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25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774"/>
    <a:srgbClr val="00A5DD"/>
    <a:srgbClr val="F18618"/>
    <a:srgbClr val="3DB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3" autoAdjust="0"/>
    <p:restoredTop sz="94624" autoAdjust="0"/>
  </p:normalViewPr>
  <p:slideViewPr>
    <p:cSldViewPr snapToGrid="0" snapToObjects="1">
      <p:cViewPr varScale="1">
        <p:scale>
          <a:sx n="79" d="100"/>
          <a:sy n="79" d="100"/>
        </p:scale>
        <p:origin x="93"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D16D5-6D2A-3947-986F-B85A182A1B7F}" type="datetimeFigureOut">
              <a:rPr kumimoji="1" lang="zh-CN" altLang="en-US" smtClean="0"/>
              <a:pPr/>
              <a:t>2017/3/10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CF1BF-9901-294D-B465-8FAA80E6D199}" type="slidenum">
              <a:rPr kumimoji="1" lang="zh-CN" altLang="en-US" smtClean="0"/>
              <a:pPr/>
              <a:t>‹#›</a:t>
            </a:fld>
            <a:endParaRPr kumimoji="1" lang="zh-CN" altLang="en-US"/>
          </a:p>
        </p:txBody>
      </p:sp>
    </p:spTree>
    <p:extLst>
      <p:ext uri="{BB962C8B-B14F-4D97-AF65-F5344CB8AC3E}">
        <p14:creationId xmlns:p14="http://schemas.microsoft.com/office/powerpoint/2010/main" val="64427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1</a:t>
            </a:fld>
            <a:endParaRPr kumimoji="1" lang="zh-CN" altLang="en-US"/>
          </a:p>
        </p:txBody>
      </p:sp>
    </p:spTree>
    <p:extLst>
      <p:ext uri="{BB962C8B-B14F-4D97-AF65-F5344CB8AC3E}">
        <p14:creationId xmlns:p14="http://schemas.microsoft.com/office/powerpoint/2010/main" val="324180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3B09F0-AD60-4074-AD4B-EA61E5BF34CA}" type="slidenum">
              <a:rPr lang="zh-CN" altLang="en-US" smtClean="0"/>
              <a:pPr/>
              <a:t>6</a:t>
            </a:fld>
            <a:endParaRPr lang="zh-CN" altLang="en-US"/>
          </a:p>
        </p:txBody>
      </p:sp>
    </p:spTree>
    <p:extLst>
      <p:ext uri="{BB962C8B-B14F-4D97-AF65-F5344CB8AC3E}">
        <p14:creationId xmlns:p14="http://schemas.microsoft.com/office/powerpoint/2010/main" val="17676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3B09F0-AD60-4074-AD4B-EA61E5BF34CA}" type="slidenum">
              <a:rPr lang="zh-CN" altLang="en-US" smtClean="0"/>
              <a:pPr/>
              <a:t>11</a:t>
            </a:fld>
            <a:endParaRPr lang="zh-CN" altLang="en-US"/>
          </a:p>
        </p:txBody>
      </p:sp>
    </p:spTree>
    <p:extLst>
      <p:ext uri="{BB962C8B-B14F-4D97-AF65-F5344CB8AC3E}">
        <p14:creationId xmlns:p14="http://schemas.microsoft.com/office/powerpoint/2010/main" val="332020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3B09F0-AD60-4074-AD4B-EA61E5BF34CA}" type="slidenum">
              <a:rPr lang="zh-CN" altLang="en-US" smtClean="0"/>
              <a:pPr/>
              <a:t>21</a:t>
            </a:fld>
            <a:endParaRPr lang="zh-CN" altLang="en-US"/>
          </a:p>
        </p:txBody>
      </p:sp>
    </p:spTree>
    <p:extLst>
      <p:ext uri="{BB962C8B-B14F-4D97-AF65-F5344CB8AC3E}">
        <p14:creationId xmlns:p14="http://schemas.microsoft.com/office/powerpoint/2010/main" val="267867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grpSp>
        <p:nvGrpSpPr>
          <p:cNvPr id="8" name="组 7"/>
          <p:cNvGrpSpPr/>
          <p:nvPr userDrawn="1"/>
        </p:nvGrpSpPr>
        <p:grpSpPr>
          <a:xfrm>
            <a:off x="581" y="0"/>
            <a:ext cx="5447347" cy="6858001"/>
            <a:chOff x="581" y="0"/>
            <a:chExt cx="5447347" cy="6858001"/>
          </a:xfrm>
        </p:grpSpPr>
        <p:pic>
          <p:nvPicPr>
            <p:cNvPr id="9" name="Picture 5" descr="E:\设计文件\BF suam VI\PPT-0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81" y="0"/>
              <a:ext cx="5375339" cy="6858001"/>
            </a:xfrm>
            <a:prstGeom prst="rect">
              <a:avLst/>
            </a:prstGeom>
            <a:noFill/>
          </p:spPr>
        </p:pic>
        <p:sp>
          <p:nvSpPr>
            <p:cNvPr id="10" name="矩形 9"/>
            <p:cNvSpPr/>
            <p:nvPr/>
          </p:nvSpPr>
          <p:spPr>
            <a:xfrm>
              <a:off x="4079776" y="2852936"/>
              <a:ext cx="136815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1" name="Picture 5" descr="E:\设计文件\BF suam VI\PPT-01.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6583131" y="1317224"/>
            <a:ext cx="5064805" cy="1872208"/>
          </a:xfrm>
          <a:prstGeom prst="rect">
            <a:avLst/>
          </a:prstGeom>
          <a:noFill/>
          <a:ln>
            <a:noFill/>
          </a:ln>
        </p:spPr>
      </p:pic>
      <p:sp>
        <p:nvSpPr>
          <p:cNvPr id="5" name="文本占位符 4"/>
          <p:cNvSpPr>
            <a:spLocks noGrp="1"/>
          </p:cNvSpPr>
          <p:nvPr>
            <p:ph type="body" sz="quarter" idx="10"/>
          </p:nvPr>
        </p:nvSpPr>
        <p:spPr>
          <a:xfrm>
            <a:off x="4661941" y="3327401"/>
            <a:ext cx="6655347" cy="689964"/>
          </a:xfrm>
          <a:prstGeom prst="rect">
            <a:avLst/>
          </a:prstGeom>
        </p:spPr>
        <p:txBody>
          <a:bodyPr>
            <a:noAutofit/>
          </a:bodyPr>
          <a:lstStyle>
            <a:lvl1pPr algn="r">
              <a:defRPr sz="4000" b="1" i="0">
                <a:latin typeface="Arial" charset="0"/>
                <a:ea typeface="Arial" charset="0"/>
                <a:cs typeface="Arial" charset="0"/>
              </a:defRPr>
            </a:lvl1pPr>
          </a:lstStyle>
          <a:p>
            <a:pPr lvl="0"/>
            <a:r>
              <a:rPr kumimoji="1" lang="zh-CN" altLang="en-US" smtClean="0"/>
              <a:t>单击此处编辑母版文本样式</a:t>
            </a:r>
          </a:p>
        </p:txBody>
      </p:sp>
      <p:sp>
        <p:nvSpPr>
          <p:cNvPr id="7" name="文本占位符 6"/>
          <p:cNvSpPr>
            <a:spLocks noGrp="1"/>
          </p:cNvSpPr>
          <p:nvPr>
            <p:ph type="body" sz="quarter" idx="11" hasCustomPrompt="1"/>
          </p:nvPr>
        </p:nvSpPr>
        <p:spPr>
          <a:xfrm>
            <a:off x="6415088" y="4365625"/>
            <a:ext cx="4902200" cy="895350"/>
          </a:xfrm>
          <a:prstGeom prst="rect">
            <a:avLst/>
          </a:prstGeom>
        </p:spPr>
        <p:txBody>
          <a:bodyPr/>
          <a:lstStyle>
            <a:lvl2pPr>
              <a:defRPr b="0" i="0">
                <a:latin typeface="Arial" charset="0"/>
                <a:ea typeface="Arial" charset="0"/>
                <a:cs typeface="Arial" charset="0"/>
              </a:defRPr>
            </a:lvl2pPr>
          </a:lstStyle>
          <a:p>
            <a:pPr lvl="1"/>
            <a:r>
              <a:rPr kumimoji="1" lang="zh-CN" altLang="en-US" dirty="0" smtClean="0"/>
              <a:t>二级</a:t>
            </a:r>
          </a:p>
        </p:txBody>
      </p:sp>
    </p:spTree>
    <p:extLst>
      <p:ext uri="{BB962C8B-B14F-4D97-AF65-F5344CB8AC3E}">
        <p14:creationId xmlns:p14="http://schemas.microsoft.com/office/powerpoint/2010/main" val="86112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主题加内容">
    <p:spTree>
      <p:nvGrpSpPr>
        <p:cNvPr id="1" name=""/>
        <p:cNvGrpSpPr/>
        <p:nvPr/>
      </p:nvGrpSpPr>
      <p:grpSpPr>
        <a:xfrm>
          <a:off x="0" y="0"/>
          <a:ext cx="0" cy="0"/>
          <a:chOff x="0" y="0"/>
          <a:chExt cx="0" cy="0"/>
        </a:xfrm>
      </p:grpSpPr>
      <p:sp>
        <p:nvSpPr>
          <p:cNvPr id="8" name="内容占位符 7"/>
          <p:cNvSpPr>
            <a:spLocks noGrp="1"/>
          </p:cNvSpPr>
          <p:nvPr>
            <p:ph sz="quarter" idx="10"/>
          </p:nvPr>
        </p:nvSpPr>
        <p:spPr>
          <a:xfrm>
            <a:off x="1079500" y="1858963"/>
            <a:ext cx="10274300" cy="4421187"/>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dirty="0"/>
          </a:p>
        </p:txBody>
      </p:sp>
      <p:sp>
        <p:nvSpPr>
          <p:cNvPr id="3" name="内容占位符 2"/>
          <p:cNvSpPr>
            <a:spLocks noGrp="1"/>
          </p:cNvSpPr>
          <p:nvPr>
            <p:ph sz="quarter" idx="11"/>
          </p:nvPr>
        </p:nvSpPr>
        <p:spPr>
          <a:xfrm>
            <a:off x="1079500" y="584200"/>
            <a:ext cx="8139113" cy="1004888"/>
          </a:xfrm>
          <a:prstGeom prst="rect">
            <a:avLst/>
          </a:prstGeom>
        </p:spPr>
        <p:txBody>
          <a:bodyPr anchor="ctr"/>
          <a:lstStyle>
            <a:lvl1pPr marL="0" indent="0" algn="ctr">
              <a:buNone/>
              <a:defRPr sz="3200" b="1" i="0">
                <a:latin typeface="Arial" charset="0"/>
                <a:ea typeface="Arial" charset="0"/>
                <a:cs typeface="Arial" charset="0"/>
              </a:defRPr>
            </a:lvl1pPr>
          </a:lstStyle>
          <a:p>
            <a:pPr lvl="0"/>
            <a:r>
              <a:rPr kumimoji="1" lang="zh-CN" altLang="en-US" dirty="0" smtClean="0"/>
              <a:t>单击此处编辑母版文本样式</a:t>
            </a:r>
          </a:p>
        </p:txBody>
      </p:sp>
    </p:spTree>
    <p:extLst>
      <p:ext uri="{BB962C8B-B14F-4D97-AF65-F5344CB8AC3E}">
        <p14:creationId xmlns:p14="http://schemas.microsoft.com/office/powerpoint/2010/main" val="694186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1308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Picture 3" descr="E:\设计文件\BF suam VI\PPT-02.jpg"/>
          <p:cNvPicPr>
            <a:picLocks noChangeAspect="1" noChangeArrowheads="1"/>
          </p:cNvPicPr>
          <p:nvPr userDrawn="1"/>
        </p:nvPicPr>
        <p:blipFill>
          <a:blip r:embed="rId2" cstate="print"/>
          <a:srcRect/>
          <a:stretch>
            <a:fillRect/>
          </a:stretch>
        </p:blipFill>
        <p:spPr bwMode="auto">
          <a:xfrm>
            <a:off x="3072679" y="0"/>
            <a:ext cx="9144001" cy="6858000"/>
          </a:xfrm>
          <a:prstGeom prst="rect">
            <a:avLst/>
          </a:prstGeom>
          <a:noFill/>
        </p:spPr>
      </p:pic>
      <p:sp>
        <p:nvSpPr>
          <p:cNvPr id="2" name="标题 1"/>
          <p:cNvSpPr>
            <a:spLocks noGrp="1"/>
          </p:cNvSpPr>
          <p:nvPr>
            <p:ph type="title"/>
          </p:nvPr>
        </p:nvSpPr>
        <p:spPr>
          <a:xfrm>
            <a:off x="2667944" y="2766218"/>
            <a:ext cx="6970731" cy="1325563"/>
          </a:xfrm>
          <a:prstGeom prst="rect">
            <a:avLst/>
          </a:prstGeom>
        </p:spPr>
        <p:txBody>
          <a:bodyPr anchor="ctr"/>
          <a:lstStyle>
            <a:lvl1pPr algn="ctr">
              <a:defRPr b="1" i="0">
                <a:latin typeface="Arial" charset="0"/>
                <a:ea typeface="Arial" charset="0"/>
                <a:cs typeface="Arial" charset="0"/>
              </a:defRPr>
            </a:lvl1pPr>
          </a:lstStyle>
          <a:p>
            <a:r>
              <a:rPr kumimoji="1" lang="zh-CN" altLang="en-US" dirty="0" smtClean="0"/>
              <a:t>单击此处编辑母版标题样式</a:t>
            </a:r>
            <a:endParaRPr kumimoji="1" lang="zh-CN" altLang="en-US" dirty="0"/>
          </a:p>
        </p:txBody>
      </p:sp>
    </p:spTree>
    <p:extLst>
      <p:ext uri="{BB962C8B-B14F-4D97-AF65-F5344CB8AC3E}">
        <p14:creationId xmlns:p14="http://schemas.microsoft.com/office/powerpoint/2010/main" val="9778927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pPr/>
              <a:t>2017/3/10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8138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pPr/>
              <a:t>2017/3/10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3836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E:\设计文件\BF suam VI\PPT-03.jpg"/>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1" y="1855605"/>
            <a:ext cx="300943" cy="5015226"/>
          </a:xfrm>
          <a:prstGeom prst="rect">
            <a:avLst/>
          </a:prstGeom>
          <a:noFill/>
        </p:spPr>
      </p:pic>
      <p:pic>
        <p:nvPicPr>
          <p:cNvPr id="2" name="图片 1"/>
          <p:cNvPicPr>
            <a:picLocks noChangeAspect="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088381" y="230188"/>
            <a:ext cx="1963712" cy="959371"/>
          </a:xfrm>
          <a:prstGeom prst="rect">
            <a:avLst/>
          </a:prstGeom>
        </p:spPr>
      </p:pic>
    </p:spTree>
    <p:extLst>
      <p:ext uri="{BB962C8B-B14F-4D97-AF65-F5344CB8AC3E}">
        <p14:creationId xmlns:p14="http://schemas.microsoft.com/office/powerpoint/2010/main" val="173533864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1" r:id="rId4"/>
    <p:sldLayoutId id="2147483655" r:id="rId5"/>
    <p:sldLayoutId id="2147483656"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103341" y="3357381"/>
            <a:ext cx="6273907" cy="689964"/>
          </a:xfrm>
        </p:spPr>
        <p:txBody>
          <a:bodyPr/>
          <a:lstStyle/>
          <a:p>
            <a:pPr marL="0" indent="0">
              <a:buNone/>
            </a:pPr>
            <a:r>
              <a:rPr kumimoji="1" lang="en-US" altLang="zh-CN" sz="3200" dirty="0" err="1" smtClean="0">
                <a:solidFill>
                  <a:srgbClr val="00B0F0"/>
                </a:solidFill>
              </a:rPr>
              <a:t>Feminergy</a:t>
            </a:r>
            <a:r>
              <a:rPr kumimoji="1" lang="en-US" altLang="zh-CN" sz="3200" dirty="0" smtClean="0">
                <a:solidFill>
                  <a:srgbClr val="00B0F0"/>
                </a:solidFill>
              </a:rPr>
              <a:t> </a:t>
            </a:r>
            <a:r>
              <a:rPr kumimoji="1" lang="en-US" altLang="zh-CN" sz="3200" dirty="0" smtClean="0">
                <a:solidFill>
                  <a:srgbClr val="00B0F0"/>
                </a:solidFill>
              </a:rPr>
              <a:t>Capsules</a:t>
            </a:r>
            <a:endParaRPr kumimoji="1" lang="zh-CN" altLang="en-US" sz="3200" dirty="0">
              <a:solidFill>
                <a:srgbClr val="00B0F0"/>
              </a:solidFill>
            </a:endParaRPr>
          </a:p>
        </p:txBody>
      </p:sp>
      <p:sp>
        <p:nvSpPr>
          <p:cNvPr id="3" name="文本占位符 2"/>
          <p:cNvSpPr>
            <a:spLocks noGrp="1"/>
          </p:cNvSpPr>
          <p:nvPr>
            <p:ph type="body" sz="quarter" idx="11"/>
          </p:nvPr>
        </p:nvSpPr>
        <p:spPr>
          <a:xfrm>
            <a:off x="7065818" y="4572000"/>
            <a:ext cx="4251469" cy="895350"/>
          </a:xfrm>
        </p:spPr>
        <p:txBody>
          <a:bodyPr/>
          <a:lstStyle/>
          <a:p>
            <a:pPr marL="0" indent="0" algn="r">
              <a:buNone/>
            </a:pPr>
            <a:r>
              <a:rPr kumimoji="1" lang="en-US" altLang="zh-CN" sz="2000" b="1" dirty="0">
                <a:solidFill>
                  <a:schemeClr val="accent3"/>
                </a:solidFill>
              </a:rPr>
              <a:t>BF Suma Ghana TOT </a:t>
            </a:r>
          </a:p>
          <a:p>
            <a:pPr marL="0" indent="0" algn="r">
              <a:buNone/>
            </a:pPr>
            <a:r>
              <a:rPr kumimoji="1" lang="en-US" altLang="zh-CN" sz="2000" b="1" dirty="0">
                <a:solidFill>
                  <a:schemeClr val="accent3"/>
                </a:solidFill>
              </a:rPr>
              <a:t>11-Feb-2017</a:t>
            </a:r>
            <a:endParaRPr kumimoji="1" lang="zh-CN" altLang="en-US" sz="2000" b="1" dirty="0">
              <a:solidFill>
                <a:schemeClr val="accent3"/>
              </a:solidFill>
            </a:endParaRPr>
          </a:p>
        </p:txBody>
      </p:sp>
    </p:spTree>
    <p:extLst>
      <p:ext uri="{BB962C8B-B14F-4D97-AF65-F5344CB8AC3E}">
        <p14:creationId xmlns:p14="http://schemas.microsoft.com/office/powerpoint/2010/main" val="6431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cuments and Settings\hk12970\桌面\free_radical-damage.jpg"/>
          <p:cNvPicPr>
            <a:picLocks noChangeAspect="1" noChangeArrowheads="1"/>
          </p:cNvPicPr>
          <p:nvPr/>
        </p:nvPicPr>
        <p:blipFill>
          <a:blip r:embed="rId2" cstate="print"/>
          <a:srcRect/>
          <a:stretch>
            <a:fillRect/>
          </a:stretch>
        </p:blipFill>
        <p:spPr bwMode="auto">
          <a:xfrm>
            <a:off x="2561239" y="1427732"/>
            <a:ext cx="6500858" cy="1643074"/>
          </a:xfrm>
          <a:prstGeom prst="rect">
            <a:avLst/>
          </a:prstGeom>
          <a:noFill/>
        </p:spPr>
      </p:pic>
      <p:pic>
        <p:nvPicPr>
          <p:cNvPr id="5" name="Picture 4" descr="free-radical-antioxidant.jpg"/>
          <p:cNvPicPr>
            <a:picLocks noChangeAspect="1"/>
          </p:cNvPicPr>
          <p:nvPr/>
        </p:nvPicPr>
        <p:blipFill>
          <a:blip r:embed="rId3" cstate="print"/>
          <a:stretch>
            <a:fillRect/>
          </a:stretch>
        </p:blipFill>
        <p:spPr>
          <a:xfrm>
            <a:off x="2192362" y="3142244"/>
            <a:ext cx="7670800" cy="2190748"/>
          </a:xfrm>
          <a:prstGeom prst="rect">
            <a:avLst/>
          </a:prstGeom>
        </p:spPr>
      </p:pic>
      <p:sp>
        <p:nvSpPr>
          <p:cNvPr id="6" name="TextBox 5"/>
          <p:cNvSpPr txBox="1"/>
          <p:nvPr/>
        </p:nvSpPr>
        <p:spPr>
          <a:xfrm>
            <a:off x="1739796" y="784790"/>
            <a:ext cx="4929222" cy="523220"/>
          </a:xfrm>
          <a:prstGeom prst="rect">
            <a:avLst/>
          </a:prstGeom>
          <a:noFill/>
        </p:spPr>
        <p:txBody>
          <a:bodyPr wrap="square" rtlCol="0">
            <a:spAutoFit/>
          </a:bodyPr>
          <a:lstStyle/>
          <a:p>
            <a:r>
              <a:rPr lang="en-US" b="1" dirty="0">
                <a:latin typeface="Arial" pitchFamily="34" charset="0"/>
                <a:cs typeface="Arial" pitchFamily="34" charset="0"/>
              </a:rPr>
              <a:t>Free Radicals </a:t>
            </a:r>
            <a:r>
              <a:rPr lang="en-US" dirty="0" err="1">
                <a:latin typeface="Arial" pitchFamily="34" charset="0"/>
                <a:cs typeface="Arial" pitchFamily="34" charset="0"/>
              </a:rPr>
              <a:t>vs</a:t>
            </a:r>
            <a:r>
              <a:rPr lang="en-US" dirty="0">
                <a:latin typeface="Arial" pitchFamily="34" charset="0"/>
                <a:cs typeface="Arial" pitchFamily="34" charset="0"/>
              </a:rPr>
              <a:t> </a:t>
            </a:r>
            <a:r>
              <a:rPr lang="en-US" sz="2800" b="1" dirty="0">
                <a:solidFill>
                  <a:srgbClr val="845BA6"/>
                </a:solidFill>
                <a:latin typeface="Arial" pitchFamily="34" charset="0"/>
                <a:cs typeface="Arial" pitchFamily="34" charset="0"/>
              </a:rPr>
              <a:t>Antioxidants</a:t>
            </a:r>
            <a:endParaRPr lang="en-US" sz="2800" b="1" dirty="0">
              <a:solidFill>
                <a:srgbClr val="845BA6"/>
              </a:solidFill>
              <a:latin typeface="Arial" pitchFamily="34" charset="0"/>
              <a:cs typeface="Arial" pitchFamily="34" charset="0"/>
            </a:endParaRPr>
          </a:p>
        </p:txBody>
      </p:sp>
    </p:spTree>
    <p:extLst>
      <p:ext uri="{BB962C8B-B14F-4D97-AF65-F5344CB8AC3E}">
        <p14:creationId xmlns:p14="http://schemas.microsoft.com/office/powerpoint/2010/main" val="332921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24000" y="1500174"/>
            <a:ext cx="2500298" cy="571504"/>
          </a:xfrm>
          <a:prstGeom prst="rect">
            <a:avLst/>
          </a:prstGeom>
          <a:solidFill>
            <a:srgbClr val="845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5024430" y="1071546"/>
            <a:ext cx="5643602" cy="5616000"/>
          </a:xfrm>
          <a:custGeom>
            <a:avLst/>
            <a:gdLst>
              <a:gd name="connsiteX0" fmla="*/ 0 w 5643570"/>
              <a:gd name="connsiteY0" fmla="*/ 0 h 5643602"/>
              <a:gd name="connsiteX1" fmla="*/ 5643570 w 5643570"/>
              <a:gd name="connsiteY1" fmla="*/ 0 h 5643602"/>
              <a:gd name="connsiteX2" fmla="*/ 5643570 w 5643570"/>
              <a:gd name="connsiteY2" fmla="*/ 5643602 h 5643602"/>
              <a:gd name="connsiteX3" fmla="*/ 0 w 5643570"/>
              <a:gd name="connsiteY3" fmla="*/ 5643602 h 5643602"/>
              <a:gd name="connsiteX4" fmla="*/ 0 w 5643570"/>
              <a:gd name="connsiteY4" fmla="*/ 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602" h="5643602">
                <a:moveTo>
                  <a:pt x="0" y="357190"/>
                </a:moveTo>
                <a:cubicBezTo>
                  <a:pt x="1810119" y="440378"/>
                  <a:pt x="3650248" y="347679"/>
                  <a:pt x="5643570" y="0"/>
                </a:cubicBezTo>
                <a:cubicBezTo>
                  <a:pt x="5643581" y="1881201"/>
                  <a:pt x="5643591" y="3762401"/>
                  <a:pt x="5643602" y="5643602"/>
                </a:cubicBezTo>
                <a:lnTo>
                  <a:pt x="32" y="5643602"/>
                </a:lnTo>
                <a:cubicBezTo>
                  <a:pt x="21" y="3881465"/>
                  <a:pt x="11" y="2119327"/>
                  <a:pt x="0" y="357190"/>
                </a:cubicBez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7" idx="4"/>
          </p:cNvCxnSpPr>
          <p:nvPr/>
        </p:nvCxnSpPr>
        <p:spPr>
          <a:xfrm rot="16200000" flipH="1">
            <a:off x="635180" y="4400606"/>
            <a:ext cx="3277380" cy="396"/>
          </a:xfrm>
          <a:prstGeom prst="line">
            <a:avLst/>
          </a:prstGeom>
          <a:ln w="12700">
            <a:solidFill>
              <a:srgbClr val="845BA6"/>
            </a:solidFill>
            <a:prstDash val="sysDot"/>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595538" y="2405714"/>
            <a:ext cx="2643206" cy="357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5A5A5A"/>
                </a:solidFill>
                <a:latin typeface="Arial" pitchFamily="34" charset="0"/>
                <a:cs typeface="Arial" pitchFamily="34" charset="0"/>
              </a:rPr>
              <a:t>Free Radicals</a:t>
            </a:r>
          </a:p>
        </p:txBody>
      </p:sp>
      <p:sp>
        <p:nvSpPr>
          <p:cNvPr id="3" name="TextBox 2"/>
          <p:cNvSpPr txBox="1"/>
          <p:nvPr/>
        </p:nvSpPr>
        <p:spPr>
          <a:xfrm>
            <a:off x="1952596" y="1486904"/>
            <a:ext cx="3214710" cy="584775"/>
          </a:xfrm>
          <a:prstGeom prst="rect">
            <a:avLst/>
          </a:prstGeom>
          <a:noFill/>
        </p:spPr>
        <p:txBody>
          <a:bodyPr wrap="square" rtlCol="0">
            <a:spAutoFit/>
          </a:bodyPr>
          <a:lstStyle/>
          <a:p>
            <a:r>
              <a:rPr lang="en-US" altLang="zh-CN" sz="3200" b="1" dirty="0">
                <a:solidFill>
                  <a:schemeClr val="bg1"/>
                </a:solidFill>
                <a:latin typeface="Arial" pitchFamily="34" charset="0"/>
                <a:cs typeface="Arial" pitchFamily="34" charset="0"/>
              </a:rPr>
              <a:t>Contents</a:t>
            </a:r>
            <a:endParaRPr lang="zh-CN" altLang="en-US" sz="3200" b="1" dirty="0">
              <a:solidFill>
                <a:schemeClr val="bg1"/>
              </a:solidFill>
              <a:latin typeface="Arial" pitchFamily="34" charset="0"/>
              <a:cs typeface="Arial" pitchFamily="34" charset="0"/>
            </a:endParaRPr>
          </a:p>
        </p:txBody>
      </p:sp>
      <p:sp>
        <p:nvSpPr>
          <p:cNvPr id="7" name="椭圆 6"/>
          <p:cNvSpPr>
            <a:spLocks noChangeAspect="1"/>
          </p:cNvSpPr>
          <p:nvPr/>
        </p:nvSpPr>
        <p:spPr>
          <a:xfrm>
            <a:off x="2095472" y="2405714"/>
            <a:ext cx="356400" cy="356400"/>
          </a:xfrm>
          <a:prstGeom prst="ellipse">
            <a:avLst/>
          </a:prstGeom>
          <a:solidFill>
            <a:srgbClr val="5A5A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1</a:t>
            </a:r>
            <a:endParaRPr lang="zh-CN" altLang="en-US" sz="1600" b="1" dirty="0">
              <a:latin typeface="Arial" pitchFamily="34" charset="0"/>
              <a:cs typeface="Arial" pitchFamily="34" charset="0"/>
            </a:endParaRPr>
          </a:p>
        </p:txBody>
      </p:sp>
      <p:sp>
        <p:nvSpPr>
          <p:cNvPr id="8" name="TextBox 7"/>
          <p:cNvSpPr txBox="1"/>
          <p:nvPr/>
        </p:nvSpPr>
        <p:spPr>
          <a:xfrm>
            <a:off x="2595538" y="3598136"/>
            <a:ext cx="3786214" cy="2062103"/>
          </a:xfrm>
          <a:prstGeom prst="rect">
            <a:avLst/>
          </a:prstGeom>
          <a:noFill/>
        </p:spPr>
        <p:txBody>
          <a:bodyPr wrap="square" rtlCol="0">
            <a:spAutoFit/>
          </a:bodyPr>
          <a:lstStyle/>
          <a:p>
            <a:pPr marL="342900" indent="-342900">
              <a:buFont typeface="+mj-lt"/>
              <a:buAutoNum type="arabicPeriod"/>
            </a:pPr>
            <a:r>
              <a:rPr lang="en-US" altLang="zh-CN" sz="1600" dirty="0">
                <a:solidFill>
                  <a:srgbClr val="323291"/>
                </a:solidFill>
                <a:latin typeface="Arial" pitchFamily="34" charset="0"/>
                <a:cs typeface="Arial" pitchFamily="34" charset="0"/>
              </a:rPr>
              <a:t>What are anti-oxidants?</a:t>
            </a:r>
          </a:p>
          <a:p>
            <a:pPr marL="342900" indent="-342900">
              <a:buFont typeface="+mj-lt"/>
              <a:buAutoNum type="arabicPeriod"/>
            </a:pPr>
            <a:r>
              <a:rPr lang="en-US" altLang="zh-CN" sz="1600" dirty="0">
                <a:solidFill>
                  <a:srgbClr val="323291"/>
                </a:solidFill>
                <a:latin typeface="Arial" pitchFamily="34" charset="0"/>
                <a:cs typeface="Arial" pitchFamily="34" charset="0"/>
              </a:rPr>
              <a:t>Why are they important?</a:t>
            </a:r>
          </a:p>
          <a:p>
            <a:pPr marL="342900" indent="-342900">
              <a:buFont typeface="+mj-lt"/>
              <a:buAutoNum type="arabicPeriod"/>
            </a:pPr>
            <a:r>
              <a:rPr lang="en-US" altLang="zh-CN" sz="1600" dirty="0">
                <a:solidFill>
                  <a:srgbClr val="323291"/>
                </a:solidFill>
                <a:latin typeface="Arial" pitchFamily="34" charset="0"/>
                <a:cs typeface="Arial" pitchFamily="34" charset="0"/>
              </a:rPr>
              <a:t>Common sources of anti-oxidants</a:t>
            </a:r>
          </a:p>
          <a:p>
            <a:pPr marL="342900" indent="-342900">
              <a:buFont typeface="+mj-lt"/>
              <a:buAutoNum type="arabicPeriod"/>
            </a:pPr>
            <a:r>
              <a:rPr lang="en-US" altLang="zh-CN" sz="1600" dirty="0">
                <a:solidFill>
                  <a:srgbClr val="323291"/>
                </a:solidFill>
                <a:latin typeface="Arial" pitchFamily="34" charset="0"/>
                <a:cs typeface="Arial" pitchFamily="34" charset="0"/>
              </a:rPr>
              <a:t>Grape seed extract and its benefits</a:t>
            </a:r>
          </a:p>
          <a:p>
            <a:pPr marL="342900" indent="-342900">
              <a:buFont typeface="+mj-lt"/>
              <a:buAutoNum type="arabicPeriod"/>
            </a:pPr>
            <a:r>
              <a:rPr lang="en-US" altLang="zh-CN" sz="1600" dirty="0">
                <a:solidFill>
                  <a:srgbClr val="323291"/>
                </a:solidFill>
                <a:latin typeface="Arial" pitchFamily="34" charset="0"/>
                <a:cs typeface="Arial" pitchFamily="34" charset="0"/>
              </a:rPr>
              <a:t>Benefits from grape seed extract</a:t>
            </a:r>
          </a:p>
          <a:p>
            <a:pPr marL="534988" indent="-179388">
              <a:buFont typeface="Arial" pitchFamily="34" charset="0"/>
              <a:buChar char="•"/>
            </a:pPr>
            <a:r>
              <a:rPr lang="en-US" altLang="zh-CN" sz="1600" dirty="0">
                <a:solidFill>
                  <a:srgbClr val="323291"/>
                </a:solidFill>
                <a:latin typeface="Arial" pitchFamily="34" charset="0"/>
                <a:cs typeface="Arial" pitchFamily="34" charset="0"/>
              </a:rPr>
              <a:t>Skin beauty</a:t>
            </a:r>
          </a:p>
          <a:p>
            <a:pPr marL="534988" indent="-179388">
              <a:buFont typeface="Arial" pitchFamily="34" charset="0"/>
              <a:buChar char="•"/>
            </a:pPr>
            <a:r>
              <a:rPr lang="en-US" altLang="zh-CN" sz="1600" dirty="0">
                <a:solidFill>
                  <a:srgbClr val="323291"/>
                </a:solidFill>
                <a:latin typeface="Arial" pitchFamily="34" charset="0"/>
                <a:cs typeface="Arial" pitchFamily="34" charset="0"/>
              </a:rPr>
              <a:t>Health benefits</a:t>
            </a:r>
          </a:p>
          <a:p>
            <a:pPr marL="534988" indent="-179388">
              <a:buFont typeface="Arial" pitchFamily="34" charset="0"/>
              <a:buChar char="•"/>
            </a:pPr>
            <a:r>
              <a:rPr lang="en-US" altLang="zh-CN" sz="1600" dirty="0">
                <a:solidFill>
                  <a:srgbClr val="323291"/>
                </a:solidFill>
                <a:latin typeface="Arial" pitchFamily="34" charset="0"/>
                <a:cs typeface="Arial" pitchFamily="34" charset="0"/>
              </a:rPr>
              <a:t>Other health benefits</a:t>
            </a:r>
          </a:p>
        </p:txBody>
      </p:sp>
      <p:sp>
        <p:nvSpPr>
          <p:cNvPr id="9" name="椭圆 8"/>
          <p:cNvSpPr>
            <a:spLocks noChangeAspect="1"/>
          </p:cNvSpPr>
          <p:nvPr/>
        </p:nvSpPr>
        <p:spPr>
          <a:xfrm>
            <a:off x="2095472" y="3187014"/>
            <a:ext cx="357190" cy="357190"/>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2</a:t>
            </a:r>
            <a:endParaRPr lang="zh-CN" altLang="en-US" sz="1600" b="1" dirty="0">
              <a:solidFill>
                <a:schemeClr val="bg1"/>
              </a:solidFill>
              <a:latin typeface="Arial" pitchFamily="34" charset="0"/>
              <a:cs typeface="Arial" pitchFamily="34" charset="0"/>
            </a:endParaRPr>
          </a:p>
        </p:txBody>
      </p:sp>
      <p:sp>
        <p:nvSpPr>
          <p:cNvPr id="10" name="TextBox 9"/>
          <p:cNvSpPr txBox="1"/>
          <p:nvPr/>
        </p:nvSpPr>
        <p:spPr>
          <a:xfrm>
            <a:off x="2595538" y="5886410"/>
            <a:ext cx="3786214" cy="400110"/>
          </a:xfrm>
          <a:prstGeom prst="rect">
            <a:avLst/>
          </a:prstGeom>
          <a:noFill/>
        </p:spPr>
        <p:txBody>
          <a:bodyPr wrap="square" rtlCol="0">
            <a:spAutoFit/>
          </a:bodyPr>
          <a:lstStyle/>
          <a:p>
            <a:pPr marL="342900" indent="-342900"/>
            <a:r>
              <a:rPr lang="en-US" altLang="zh-CN" sz="2000" dirty="0">
                <a:solidFill>
                  <a:srgbClr val="5A5A5A"/>
                </a:solidFill>
                <a:latin typeface="Arial" pitchFamily="34" charset="0"/>
                <a:cs typeface="Arial" pitchFamily="34" charset="0"/>
              </a:rPr>
              <a:t>BF Suma </a:t>
            </a:r>
            <a:r>
              <a:rPr lang="en-US" altLang="zh-CN" sz="2000" dirty="0" err="1">
                <a:solidFill>
                  <a:srgbClr val="5A5A5A"/>
                </a:solidFill>
                <a:latin typeface="Arial" pitchFamily="34" charset="0"/>
                <a:cs typeface="Arial" pitchFamily="34" charset="0"/>
              </a:rPr>
              <a:t>Feminergy</a:t>
            </a:r>
            <a:r>
              <a:rPr lang="en-US" altLang="zh-CN" sz="2000" dirty="0">
                <a:solidFill>
                  <a:srgbClr val="5A5A5A"/>
                </a:solidFill>
                <a:latin typeface="Arial" pitchFamily="34" charset="0"/>
                <a:cs typeface="Arial" pitchFamily="34" charset="0"/>
              </a:rPr>
              <a:t> Capsules</a:t>
            </a:r>
          </a:p>
        </p:txBody>
      </p:sp>
      <p:sp>
        <p:nvSpPr>
          <p:cNvPr id="11" name="椭圆 10"/>
          <p:cNvSpPr>
            <a:spLocks noChangeAspect="1"/>
          </p:cNvSpPr>
          <p:nvPr/>
        </p:nvSpPr>
        <p:spPr>
          <a:xfrm>
            <a:off x="2095472" y="5886410"/>
            <a:ext cx="357190" cy="357190"/>
          </a:xfrm>
          <a:prstGeom prst="ellipse">
            <a:avLst/>
          </a:prstGeom>
          <a:solidFill>
            <a:srgbClr val="5A5A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3</a:t>
            </a:r>
            <a:endParaRPr lang="zh-CN" altLang="en-US" sz="1600" b="1" dirty="0">
              <a:solidFill>
                <a:schemeClr val="bg1"/>
              </a:solidFill>
              <a:latin typeface="Arial" pitchFamily="34" charset="0"/>
              <a:cs typeface="Arial" pitchFamily="34" charset="0"/>
            </a:endParaRPr>
          </a:p>
        </p:txBody>
      </p:sp>
      <p:sp>
        <p:nvSpPr>
          <p:cNvPr id="13" name="圆角矩形 12"/>
          <p:cNvSpPr/>
          <p:nvPr/>
        </p:nvSpPr>
        <p:spPr>
          <a:xfrm>
            <a:off x="2595538" y="3143248"/>
            <a:ext cx="2643206" cy="3571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rgbClr val="323291"/>
                </a:solidFill>
                <a:latin typeface="Arial" pitchFamily="34" charset="0"/>
                <a:cs typeface="Arial" pitchFamily="34" charset="0"/>
              </a:rPr>
              <a:t>Anti-Oxidants</a:t>
            </a:r>
          </a:p>
        </p:txBody>
      </p:sp>
    </p:spTree>
    <p:extLst>
      <p:ext uri="{BB962C8B-B14F-4D97-AF65-F5344CB8AC3E}">
        <p14:creationId xmlns:p14="http://schemas.microsoft.com/office/powerpoint/2010/main" val="118199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018359" y="628969"/>
            <a:ext cx="9144000" cy="5715040"/>
          </a:xfrm>
          <a:custGeom>
            <a:avLst/>
            <a:gdLst>
              <a:gd name="connsiteX0" fmla="*/ 0 w 9144000"/>
              <a:gd name="connsiteY0" fmla="*/ 0 h 5715040"/>
              <a:gd name="connsiteX1" fmla="*/ 9144000 w 9144000"/>
              <a:gd name="connsiteY1" fmla="*/ 0 h 5715040"/>
              <a:gd name="connsiteX2" fmla="*/ 9144000 w 9144000"/>
              <a:gd name="connsiteY2" fmla="*/ 5715040 h 5715040"/>
              <a:gd name="connsiteX3" fmla="*/ 0 w 9144000"/>
              <a:gd name="connsiteY3" fmla="*/ 5715040 h 5715040"/>
              <a:gd name="connsiteX4" fmla="*/ 0 w 9144000"/>
              <a:gd name="connsiteY4" fmla="*/ 0 h 5715040"/>
              <a:gd name="connsiteX0" fmla="*/ 0 w 9144000"/>
              <a:gd name="connsiteY0" fmla="*/ 0 h 5715040"/>
              <a:gd name="connsiteX1" fmla="*/ 9144000 w 9144000"/>
              <a:gd name="connsiteY1" fmla="*/ 0 h 5715040"/>
              <a:gd name="connsiteX2" fmla="*/ 9144000 w 9144000"/>
              <a:gd name="connsiteY2" fmla="*/ 5715040 h 5715040"/>
              <a:gd name="connsiteX3" fmla="*/ 0 w 9144000"/>
              <a:gd name="connsiteY3" fmla="*/ 5715040 h 5715040"/>
              <a:gd name="connsiteX4" fmla="*/ 0 w 9144000"/>
              <a:gd name="connsiteY4" fmla="*/ 0 h 5715040"/>
              <a:gd name="connsiteX0" fmla="*/ 0 w 9144000"/>
              <a:gd name="connsiteY0" fmla="*/ 0 h 5715040"/>
              <a:gd name="connsiteX1" fmla="*/ 9144000 w 9144000"/>
              <a:gd name="connsiteY1" fmla="*/ 0 h 5715040"/>
              <a:gd name="connsiteX2" fmla="*/ 9144000 w 9144000"/>
              <a:gd name="connsiteY2" fmla="*/ 5715040 h 5715040"/>
              <a:gd name="connsiteX3" fmla="*/ 0 w 9144000"/>
              <a:gd name="connsiteY3" fmla="*/ 5715040 h 5715040"/>
              <a:gd name="connsiteX4" fmla="*/ 0 w 9144000"/>
              <a:gd name="connsiteY4" fmla="*/ 0 h 5715040"/>
              <a:gd name="connsiteX0" fmla="*/ 0 w 9144000"/>
              <a:gd name="connsiteY0" fmla="*/ 0 h 5715040"/>
              <a:gd name="connsiteX1" fmla="*/ 9144000 w 9144000"/>
              <a:gd name="connsiteY1" fmla="*/ 0 h 5715040"/>
              <a:gd name="connsiteX2" fmla="*/ 9144000 w 9144000"/>
              <a:gd name="connsiteY2" fmla="*/ 5715040 h 5715040"/>
              <a:gd name="connsiteX3" fmla="*/ 0 w 9144000"/>
              <a:gd name="connsiteY3" fmla="*/ 5715040 h 5715040"/>
              <a:gd name="connsiteX4" fmla="*/ 0 w 9144000"/>
              <a:gd name="connsiteY4" fmla="*/ 0 h 5715040"/>
              <a:gd name="connsiteX0" fmla="*/ 0 w 9144000"/>
              <a:gd name="connsiteY0" fmla="*/ 0 h 5715040"/>
              <a:gd name="connsiteX1" fmla="*/ 9144000 w 9144000"/>
              <a:gd name="connsiteY1" fmla="*/ 0 h 5715040"/>
              <a:gd name="connsiteX2" fmla="*/ 9144000 w 9144000"/>
              <a:gd name="connsiteY2" fmla="*/ 5715040 h 5715040"/>
              <a:gd name="connsiteX3" fmla="*/ 0 w 9144000"/>
              <a:gd name="connsiteY3" fmla="*/ 5715040 h 5715040"/>
              <a:gd name="connsiteX4" fmla="*/ 0 w 9144000"/>
              <a:gd name="connsiteY4" fmla="*/ 0 h 571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715040">
                <a:moveTo>
                  <a:pt x="0" y="0"/>
                </a:moveTo>
                <a:cubicBezTo>
                  <a:pt x="3648836" y="587488"/>
                  <a:pt x="6018051" y="528112"/>
                  <a:pt x="9144000" y="0"/>
                </a:cubicBezTo>
                <a:lnTo>
                  <a:pt x="9144000" y="5715040"/>
                </a:lnTo>
                <a:lnTo>
                  <a:pt x="0" y="5715040"/>
                </a:lnTo>
                <a:lnTo>
                  <a:pt x="0" y="0"/>
                </a:ln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089929" y="1115765"/>
            <a:ext cx="7286676" cy="954107"/>
          </a:xfrm>
          <a:prstGeom prst="rect">
            <a:avLst/>
          </a:prstGeom>
          <a:noFill/>
        </p:spPr>
        <p:txBody>
          <a:bodyPr wrap="square" rtlCol="0">
            <a:spAutoFit/>
          </a:bodyPr>
          <a:lstStyle/>
          <a:p>
            <a:r>
              <a:rPr lang="en-US" altLang="zh-CN" sz="3200" b="1" dirty="0">
                <a:solidFill>
                  <a:srgbClr val="FFFF00"/>
                </a:solidFill>
                <a:latin typeface="Arial" pitchFamily="34" charset="0"/>
                <a:cs typeface="Arial" pitchFamily="34" charset="0"/>
              </a:rPr>
              <a:t>Anti-Oxidants – </a:t>
            </a:r>
          </a:p>
          <a:p>
            <a:r>
              <a:rPr lang="en-US" altLang="zh-CN" sz="2400" b="1" dirty="0">
                <a:solidFill>
                  <a:srgbClr val="FFFF00"/>
                </a:solidFill>
                <a:latin typeface="Arial" pitchFamily="34" charset="0"/>
                <a:cs typeface="Arial" pitchFamily="34" charset="0"/>
              </a:rPr>
              <a:t>what are anti-oxidants?</a:t>
            </a:r>
            <a:endParaRPr lang="en-US" altLang="zh-CN" sz="2400" dirty="0">
              <a:solidFill>
                <a:srgbClr val="FFFF00"/>
              </a:solidFill>
            </a:endParaRPr>
          </a:p>
        </p:txBody>
      </p:sp>
      <p:sp>
        <p:nvSpPr>
          <p:cNvPr id="3" name="椭圆 2"/>
          <p:cNvSpPr>
            <a:spLocks noChangeAspect="1"/>
          </p:cNvSpPr>
          <p:nvPr/>
        </p:nvSpPr>
        <p:spPr>
          <a:xfrm>
            <a:off x="1589863" y="1200473"/>
            <a:ext cx="428628" cy="428628"/>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5A5A5A"/>
                </a:solidFill>
                <a:latin typeface="Arial" pitchFamily="34" charset="0"/>
                <a:cs typeface="Arial" pitchFamily="34" charset="0"/>
              </a:rPr>
              <a:t>2</a:t>
            </a:r>
            <a:endParaRPr lang="zh-CN" altLang="en-US" sz="1600" b="1" dirty="0">
              <a:solidFill>
                <a:srgbClr val="5A5A5A"/>
              </a:solidFill>
              <a:latin typeface="Arial" pitchFamily="34" charset="0"/>
              <a:cs typeface="Arial" pitchFamily="34" charset="0"/>
            </a:endParaRPr>
          </a:p>
        </p:txBody>
      </p:sp>
      <p:sp>
        <p:nvSpPr>
          <p:cNvPr id="6" name="圆角矩形 5"/>
          <p:cNvSpPr/>
          <p:nvPr/>
        </p:nvSpPr>
        <p:spPr>
          <a:xfrm>
            <a:off x="1518425" y="2129167"/>
            <a:ext cx="3643338" cy="3500462"/>
          </a:xfrm>
          <a:prstGeom prst="roundRect">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661301" y="2185921"/>
            <a:ext cx="3500462" cy="3293209"/>
          </a:xfrm>
          <a:prstGeom prst="rect">
            <a:avLst/>
          </a:prstGeom>
          <a:noFill/>
        </p:spPr>
        <p:txBody>
          <a:bodyPr wrap="square" rtlCol="0">
            <a:spAutoFit/>
          </a:bodyPr>
          <a:lstStyle/>
          <a:p>
            <a:pPr marL="176213" indent="-176213">
              <a:buFont typeface="Arial" pitchFamily="34" charset="0"/>
              <a:buChar char="•"/>
            </a:pPr>
            <a:r>
              <a:rPr lang="en-US" altLang="zh-CN" sz="1600" dirty="0">
                <a:solidFill>
                  <a:srgbClr val="323291"/>
                </a:solidFill>
                <a:latin typeface="Arial" pitchFamily="34" charset="0"/>
                <a:cs typeface="Arial" pitchFamily="34" charset="0"/>
              </a:rPr>
              <a:t>Anti-oxidants are the substances that can inhibit free radicals oxidation. </a:t>
            </a:r>
          </a:p>
          <a:p>
            <a:pPr marL="176213" indent="-176213">
              <a:buFont typeface="Arial" pitchFamily="34" charset="0"/>
              <a:buChar char="•"/>
            </a:pPr>
            <a:endParaRPr lang="en-US" altLang="zh-CN" sz="1600" dirty="0">
              <a:solidFill>
                <a:srgbClr val="323291"/>
              </a:solidFill>
              <a:latin typeface="Arial" pitchFamily="34" charset="0"/>
              <a:cs typeface="Arial" pitchFamily="34" charset="0"/>
            </a:endParaRPr>
          </a:p>
          <a:p>
            <a:pPr marL="176213" indent="-176213">
              <a:buFont typeface="Arial" pitchFamily="34" charset="0"/>
              <a:buChar char="•"/>
            </a:pPr>
            <a:r>
              <a:rPr lang="en-US" altLang="zh-CN" sz="1600" dirty="0">
                <a:solidFill>
                  <a:srgbClr val="323291"/>
                </a:solidFill>
                <a:latin typeface="Arial" pitchFamily="34" charset="0"/>
                <a:cs typeface="Arial" pitchFamily="34" charset="0"/>
              </a:rPr>
              <a:t>The mechanism of anti-oxidants may be a direct effect on free radicals, or a indirect consumption of substances that can generate free radicals.</a:t>
            </a:r>
          </a:p>
          <a:p>
            <a:pPr marL="176213" indent="-176213">
              <a:buFont typeface="Arial" pitchFamily="34" charset="0"/>
              <a:buChar char="•"/>
            </a:pPr>
            <a:endParaRPr lang="en-US" altLang="zh-CN" sz="1600" dirty="0">
              <a:solidFill>
                <a:srgbClr val="323291"/>
              </a:solidFill>
              <a:latin typeface="Arial" pitchFamily="34" charset="0"/>
              <a:cs typeface="Arial" pitchFamily="34" charset="0"/>
            </a:endParaRPr>
          </a:p>
          <a:p>
            <a:pPr marL="176213" indent="-176213">
              <a:buFont typeface="Arial" pitchFamily="34" charset="0"/>
              <a:buChar char="•"/>
            </a:pPr>
            <a:r>
              <a:rPr lang="en-US" altLang="zh-CN" sz="1600" dirty="0">
                <a:solidFill>
                  <a:srgbClr val="323291"/>
                </a:solidFill>
                <a:latin typeface="Arial" pitchFamily="34" charset="0"/>
                <a:cs typeface="Arial" pitchFamily="34" charset="0"/>
              </a:rPr>
              <a:t>The stronger of anti-oxidant capacity of body, the more health, and the longer of life. </a:t>
            </a:r>
          </a:p>
        </p:txBody>
      </p:sp>
    </p:spTree>
    <p:extLst>
      <p:ext uri="{BB962C8B-B14F-4D97-AF65-F5344CB8AC3E}">
        <p14:creationId xmlns:p14="http://schemas.microsoft.com/office/powerpoint/2010/main" val="3736699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538" y="1486904"/>
            <a:ext cx="7286676" cy="584775"/>
          </a:xfrm>
          <a:prstGeom prst="rect">
            <a:avLst/>
          </a:prstGeom>
          <a:noFill/>
        </p:spPr>
        <p:txBody>
          <a:bodyPr wrap="square" rtlCol="0">
            <a:spAutoFit/>
          </a:bodyPr>
          <a:lstStyle/>
          <a:p>
            <a:r>
              <a:rPr lang="en-US" altLang="zh-CN" sz="3200" b="1" dirty="0">
                <a:solidFill>
                  <a:srgbClr val="323291"/>
                </a:solidFill>
                <a:latin typeface="Arial" pitchFamily="34" charset="0"/>
                <a:cs typeface="Arial" pitchFamily="34" charset="0"/>
              </a:rPr>
              <a:t>Anti-Oxidants —</a:t>
            </a:r>
            <a:r>
              <a:rPr lang="en-US" altLang="zh-CN" sz="2400" b="1" dirty="0">
                <a:solidFill>
                  <a:srgbClr val="5A5A5A"/>
                </a:solidFill>
                <a:latin typeface="Arial" pitchFamily="34" charset="0"/>
                <a:cs typeface="Arial" pitchFamily="34" charset="0"/>
              </a:rPr>
              <a:t> why important?</a:t>
            </a:r>
            <a:endParaRPr lang="en-US" altLang="zh-CN" sz="2400" dirty="0">
              <a:solidFill>
                <a:srgbClr val="5A5A5A"/>
              </a:solidFill>
            </a:endParaRPr>
          </a:p>
        </p:txBody>
      </p:sp>
      <p:sp>
        <p:nvSpPr>
          <p:cNvPr id="3" name="椭圆 2"/>
          <p:cNvSpPr>
            <a:spLocks noChangeAspect="1"/>
          </p:cNvSpPr>
          <p:nvPr/>
        </p:nvSpPr>
        <p:spPr>
          <a:xfrm>
            <a:off x="2095472" y="1571612"/>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2</a:t>
            </a:r>
            <a:endParaRPr lang="zh-CN" altLang="en-US" sz="1600" b="1" dirty="0">
              <a:latin typeface="Arial" pitchFamily="34" charset="0"/>
              <a:cs typeface="Arial" pitchFamily="34" charset="0"/>
            </a:endParaRPr>
          </a:p>
        </p:txBody>
      </p:sp>
      <p:grpSp>
        <p:nvGrpSpPr>
          <p:cNvPr id="15" name="组合 14"/>
          <p:cNvGrpSpPr/>
          <p:nvPr/>
        </p:nvGrpSpPr>
        <p:grpSpPr>
          <a:xfrm>
            <a:off x="4486860" y="2490408"/>
            <a:ext cx="1323957" cy="1061540"/>
            <a:chOff x="1295400" y="2444753"/>
            <a:chExt cx="1593851" cy="1277938"/>
          </a:xfrm>
        </p:grpSpPr>
        <p:sp>
          <p:nvSpPr>
            <p:cNvPr id="4" name="Oval 13"/>
            <p:cNvSpPr>
              <a:spLocks noChangeArrowheads="1"/>
            </p:cNvSpPr>
            <p:nvPr/>
          </p:nvSpPr>
          <p:spPr bwMode="gray">
            <a:xfrm>
              <a:off x="1295400" y="2772698"/>
              <a:ext cx="312720" cy="625222"/>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5" name="Oval 14"/>
            <p:cNvSpPr>
              <a:spLocks noChangeArrowheads="1"/>
            </p:cNvSpPr>
            <p:nvPr/>
          </p:nvSpPr>
          <p:spPr bwMode="gray">
            <a:xfrm>
              <a:off x="1295400" y="2772698"/>
              <a:ext cx="312720" cy="625222"/>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6" name="Oval 15"/>
            <p:cNvSpPr>
              <a:spLocks noChangeArrowheads="1"/>
            </p:cNvSpPr>
            <p:nvPr/>
          </p:nvSpPr>
          <p:spPr bwMode="gray">
            <a:xfrm>
              <a:off x="1406525" y="2771905"/>
              <a:ext cx="1481138" cy="62522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7" name="Oval 16"/>
            <p:cNvSpPr>
              <a:spLocks noChangeArrowheads="1"/>
            </p:cNvSpPr>
            <p:nvPr/>
          </p:nvSpPr>
          <p:spPr bwMode="gray">
            <a:xfrm>
              <a:off x="1408113" y="2775080"/>
              <a:ext cx="1481138" cy="62522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8" name="Oval 17"/>
            <p:cNvSpPr>
              <a:spLocks noChangeArrowheads="1"/>
            </p:cNvSpPr>
            <p:nvPr/>
          </p:nvSpPr>
          <p:spPr bwMode="gray">
            <a:xfrm>
              <a:off x="1481138" y="2773491"/>
              <a:ext cx="1333500" cy="625222"/>
            </a:xfrm>
            <a:prstGeom prst="ellipse">
              <a:avLst/>
            </a:prstGeom>
            <a:solidFill>
              <a:srgbClr val="333333"/>
            </a:solidFill>
            <a:ln w="38100" algn="ctr">
              <a:noFill/>
              <a:round/>
              <a:headEnd/>
              <a:tailEnd/>
            </a:ln>
          </p:spPr>
          <p:txBody>
            <a:bodyPr anchor="ctr">
              <a:spAutoFit/>
            </a:bodyPr>
            <a:lstStyle/>
            <a:p>
              <a:endParaRPr lang="zh-CN" altLang="en-US">
                <a:latin typeface="Calibri" pitchFamily="34" charset="0"/>
              </a:endParaRPr>
            </a:p>
          </p:txBody>
        </p:sp>
        <p:grpSp>
          <p:nvGrpSpPr>
            <p:cNvPr id="9" name="Group 18"/>
            <p:cNvGrpSpPr>
              <a:grpSpLocks/>
            </p:cNvGrpSpPr>
            <p:nvPr/>
          </p:nvGrpSpPr>
          <p:grpSpPr bwMode="auto">
            <a:xfrm>
              <a:off x="1501775" y="2444753"/>
              <a:ext cx="1290638" cy="1277938"/>
              <a:chOff x="4166" y="1706"/>
              <a:chExt cx="1252" cy="1252"/>
            </a:xfrm>
          </p:grpSpPr>
          <p:sp>
            <p:nvSpPr>
              <p:cNvPr id="10"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11"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12"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13"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sp>
          <p:nvSpPr>
            <p:cNvPr id="14" name="Text Box 38"/>
            <p:cNvSpPr txBox="1">
              <a:spLocks noChangeArrowheads="1"/>
            </p:cNvSpPr>
            <p:nvPr/>
          </p:nvSpPr>
          <p:spPr bwMode="gray">
            <a:xfrm>
              <a:off x="1587560" y="2728740"/>
              <a:ext cx="1071415" cy="629880"/>
            </a:xfrm>
            <a:prstGeom prst="rect">
              <a:avLst/>
            </a:prstGeom>
            <a:noFill/>
            <a:ln w="9525" algn="ctr">
              <a:noFill/>
              <a:miter lim="800000"/>
              <a:headEnd/>
              <a:tailEnd/>
            </a:ln>
          </p:spPr>
          <p:txBody>
            <a:bodyPr wrap="none">
              <a:spAutoFit/>
            </a:bodyPr>
            <a:lstStyle/>
            <a:p>
              <a:pPr algn="ctr" eaLnBrk="0" hangingPunct="0"/>
              <a:r>
                <a:rPr lang="en-US" altLang="zh-CN" sz="1400" b="1" dirty="0">
                  <a:solidFill>
                    <a:srgbClr val="5A5A5A"/>
                  </a:solidFill>
                  <a:latin typeface="Arial" pitchFamily="34" charset="0"/>
                  <a:cs typeface="Arial" pitchFamily="34" charset="0"/>
                </a:rPr>
                <a:t>Immune</a:t>
              </a:r>
            </a:p>
            <a:p>
              <a:pPr algn="ctr" eaLnBrk="0" hangingPunct="0"/>
              <a:r>
                <a:rPr lang="en-US" altLang="zh-CN" sz="1400" b="1" dirty="0">
                  <a:solidFill>
                    <a:srgbClr val="5A5A5A"/>
                  </a:solidFill>
                  <a:latin typeface="Arial" pitchFamily="34" charset="0"/>
                  <a:cs typeface="Arial" pitchFamily="34" charset="0"/>
                </a:rPr>
                <a:t>Benefits</a:t>
              </a:r>
              <a:endParaRPr lang="en-US" altLang="zh-CN" sz="1400" b="1" dirty="0">
                <a:solidFill>
                  <a:srgbClr val="5A5A5A"/>
                </a:solidFill>
                <a:latin typeface="Arial" pitchFamily="34" charset="0"/>
                <a:cs typeface="Arial" pitchFamily="34" charset="0"/>
              </a:endParaRPr>
            </a:p>
          </p:txBody>
        </p:sp>
      </p:grpSp>
      <p:grpSp>
        <p:nvGrpSpPr>
          <p:cNvPr id="16" name="组合 15"/>
          <p:cNvGrpSpPr/>
          <p:nvPr/>
        </p:nvGrpSpPr>
        <p:grpSpPr>
          <a:xfrm>
            <a:off x="6250000" y="2418970"/>
            <a:ext cx="1323957" cy="1061540"/>
            <a:chOff x="1295400" y="2444753"/>
            <a:chExt cx="1593851" cy="1277938"/>
          </a:xfrm>
        </p:grpSpPr>
        <p:sp>
          <p:nvSpPr>
            <p:cNvPr id="17" name="Oval 13"/>
            <p:cNvSpPr>
              <a:spLocks noChangeArrowheads="1"/>
            </p:cNvSpPr>
            <p:nvPr/>
          </p:nvSpPr>
          <p:spPr bwMode="gray">
            <a:xfrm>
              <a:off x="1295400" y="2772698"/>
              <a:ext cx="312720" cy="625222"/>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8" name="Oval 14"/>
            <p:cNvSpPr>
              <a:spLocks noChangeArrowheads="1"/>
            </p:cNvSpPr>
            <p:nvPr/>
          </p:nvSpPr>
          <p:spPr bwMode="gray">
            <a:xfrm>
              <a:off x="1295400" y="2772698"/>
              <a:ext cx="312720" cy="625222"/>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9" name="Oval 15"/>
            <p:cNvSpPr>
              <a:spLocks noChangeArrowheads="1"/>
            </p:cNvSpPr>
            <p:nvPr/>
          </p:nvSpPr>
          <p:spPr bwMode="gray">
            <a:xfrm>
              <a:off x="1406525" y="2771905"/>
              <a:ext cx="1481138" cy="62522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20" name="Oval 16"/>
            <p:cNvSpPr>
              <a:spLocks noChangeArrowheads="1"/>
            </p:cNvSpPr>
            <p:nvPr/>
          </p:nvSpPr>
          <p:spPr bwMode="gray">
            <a:xfrm>
              <a:off x="1408113" y="2775080"/>
              <a:ext cx="1481138" cy="62522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21" name="Oval 17"/>
            <p:cNvSpPr>
              <a:spLocks noChangeArrowheads="1"/>
            </p:cNvSpPr>
            <p:nvPr/>
          </p:nvSpPr>
          <p:spPr bwMode="gray">
            <a:xfrm>
              <a:off x="1481138" y="2773491"/>
              <a:ext cx="1333500" cy="625222"/>
            </a:xfrm>
            <a:prstGeom prst="ellipse">
              <a:avLst/>
            </a:prstGeom>
            <a:solidFill>
              <a:srgbClr val="333333"/>
            </a:solidFill>
            <a:ln w="38100" algn="ctr">
              <a:noFill/>
              <a:round/>
              <a:headEnd/>
              <a:tailEnd/>
            </a:ln>
          </p:spPr>
          <p:txBody>
            <a:bodyPr anchor="ctr">
              <a:spAutoFit/>
            </a:bodyPr>
            <a:lstStyle/>
            <a:p>
              <a:endParaRPr lang="zh-CN" altLang="en-US">
                <a:latin typeface="Calibri" pitchFamily="34" charset="0"/>
              </a:endParaRPr>
            </a:p>
          </p:txBody>
        </p:sp>
        <p:grpSp>
          <p:nvGrpSpPr>
            <p:cNvPr id="22" name="Group 18"/>
            <p:cNvGrpSpPr>
              <a:grpSpLocks/>
            </p:cNvGrpSpPr>
            <p:nvPr/>
          </p:nvGrpSpPr>
          <p:grpSpPr bwMode="auto">
            <a:xfrm>
              <a:off x="1501775" y="2444753"/>
              <a:ext cx="1290638" cy="1277938"/>
              <a:chOff x="4166" y="1706"/>
              <a:chExt cx="1252" cy="1252"/>
            </a:xfrm>
          </p:grpSpPr>
          <p:sp>
            <p:nvSpPr>
              <p:cNvPr id="24"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25"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26"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27"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sp>
          <p:nvSpPr>
            <p:cNvPr id="23" name="Text Box 38"/>
            <p:cNvSpPr txBox="1">
              <a:spLocks noChangeArrowheads="1"/>
            </p:cNvSpPr>
            <p:nvPr/>
          </p:nvSpPr>
          <p:spPr bwMode="gray">
            <a:xfrm>
              <a:off x="1691416" y="2725054"/>
              <a:ext cx="920892" cy="703983"/>
            </a:xfrm>
            <a:prstGeom prst="rect">
              <a:avLst/>
            </a:prstGeom>
            <a:noFill/>
            <a:ln w="9525" algn="ctr">
              <a:noFill/>
              <a:miter lim="800000"/>
              <a:headEnd/>
              <a:tailEnd/>
            </a:ln>
          </p:spPr>
          <p:txBody>
            <a:bodyPr wrap="none">
              <a:spAutoFit/>
            </a:bodyPr>
            <a:lstStyle/>
            <a:p>
              <a:pPr algn="ctr" eaLnBrk="0" hangingPunct="0"/>
              <a:r>
                <a:rPr lang="en-US" altLang="zh-CN" sz="1600" b="1" dirty="0">
                  <a:solidFill>
                    <a:srgbClr val="5A5A5A"/>
                  </a:solidFill>
                  <a:latin typeface="Arial" pitchFamily="34" charset="0"/>
                  <a:cs typeface="Arial" pitchFamily="34" charset="0"/>
                </a:rPr>
                <a:t>Anti-</a:t>
              </a:r>
            </a:p>
            <a:p>
              <a:pPr algn="ctr" eaLnBrk="0" hangingPunct="0"/>
              <a:r>
                <a:rPr lang="en-US" altLang="zh-CN" sz="1600" b="1" dirty="0">
                  <a:solidFill>
                    <a:srgbClr val="5A5A5A"/>
                  </a:solidFill>
                  <a:latin typeface="Arial" pitchFamily="34" charset="0"/>
                  <a:cs typeface="Arial" pitchFamily="34" charset="0"/>
                </a:rPr>
                <a:t>Aging</a:t>
              </a:r>
              <a:endParaRPr lang="en-US" altLang="zh-CN" sz="1600" b="1" dirty="0">
                <a:solidFill>
                  <a:srgbClr val="5A5A5A"/>
                </a:solidFill>
                <a:latin typeface="Arial" pitchFamily="34" charset="0"/>
                <a:cs typeface="Arial" pitchFamily="34" charset="0"/>
              </a:endParaRPr>
            </a:p>
          </p:txBody>
        </p:sp>
      </p:grpSp>
      <p:grpSp>
        <p:nvGrpSpPr>
          <p:cNvPr id="30" name="组合 14"/>
          <p:cNvGrpSpPr/>
          <p:nvPr/>
        </p:nvGrpSpPr>
        <p:grpSpPr>
          <a:xfrm>
            <a:off x="4069731" y="4002857"/>
            <a:ext cx="1323957" cy="1061540"/>
            <a:chOff x="1295400" y="2444753"/>
            <a:chExt cx="1593851" cy="1277938"/>
          </a:xfrm>
        </p:grpSpPr>
        <p:sp>
          <p:nvSpPr>
            <p:cNvPr id="31" name="Oval 13"/>
            <p:cNvSpPr>
              <a:spLocks noChangeArrowheads="1"/>
            </p:cNvSpPr>
            <p:nvPr/>
          </p:nvSpPr>
          <p:spPr bwMode="gray">
            <a:xfrm>
              <a:off x="1295400" y="2772698"/>
              <a:ext cx="312720" cy="625222"/>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32" name="Oval 14"/>
            <p:cNvSpPr>
              <a:spLocks noChangeArrowheads="1"/>
            </p:cNvSpPr>
            <p:nvPr/>
          </p:nvSpPr>
          <p:spPr bwMode="gray">
            <a:xfrm>
              <a:off x="1295400" y="2772698"/>
              <a:ext cx="312720" cy="625222"/>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33" name="Oval 15"/>
            <p:cNvSpPr>
              <a:spLocks noChangeArrowheads="1"/>
            </p:cNvSpPr>
            <p:nvPr/>
          </p:nvSpPr>
          <p:spPr bwMode="gray">
            <a:xfrm>
              <a:off x="1406525" y="2771905"/>
              <a:ext cx="1481138" cy="62522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34" name="Oval 16"/>
            <p:cNvSpPr>
              <a:spLocks noChangeArrowheads="1"/>
            </p:cNvSpPr>
            <p:nvPr/>
          </p:nvSpPr>
          <p:spPr bwMode="gray">
            <a:xfrm>
              <a:off x="1408113" y="2775080"/>
              <a:ext cx="1481138" cy="62522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35" name="Oval 17"/>
            <p:cNvSpPr>
              <a:spLocks noChangeArrowheads="1"/>
            </p:cNvSpPr>
            <p:nvPr/>
          </p:nvSpPr>
          <p:spPr bwMode="gray">
            <a:xfrm>
              <a:off x="1481138" y="2773491"/>
              <a:ext cx="1333500" cy="625222"/>
            </a:xfrm>
            <a:prstGeom prst="ellipse">
              <a:avLst/>
            </a:prstGeom>
            <a:solidFill>
              <a:srgbClr val="333333"/>
            </a:solidFill>
            <a:ln w="38100" algn="ctr">
              <a:noFill/>
              <a:round/>
              <a:headEnd/>
              <a:tailEnd/>
            </a:ln>
          </p:spPr>
          <p:txBody>
            <a:bodyPr anchor="ctr">
              <a:spAutoFit/>
            </a:bodyPr>
            <a:lstStyle/>
            <a:p>
              <a:endParaRPr lang="zh-CN" altLang="en-US">
                <a:latin typeface="Calibri" pitchFamily="34" charset="0"/>
              </a:endParaRPr>
            </a:p>
          </p:txBody>
        </p:sp>
        <p:grpSp>
          <p:nvGrpSpPr>
            <p:cNvPr id="36" name="Group 18"/>
            <p:cNvGrpSpPr>
              <a:grpSpLocks/>
            </p:cNvGrpSpPr>
            <p:nvPr/>
          </p:nvGrpSpPr>
          <p:grpSpPr bwMode="auto">
            <a:xfrm>
              <a:off x="1501775" y="2444753"/>
              <a:ext cx="1290638" cy="1277938"/>
              <a:chOff x="4166" y="1706"/>
              <a:chExt cx="1252" cy="1252"/>
            </a:xfrm>
          </p:grpSpPr>
          <p:sp>
            <p:nvSpPr>
              <p:cNvPr id="38"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9"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0"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sp>
          <p:nvSpPr>
            <p:cNvPr id="37" name="Text Box 38"/>
            <p:cNvSpPr txBox="1">
              <a:spLocks noChangeArrowheads="1"/>
            </p:cNvSpPr>
            <p:nvPr/>
          </p:nvSpPr>
          <p:spPr bwMode="gray">
            <a:xfrm>
              <a:off x="1520017" y="2657262"/>
              <a:ext cx="1206499" cy="889243"/>
            </a:xfrm>
            <a:prstGeom prst="rect">
              <a:avLst/>
            </a:prstGeom>
            <a:noFill/>
            <a:ln w="9525" algn="ctr">
              <a:noFill/>
              <a:miter lim="800000"/>
              <a:headEnd/>
              <a:tailEnd/>
            </a:ln>
          </p:spPr>
          <p:txBody>
            <a:bodyPr wrap="none">
              <a:spAutoFit/>
            </a:bodyPr>
            <a:lstStyle/>
            <a:p>
              <a:pPr algn="ctr" eaLnBrk="0" hangingPunct="0"/>
              <a:r>
                <a:rPr lang="en-US" altLang="zh-CN" sz="1400" b="1" dirty="0">
                  <a:solidFill>
                    <a:srgbClr val="5A5A5A"/>
                  </a:solidFill>
                  <a:latin typeface="Arial" pitchFamily="34" charset="0"/>
                  <a:cs typeface="Arial" pitchFamily="34" charset="0"/>
                </a:rPr>
                <a:t>Prevent </a:t>
              </a:r>
            </a:p>
            <a:p>
              <a:pPr algn="ctr" eaLnBrk="0" hangingPunct="0"/>
              <a:r>
                <a:rPr lang="en-US" altLang="zh-CN" sz="1400" b="1" dirty="0">
                  <a:solidFill>
                    <a:srgbClr val="5A5A5A"/>
                  </a:solidFill>
                  <a:latin typeface="Arial" pitchFamily="34" charset="0"/>
                  <a:cs typeface="Arial" pitchFamily="34" charset="0"/>
                </a:rPr>
                <a:t>Health</a:t>
              </a:r>
            </a:p>
            <a:p>
              <a:pPr algn="ctr" eaLnBrk="0" hangingPunct="0"/>
              <a:r>
                <a:rPr lang="en-US" altLang="zh-CN" sz="1400" b="1" dirty="0">
                  <a:solidFill>
                    <a:srgbClr val="5A5A5A"/>
                  </a:solidFill>
                  <a:latin typeface="Arial" pitchFamily="34" charset="0"/>
                  <a:cs typeface="Arial" pitchFamily="34" charset="0"/>
                </a:rPr>
                <a:t>Problems</a:t>
              </a:r>
              <a:endParaRPr lang="en-US" altLang="zh-CN" sz="1400" b="1" dirty="0">
                <a:solidFill>
                  <a:srgbClr val="5A5A5A"/>
                </a:solidFill>
                <a:latin typeface="Arial" pitchFamily="34" charset="0"/>
                <a:cs typeface="Arial" pitchFamily="34" charset="0"/>
              </a:endParaRPr>
            </a:p>
          </p:txBody>
        </p:sp>
      </p:grpSp>
      <p:grpSp>
        <p:nvGrpSpPr>
          <p:cNvPr id="42" name="组合 14"/>
          <p:cNvGrpSpPr/>
          <p:nvPr/>
        </p:nvGrpSpPr>
        <p:grpSpPr>
          <a:xfrm>
            <a:off x="6976067" y="3955921"/>
            <a:ext cx="1378295" cy="1061540"/>
            <a:chOff x="1295400" y="2444753"/>
            <a:chExt cx="1659265" cy="1277938"/>
          </a:xfrm>
        </p:grpSpPr>
        <p:sp>
          <p:nvSpPr>
            <p:cNvPr id="43" name="Oval 13"/>
            <p:cNvSpPr>
              <a:spLocks noChangeArrowheads="1"/>
            </p:cNvSpPr>
            <p:nvPr/>
          </p:nvSpPr>
          <p:spPr bwMode="gray">
            <a:xfrm>
              <a:off x="1295400" y="2772698"/>
              <a:ext cx="312720" cy="625222"/>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44" name="Oval 14"/>
            <p:cNvSpPr>
              <a:spLocks noChangeArrowheads="1"/>
            </p:cNvSpPr>
            <p:nvPr/>
          </p:nvSpPr>
          <p:spPr bwMode="gray">
            <a:xfrm>
              <a:off x="1295400" y="2772698"/>
              <a:ext cx="312720" cy="625222"/>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45" name="Oval 15"/>
            <p:cNvSpPr>
              <a:spLocks noChangeArrowheads="1"/>
            </p:cNvSpPr>
            <p:nvPr/>
          </p:nvSpPr>
          <p:spPr bwMode="gray">
            <a:xfrm>
              <a:off x="1406525" y="2771905"/>
              <a:ext cx="1481138" cy="62522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46" name="Oval 16"/>
            <p:cNvSpPr>
              <a:spLocks noChangeArrowheads="1"/>
            </p:cNvSpPr>
            <p:nvPr/>
          </p:nvSpPr>
          <p:spPr bwMode="gray">
            <a:xfrm>
              <a:off x="1408113" y="2775080"/>
              <a:ext cx="1481138" cy="62522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47" name="Oval 17"/>
            <p:cNvSpPr>
              <a:spLocks noChangeArrowheads="1"/>
            </p:cNvSpPr>
            <p:nvPr/>
          </p:nvSpPr>
          <p:spPr bwMode="gray">
            <a:xfrm>
              <a:off x="1481138" y="2773491"/>
              <a:ext cx="1333500" cy="625222"/>
            </a:xfrm>
            <a:prstGeom prst="ellipse">
              <a:avLst/>
            </a:prstGeom>
            <a:solidFill>
              <a:srgbClr val="333333"/>
            </a:solidFill>
            <a:ln w="38100" algn="ctr">
              <a:noFill/>
              <a:round/>
              <a:headEnd/>
              <a:tailEnd/>
            </a:ln>
          </p:spPr>
          <p:txBody>
            <a:bodyPr anchor="ctr">
              <a:spAutoFit/>
            </a:bodyPr>
            <a:lstStyle/>
            <a:p>
              <a:endParaRPr lang="zh-CN" altLang="en-US">
                <a:latin typeface="Calibri" pitchFamily="34" charset="0"/>
              </a:endParaRPr>
            </a:p>
          </p:txBody>
        </p:sp>
        <p:grpSp>
          <p:nvGrpSpPr>
            <p:cNvPr id="48" name="Group 18"/>
            <p:cNvGrpSpPr>
              <a:grpSpLocks/>
            </p:cNvGrpSpPr>
            <p:nvPr/>
          </p:nvGrpSpPr>
          <p:grpSpPr bwMode="auto">
            <a:xfrm>
              <a:off x="1501775" y="2444753"/>
              <a:ext cx="1290638" cy="1277938"/>
              <a:chOff x="4166" y="1706"/>
              <a:chExt cx="1252" cy="1252"/>
            </a:xfrm>
          </p:grpSpPr>
          <p:sp>
            <p:nvSpPr>
              <p:cNvPr id="50"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51"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52"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53"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sp>
          <p:nvSpPr>
            <p:cNvPr id="49" name="Text Box 38"/>
            <p:cNvSpPr txBox="1">
              <a:spLocks noChangeArrowheads="1"/>
            </p:cNvSpPr>
            <p:nvPr/>
          </p:nvSpPr>
          <p:spPr bwMode="gray">
            <a:xfrm>
              <a:off x="1377648" y="2685852"/>
              <a:ext cx="1577017" cy="629880"/>
            </a:xfrm>
            <a:prstGeom prst="rect">
              <a:avLst/>
            </a:prstGeom>
            <a:noFill/>
            <a:ln w="9525" algn="ctr">
              <a:noFill/>
              <a:miter lim="800000"/>
              <a:headEnd/>
              <a:tailEnd/>
            </a:ln>
          </p:spPr>
          <p:txBody>
            <a:bodyPr wrap="square">
              <a:spAutoFit/>
            </a:bodyPr>
            <a:lstStyle/>
            <a:p>
              <a:pPr algn="ctr" eaLnBrk="0" hangingPunct="0"/>
              <a:r>
                <a:rPr lang="en-US" altLang="zh-CN" sz="1400" b="1" dirty="0">
                  <a:solidFill>
                    <a:srgbClr val="5A5A5A"/>
                  </a:solidFill>
                  <a:latin typeface="Arial" pitchFamily="34" charset="0"/>
                  <a:cs typeface="Arial" pitchFamily="34" charset="0"/>
                </a:rPr>
                <a:t>Anti-</a:t>
              </a:r>
            </a:p>
            <a:p>
              <a:pPr algn="ctr" eaLnBrk="0" hangingPunct="0"/>
              <a:r>
                <a:rPr lang="en-US" altLang="zh-CN" sz="1400" b="1" dirty="0">
                  <a:solidFill>
                    <a:srgbClr val="5A5A5A"/>
                  </a:solidFill>
                  <a:latin typeface="Arial" pitchFamily="34" charset="0"/>
                  <a:cs typeface="Arial" pitchFamily="34" charset="0"/>
                </a:rPr>
                <a:t>Inflammatory</a:t>
              </a:r>
              <a:endParaRPr lang="en-US" altLang="zh-CN" sz="1400" b="1" dirty="0">
                <a:solidFill>
                  <a:srgbClr val="5A5A5A"/>
                </a:solidFill>
                <a:latin typeface="Arial" pitchFamily="34" charset="0"/>
                <a:cs typeface="Arial" pitchFamily="34" charset="0"/>
              </a:endParaRPr>
            </a:p>
          </p:txBody>
        </p:sp>
      </p:grpSp>
      <p:grpSp>
        <p:nvGrpSpPr>
          <p:cNvPr id="54" name="组合 14"/>
          <p:cNvGrpSpPr/>
          <p:nvPr/>
        </p:nvGrpSpPr>
        <p:grpSpPr>
          <a:xfrm>
            <a:off x="5534868" y="4978863"/>
            <a:ext cx="1323957" cy="1061540"/>
            <a:chOff x="1295400" y="2444753"/>
            <a:chExt cx="1593851" cy="1277938"/>
          </a:xfrm>
        </p:grpSpPr>
        <p:sp>
          <p:nvSpPr>
            <p:cNvPr id="55" name="Oval 13"/>
            <p:cNvSpPr>
              <a:spLocks noChangeArrowheads="1"/>
            </p:cNvSpPr>
            <p:nvPr/>
          </p:nvSpPr>
          <p:spPr bwMode="gray">
            <a:xfrm>
              <a:off x="1295400" y="2772698"/>
              <a:ext cx="312720" cy="625222"/>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56" name="Oval 14"/>
            <p:cNvSpPr>
              <a:spLocks noChangeArrowheads="1"/>
            </p:cNvSpPr>
            <p:nvPr/>
          </p:nvSpPr>
          <p:spPr bwMode="gray">
            <a:xfrm>
              <a:off x="1295400" y="2772698"/>
              <a:ext cx="312720" cy="625222"/>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57" name="Oval 15"/>
            <p:cNvSpPr>
              <a:spLocks noChangeArrowheads="1"/>
            </p:cNvSpPr>
            <p:nvPr/>
          </p:nvSpPr>
          <p:spPr bwMode="gray">
            <a:xfrm>
              <a:off x="1406525" y="2771905"/>
              <a:ext cx="1481138" cy="62522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58" name="Oval 16"/>
            <p:cNvSpPr>
              <a:spLocks noChangeArrowheads="1"/>
            </p:cNvSpPr>
            <p:nvPr/>
          </p:nvSpPr>
          <p:spPr bwMode="gray">
            <a:xfrm>
              <a:off x="1408113" y="2775080"/>
              <a:ext cx="1481138" cy="62522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59" name="Oval 17"/>
            <p:cNvSpPr>
              <a:spLocks noChangeArrowheads="1"/>
            </p:cNvSpPr>
            <p:nvPr/>
          </p:nvSpPr>
          <p:spPr bwMode="gray">
            <a:xfrm>
              <a:off x="1481138" y="2773491"/>
              <a:ext cx="1333500" cy="625222"/>
            </a:xfrm>
            <a:prstGeom prst="ellipse">
              <a:avLst/>
            </a:prstGeom>
            <a:solidFill>
              <a:srgbClr val="333333"/>
            </a:solidFill>
            <a:ln w="38100" algn="ctr">
              <a:noFill/>
              <a:round/>
              <a:headEnd/>
              <a:tailEnd/>
            </a:ln>
          </p:spPr>
          <p:txBody>
            <a:bodyPr anchor="ctr">
              <a:spAutoFit/>
            </a:bodyPr>
            <a:lstStyle/>
            <a:p>
              <a:endParaRPr lang="zh-CN" altLang="en-US">
                <a:latin typeface="Calibri" pitchFamily="34" charset="0"/>
              </a:endParaRPr>
            </a:p>
          </p:txBody>
        </p:sp>
        <p:grpSp>
          <p:nvGrpSpPr>
            <p:cNvPr id="60" name="Group 18"/>
            <p:cNvGrpSpPr>
              <a:grpSpLocks/>
            </p:cNvGrpSpPr>
            <p:nvPr/>
          </p:nvGrpSpPr>
          <p:grpSpPr bwMode="auto">
            <a:xfrm>
              <a:off x="1501775" y="2444753"/>
              <a:ext cx="1290638" cy="1277938"/>
              <a:chOff x="4166" y="1706"/>
              <a:chExt cx="1252" cy="1252"/>
            </a:xfrm>
          </p:grpSpPr>
          <p:sp>
            <p:nvSpPr>
              <p:cNvPr id="62"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63"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64"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65"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sp>
          <p:nvSpPr>
            <p:cNvPr id="61" name="Text Box 38"/>
            <p:cNvSpPr txBox="1">
              <a:spLocks noChangeArrowheads="1"/>
            </p:cNvSpPr>
            <p:nvPr/>
          </p:nvSpPr>
          <p:spPr bwMode="gray">
            <a:xfrm>
              <a:off x="1646422" y="2728740"/>
              <a:ext cx="953698" cy="629880"/>
            </a:xfrm>
            <a:prstGeom prst="rect">
              <a:avLst/>
            </a:prstGeom>
            <a:noFill/>
            <a:ln w="9525" algn="ctr">
              <a:noFill/>
              <a:miter lim="800000"/>
              <a:headEnd/>
              <a:tailEnd/>
            </a:ln>
          </p:spPr>
          <p:txBody>
            <a:bodyPr wrap="none">
              <a:spAutoFit/>
            </a:bodyPr>
            <a:lstStyle/>
            <a:p>
              <a:pPr algn="ctr" eaLnBrk="0" hangingPunct="0"/>
              <a:r>
                <a:rPr lang="en-US" altLang="zh-CN" sz="1400" b="1" dirty="0">
                  <a:solidFill>
                    <a:srgbClr val="5A5A5A"/>
                  </a:solidFill>
                  <a:latin typeface="Arial" pitchFamily="34" charset="0"/>
                  <a:cs typeface="Arial" pitchFamily="34" charset="0"/>
                </a:rPr>
                <a:t>Stress-</a:t>
              </a:r>
            </a:p>
            <a:p>
              <a:pPr algn="ctr" eaLnBrk="0" hangingPunct="0"/>
              <a:r>
                <a:rPr lang="en-US" altLang="zh-CN" sz="1400" b="1" dirty="0">
                  <a:solidFill>
                    <a:srgbClr val="5A5A5A"/>
                  </a:solidFill>
                  <a:latin typeface="Arial" pitchFamily="34" charset="0"/>
                  <a:cs typeface="Arial" pitchFamily="34" charset="0"/>
                </a:rPr>
                <a:t>Free</a:t>
              </a:r>
              <a:endParaRPr lang="en-US" altLang="zh-CN" sz="1400" b="1" dirty="0">
                <a:solidFill>
                  <a:srgbClr val="5A5A5A"/>
                </a:solidFill>
                <a:latin typeface="Arial" pitchFamily="34" charset="0"/>
                <a:cs typeface="Arial" pitchFamily="34" charset="0"/>
              </a:endParaRPr>
            </a:p>
          </p:txBody>
        </p:sp>
      </p:grpSp>
    </p:spTree>
    <p:extLst>
      <p:ext uri="{BB962C8B-B14F-4D97-AF65-F5344CB8AC3E}">
        <p14:creationId xmlns:p14="http://schemas.microsoft.com/office/powerpoint/2010/main" val="3346719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845BA6"/>
                </a:solidFill>
              </a:rPr>
              <a:t>Common sources of anti-oxidants</a:t>
            </a:r>
          </a:p>
          <a:p>
            <a:pPr>
              <a:buNone/>
            </a:pPr>
            <a:endParaRPr lang="en-US" dirty="0"/>
          </a:p>
        </p:txBody>
      </p:sp>
      <p:pic>
        <p:nvPicPr>
          <p:cNvPr id="4" name="Picture 3" descr="antioxidant-rich-foods-review-help.jpg"/>
          <p:cNvPicPr>
            <a:picLocks noChangeAspect="1"/>
          </p:cNvPicPr>
          <p:nvPr/>
        </p:nvPicPr>
        <p:blipFill>
          <a:blip r:embed="rId2" cstate="print"/>
          <a:stretch>
            <a:fillRect/>
          </a:stretch>
        </p:blipFill>
        <p:spPr>
          <a:xfrm>
            <a:off x="2095472" y="2214554"/>
            <a:ext cx="8286808" cy="4000528"/>
          </a:xfrm>
          <a:prstGeom prst="rect">
            <a:avLst/>
          </a:prstGeom>
        </p:spPr>
      </p:pic>
    </p:spTree>
    <p:extLst>
      <p:ext uri="{BB962C8B-B14F-4D97-AF65-F5344CB8AC3E}">
        <p14:creationId xmlns:p14="http://schemas.microsoft.com/office/powerpoint/2010/main" val="74589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箭头连接符 39"/>
          <p:cNvCxnSpPr/>
          <p:nvPr/>
        </p:nvCxnSpPr>
        <p:spPr>
          <a:xfrm rot="5400000" flipH="1" flipV="1">
            <a:off x="5222188" y="3902694"/>
            <a:ext cx="1071570" cy="1588"/>
          </a:xfrm>
          <a:prstGeom prst="straightConnector1">
            <a:avLst/>
          </a:prstGeom>
          <a:ln w="28575">
            <a:solidFill>
              <a:srgbClr val="32329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5757973" y="4011439"/>
            <a:ext cx="857256" cy="427040"/>
          </a:xfrm>
          <a:prstGeom prst="straightConnector1">
            <a:avLst/>
          </a:prstGeom>
          <a:ln w="28575">
            <a:solidFill>
              <a:srgbClr val="32329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16200000" flipH="1">
            <a:off x="5722254" y="4474198"/>
            <a:ext cx="642942" cy="571504"/>
          </a:xfrm>
          <a:prstGeom prst="straightConnector1">
            <a:avLst/>
          </a:prstGeom>
          <a:ln w="28575">
            <a:solidFill>
              <a:srgbClr val="32329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rot="10800000" flipV="1">
            <a:off x="4972155" y="4438479"/>
            <a:ext cx="785818" cy="714380"/>
          </a:xfrm>
          <a:prstGeom prst="straightConnector1">
            <a:avLst/>
          </a:prstGeom>
          <a:ln w="28575">
            <a:solidFill>
              <a:srgbClr val="32329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endCxn id="23" idx="3"/>
          </p:cNvCxnSpPr>
          <p:nvPr/>
        </p:nvCxnSpPr>
        <p:spPr>
          <a:xfrm rot="10800000">
            <a:off x="4814992" y="3944910"/>
            <a:ext cx="942982" cy="493571"/>
          </a:xfrm>
          <a:prstGeom prst="straightConnector1">
            <a:avLst/>
          </a:prstGeom>
          <a:ln w="28575">
            <a:solidFill>
              <a:srgbClr val="32329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1825" y="761543"/>
            <a:ext cx="7286676" cy="584775"/>
          </a:xfrm>
          <a:prstGeom prst="rect">
            <a:avLst/>
          </a:prstGeom>
          <a:noFill/>
        </p:spPr>
        <p:txBody>
          <a:bodyPr wrap="square" rtlCol="0">
            <a:spAutoFit/>
          </a:bodyPr>
          <a:lstStyle/>
          <a:p>
            <a:pPr>
              <a:defRPr/>
            </a:pPr>
            <a:r>
              <a:rPr lang="en-US" altLang="zh-CN" sz="3200" b="1" dirty="0">
                <a:solidFill>
                  <a:srgbClr val="323291"/>
                </a:solidFill>
                <a:latin typeface="Arial" pitchFamily="34" charset="0"/>
                <a:cs typeface="Arial" pitchFamily="34" charset="0"/>
              </a:rPr>
              <a:t>Anti-Oxidants — </a:t>
            </a:r>
            <a:r>
              <a:rPr lang="en-US" altLang="zh-CN" sz="2400" b="1" dirty="0">
                <a:solidFill>
                  <a:srgbClr val="5A5A5A"/>
                </a:solidFill>
                <a:latin typeface="Arial" pitchFamily="34" charset="0"/>
                <a:cs typeface="Arial" pitchFamily="34" charset="0"/>
              </a:rPr>
              <a:t>OPC </a:t>
            </a:r>
            <a:endParaRPr lang="en-US" altLang="zh-CN" sz="2400" dirty="0">
              <a:solidFill>
                <a:schemeClr val="tx2"/>
              </a:solidFill>
            </a:endParaRPr>
          </a:p>
        </p:txBody>
      </p:sp>
      <p:sp>
        <p:nvSpPr>
          <p:cNvPr id="30" name="椭圆 29"/>
          <p:cNvSpPr>
            <a:spLocks noChangeAspect="1"/>
          </p:cNvSpPr>
          <p:nvPr/>
        </p:nvSpPr>
        <p:spPr>
          <a:xfrm>
            <a:off x="1971759" y="846251"/>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2</a:t>
            </a:r>
            <a:endParaRPr lang="zh-CN" altLang="en-US" sz="1600" b="1" dirty="0">
              <a:latin typeface="Arial" pitchFamily="34" charset="0"/>
              <a:cs typeface="Arial" pitchFamily="34" charset="0"/>
            </a:endParaRPr>
          </a:p>
        </p:txBody>
      </p:sp>
      <p:sp>
        <p:nvSpPr>
          <p:cNvPr id="31" name="TextBox 30"/>
          <p:cNvSpPr txBox="1"/>
          <p:nvPr/>
        </p:nvSpPr>
        <p:spPr>
          <a:xfrm>
            <a:off x="2043197" y="1489193"/>
            <a:ext cx="7358114" cy="1107996"/>
          </a:xfrm>
          <a:prstGeom prst="rect">
            <a:avLst/>
          </a:prstGeom>
          <a:noFill/>
        </p:spPr>
        <p:txBody>
          <a:bodyPr wrap="square" rtlCol="0">
            <a:spAutoFit/>
          </a:bodyPr>
          <a:lstStyle/>
          <a:p>
            <a:pPr marL="176213" indent="-176213">
              <a:buFont typeface="Arial" pitchFamily="34" charset="0"/>
              <a:buChar char="•"/>
            </a:pPr>
            <a:r>
              <a:rPr lang="en-US" altLang="zh-CN" sz="1600" dirty="0">
                <a:solidFill>
                  <a:schemeClr val="tx1">
                    <a:lumMod val="50000"/>
                    <a:lumOff val="50000"/>
                  </a:schemeClr>
                </a:solidFill>
                <a:latin typeface="Arial" pitchFamily="34" charset="0"/>
                <a:cs typeface="Arial" pitchFamily="34" charset="0"/>
              </a:rPr>
              <a:t>OPC (</a:t>
            </a:r>
            <a:r>
              <a:rPr lang="en-US" sz="1600" i="1" dirty="0" err="1">
                <a:solidFill>
                  <a:schemeClr val="tx1">
                    <a:lumMod val="50000"/>
                    <a:lumOff val="50000"/>
                  </a:schemeClr>
                </a:solidFill>
                <a:latin typeface="Arial" pitchFamily="34" charset="0"/>
                <a:cs typeface="Arial" pitchFamily="34" charset="0"/>
              </a:rPr>
              <a:t>oligomeric</a:t>
            </a:r>
            <a:r>
              <a:rPr lang="en-US" sz="1600" i="1" dirty="0">
                <a:solidFill>
                  <a:schemeClr val="tx1">
                    <a:lumMod val="50000"/>
                    <a:lumOff val="50000"/>
                  </a:schemeClr>
                </a:solidFill>
                <a:latin typeface="Arial" pitchFamily="34" charset="0"/>
                <a:cs typeface="Arial" pitchFamily="34" charset="0"/>
              </a:rPr>
              <a:t> </a:t>
            </a:r>
            <a:r>
              <a:rPr lang="en-US" sz="1600" i="1" dirty="0" err="1">
                <a:solidFill>
                  <a:schemeClr val="tx1">
                    <a:lumMod val="50000"/>
                    <a:lumOff val="50000"/>
                  </a:schemeClr>
                </a:solidFill>
                <a:latin typeface="Arial" pitchFamily="34" charset="0"/>
                <a:cs typeface="Arial" pitchFamily="34" charset="0"/>
              </a:rPr>
              <a:t>procyanidins</a:t>
            </a:r>
            <a:r>
              <a:rPr lang="en-US" sz="1600" dirty="0">
                <a:solidFill>
                  <a:schemeClr val="tx1">
                    <a:lumMod val="50000"/>
                    <a:lumOff val="50000"/>
                  </a:schemeClr>
                </a:solidFill>
              </a:rPr>
              <a:t>)</a:t>
            </a:r>
            <a:r>
              <a:rPr lang="en-US" altLang="zh-CN" sz="1600" dirty="0">
                <a:solidFill>
                  <a:schemeClr val="tx1">
                    <a:lumMod val="50000"/>
                    <a:lumOff val="50000"/>
                  </a:schemeClr>
                </a:solidFill>
                <a:latin typeface="Arial" pitchFamily="34" charset="0"/>
                <a:cs typeface="Arial" pitchFamily="34" charset="0"/>
              </a:rPr>
              <a:t> </a:t>
            </a:r>
            <a:r>
              <a:rPr lang="en-US" altLang="zh-CN" sz="1600" dirty="0">
                <a:solidFill>
                  <a:srgbClr val="5A5A5A"/>
                </a:solidFill>
                <a:latin typeface="Arial" pitchFamily="34" charset="0"/>
                <a:cs typeface="Arial" pitchFamily="34" charset="0"/>
              </a:rPr>
              <a:t>is a natural strong anti-oxidant that exists in many plants, such as cypress, grape seed extract, ginkgo leaves, rose, pine bark and so on. Among them, the concentration of OPC in grape seed extract up to 95%. </a:t>
            </a:r>
          </a:p>
        </p:txBody>
      </p:sp>
      <p:sp>
        <p:nvSpPr>
          <p:cNvPr id="33" name="Oval 2"/>
          <p:cNvSpPr>
            <a:spLocks noChangeArrowheads="1"/>
          </p:cNvSpPr>
          <p:nvPr/>
        </p:nvSpPr>
        <p:spPr bwMode="auto">
          <a:xfrm>
            <a:off x="4681604" y="4795669"/>
            <a:ext cx="2094585" cy="576184"/>
          </a:xfrm>
          <a:prstGeom prst="ellipse">
            <a:avLst/>
          </a:prstGeom>
          <a:gradFill rotWithShape="1">
            <a:gsLst>
              <a:gs pos="0">
                <a:srgbClr val="EAEAEA">
                  <a:gamma/>
                  <a:shade val="46275"/>
                  <a:invGamma/>
                  <a:alpha val="56000"/>
                </a:srgbClr>
              </a:gs>
              <a:gs pos="100000">
                <a:srgbClr val="EAEAEA">
                  <a:alpha val="0"/>
                </a:srgbClr>
              </a:gs>
            </a:gsLst>
            <a:path path="shape">
              <a:fillToRect l="50000" t="50000" r="50000" b="50000"/>
            </a:path>
          </a:gradFill>
          <a:ln w="9525">
            <a:noFill/>
            <a:round/>
            <a:headEnd/>
            <a:tailEnd/>
          </a:ln>
          <a:effectLst/>
        </p:spPr>
        <p:txBody>
          <a:bodyPr wrap="none" anchor="ctr"/>
          <a:lstStyle/>
          <a:p>
            <a:endParaRPr lang="ko-KR" altLang="en-US"/>
          </a:p>
        </p:txBody>
      </p:sp>
      <p:sp>
        <p:nvSpPr>
          <p:cNvPr id="34" name="Oval 32"/>
          <p:cNvSpPr>
            <a:spLocks noChangeArrowheads="1"/>
          </p:cNvSpPr>
          <p:nvPr/>
        </p:nvSpPr>
        <p:spPr bwMode="auto">
          <a:xfrm>
            <a:off x="3829148" y="4224166"/>
            <a:ext cx="1099253" cy="240173"/>
          </a:xfrm>
          <a:prstGeom prst="ellipse">
            <a:avLst/>
          </a:prstGeom>
          <a:gradFill rotWithShape="1">
            <a:gsLst>
              <a:gs pos="0">
                <a:srgbClr val="DDDDDD">
                  <a:gamma/>
                  <a:shade val="46275"/>
                  <a:invGamma/>
                  <a:alpha val="50000"/>
                </a:srgbClr>
              </a:gs>
              <a:gs pos="100000">
                <a:srgbClr val="DDDDDD">
                  <a:alpha val="0"/>
                </a:srgbClr>
              </a:gs>
            </a:gsLst>
            <a:path path="shape">
              <a:fillToRect l="50000" t="50000" r="50000" b="50000"/>
            </a:path>
          </a:gradFill>
          <a:ln w="9525">
            <a:noFill/>
            <a:round/>
            <a:headEnd/>
            <a:tailEnd/>
          </a:ln>
          <a:effectLst/>
        </p:spPr>
        <p:txBody>
          <a:bodyPr wrap="none" anchor="ctr"/>
          <a:lstStyle/>
          <a:p>
            <a:endParaRPr lang="ko-KR" altLang="en-US"/>
          </a:p>
        </p:txBody>
      </p:sp>
      <p:sp>
        <p:nvSpPr>
          <p:cNvPr id="35" name="Oval 33"/>
          <p:cNvSpPr>
            <a:spLocks noChangeArrowheads="1"/>
          </p:cNvSpPr>
          <p:nvPr/>
        </p:nvSpPr>
        <p:spPr bwMode="auto">
          <a:xfrm>
            <a:off x="6516109" y="4224166"/>
            <a:ext cx="1099253" cy="240173"/>
          </a:xfrm>
          <a:prstGeom prst="ellipse">
            <a:avLst/>
          </a:prstGeom>
          <a:gradFill rotWithShape="1">
            <a:gsLst>
              <a:gs pos="0">
                <a:srgbClr val="DDDDDD">
                  <a:gamma/>
                  <a:shade val="46275"/>
                  <a:invGamma/>
                  <a:alpha val="50000"/>
                </a:srgbClr>
              </a:gs>
              <a:gs pos="100000">
                <a:srgbClr val="DDDDDD">
                  <a:alpha val="0"/>
                </a:srgbClr>
              </a:gs>
            </a:gsLst>
            <a:path path="shape">
              <a:fillToRect l="50000" t="50000" r="50000" b="50000"/>
            </a:path>
          </a:gradFill>
          <a:ln w="9525">
            <a:noFill/>
            <a:round/>
            <a:headEnd/>
            <a:tailEnd/>
          </a:ln>
          <a:effectLst/>
        </p:spPr>
        <p:txBody>
          <a:bodyPr wrap="none" anchor="ctr"/>
          <a:lstStyle/>
          <a:p>
            <a:endParaRPr lang="ko-KR" altLang="en-US"/>
          </a:p>
        </p:txBody>
      </p:sp>
      <p:sp>
        <p:nvSpPr>
          <p:cNvPr id="49" name="Oval 9"/>
          <p:cNvSpPr>
            <a:spLocks noChangeArrowheads="1"/>
          </p:cNvSpPr>
          <p:nvPr/>
        </p:nvSpPr>
        <p:spPr bwMode="auto">
          <a:xfrm>
            <a:off x="5100751" y="3735769"/>
            <a:ext cx="1257444" cy="1257444"/>
          </a:xfrm>
          <a:prstGeom prst="ellipse">
            <a:avLst/>
          </a:prstGeom>
          <a:solidFill>
            <a:srgbClr val="845BA6"/>
          </a:solidFill>
          <a:ln w="9525">
            <a:noFill/>
            <a:round/>
            <a:headEnd/>
            <a:tailEnd/>
          </a:ln>
          <a:effectLst/>
        </p:spPr>
        <p:txBody>
          <a:bodyPr wrap="none" anchor="ctr"/>
          <a:lstStyle/>
          <a:p>
            <a:endParaRPr lang="ko-KR" altLang="en-US"/>
          </a:p>
        </p:txBody>
      </p:sp>
      <p:sp>
        <p:nvSpPr>
          <p:cNvPr id="58" name="Oval 10"/>
          <p:cNvSpPr>
            <a:spLocks noChangeArrowheads="1"/>
          </p:cNvSpPr>
          <p:nvPr/>
        </p:nvSpPr>
        <p:spPr bwMode="auto">
          <a:xfrm>
            <a:off x="5186469" y="3735769"/>
            <a:ext cx="1101562" cy="1023044"/>
          </a:xfrm>
          <a:prstGeom prst="ellipse">
            <a:avLst/>
          </a:prstGeom>
          <a:gradFill rotWithShape="1">
            <a:gsLst>
              <a:gs pos="0">
                <a:schemeClr val="bg1"/>
              </a:gs>
              <a:gs pos="100000">
                <a:srgbClr val="18407B">
                  <a:alpha val="20000"/>
                </a:srgbClr>
              </a:gs>
            </a:gsLst>
            <a:lin ang="5400000" scaled="1"/>
          </a:gradFill>
          <a:ln w="9525">
            <a:noFill/>
            <a:round/>
            <a:headEnd/>
            <a:tailEnd/>
          </a:ln>
          <a:effectLst/>
        </p:spPr>
        <p:txBody>
          <a:bodyPr wrap="none" anchor="ctr"/>
          <a:lstStyle/>
          <a:p>
            <a:endParaRPr lang="ko-KR" altLang="en-US"/>
          </a:p>
        </p:txBody>
      </p:sp>
      <p:sp>
        <p:nvSpPr>
          <p:cNvPr id="59" name="Arc 11"/>
          <p:cNvSpPr>
            <a:spLocks/>
          </p:cNvSpPr>
          <p:nvPr/>
        </p:nvSpPr>
        <p:spPr bwMode="auto">
          <a:xfrm>
            <a:off x="4611168" y="2979455"/>
            <a:ext cx="1084242" cy="1305940"/>
          </a:xfrm>
          <a:custGeom>
            <a:avLst/>
            <a:gdLst>
              <a:gd name="G0" fmla="+- 17661 0 0"/>
              <a:gd name="G1" fmla="+- 20325 0 0"/>
              <a:gd name="G2" fmla="+- 21600 0 0"/>
              <a:gd name="T0" fmla="*/ 0 w 17661"/>
              <a:gd name="T1" fmla="*/ 7890 h 20325"/>
              <a:gd name="T2" fmla="*/ 10350 w 17661"/>
              <a:gd name="T3" fmla="*/ 0 h 20325"/>
              <a:gd name="T4" fmla="*/ 17661 w 17661"/>
              <a:gd name="T5" fmla="*/ 20325 h 20325"/>
            </a:gdLst>
            <a:ahLst/>
            <a:cxnLst>
              <a:cxn ang="0">
                <a:pos x="T0" y="T1"/>
              </a:cxn>
              <a:cxn ang="0">
                <a:pos x="T2" y="T3"/>
              </a:cxn>
              <a:cxn ang="0">
                <a:pos x="T4" y="T5"/>
              </a:cxn>
            </a:cxnLst>
            <a:rect l="0" t="0" r="r" b="b"/>
            <a:pathLst>
              <a:path w="17661" h="20325" fill="none" extrusionOk="0">
                <a:moveTo>
                  <a:pt x="-1" y="7889"/>
                </a:moveTo>
                <a:cubicBezTo>
                  <a:pt x="2556" y="4258"/>
                  <a:pt x="6170" y="1503"/>
                  <a:pt x="10349" y="-1"/>
                </a:cubicBezTo>
              </a:path>
              <a:path w="17661" h="20325" stroke="0" extrusionOk="0">
                <a:moveTo>
                  <a:pt x="-1" y="7889"/>
                </a:moveTo>
                <a:cubicBezTo>
                  <a:pt x="2556" y="4258"/>
                  <a:pt x="6170" y="1503"/>
                  <a:pt x="10349" y="-1"/>
                </a:cubicBezTo>
                <a:lnTo>
                  <a:pt x="17661" y="20325"/>
                </a:lnTo>
                <a:close/>
              </a:path>
            </a:pathLst>
          </a:custGeom>
          <a:noFill/>
          <a:ln w="38100">
            <a:solidFill>
              <a:srgbClr val="323291"/>
            </a:solidFill>
            <a:prstDash val="solid"/>
            <a:round/>
            <a:headEnd type="none" w="med" len="med"/>
            <a:tailEnd type="none" w="med" len="med"/>
          </a:ln>
          <a:effectLst/>
        </p:spPr>
        <p:txBody>
          <a:bodyPr wrap="none" anchor="ctr"/>
          <a:lstStyle/>
          <a:p>
            <a:endParaRPr lang="ko-KR" altLang="en-US"/>
          </a:p>
        </p:txBody>
      </p:sp>
      <p:sp>
        <p:nvSpPr>
          <p:cNvPr id="60" name="Oval 14"/>
          <p:cNvSpPr>
            <a:spLocks noChangeArrowheads="1"/>
          </p:cNvSpPr>
          <p:nvPr/>
        </p:nvSpPr>
        <p:spPr bwMode="auto">
          <a:xfrm>
            <a:off x="4369840" y="5724363"/>
            <a:ext cx="889102" cy="193986"/>
          </a:xfrm>
          <a:prstGeom prst="ellipse">
            <a:avLst/>
          </a:prstGeom>
          <a:gradFill rotWithShape="1">
            <a:gsLst>
              <a:gs pos="0">
                <a:srgbClr val="DDDDDD">
                  <a:gamma/>
                  <a:shade val="46275"/>
                  <a:invGamma/>
                  <a:alpha val="50000"/>
                </a:srgbClr>
              </a:gs>
              <a:gs pos="100000">
                <a:srgbClr val="DDDDDD">
                  <a:alpha val="0"/>
                </a:srgbClr>
              </a:gs>
            </a:gsLst>
            <a:path path="shape">
              <a:fillToRect l="50000" t="50000" r="50000" b="50000"/>
            </a:path>
          </a:gradFill>
          <a:ln w="9525">
            <a:noFill/>
            <a:round/>
            <a:headEnd/>
            <a:tailEnd/>
          </a:ln>
          <a:effectLst/>
        </p:spPr>
        <p:txBody>
          <a:bodyPr wrap="none" anchor="ctr"/>
          <a:lstStyle/>
          <a:p>
            <a:endParaRPr lang="ko-KR" altLang="en-US"/>
          </a:p>
        </p:txBody>
      </p:sp>
      <p:sp>
        <p:nvSpPr>
          <p:cNvPr id="61" name="Oval 15"/>
          <p:cNvSpPr>
            <a:spLocks noChangeArrowheads="1"/>
          </p:cNvSpPr>
          <p:nvPr/>
        </p:nvSpPr>
        <p:spPr bwMode="auto">
          <a:xfrm>
            <a:off x="6201159" y="5724363"/>
            <a:ext cx="889102" cy="193986"/>
          </a:xfrm>
          <a:prstGeom prst="ellipse">
            <a:avLst/>
          </a:prstGeom>
          <a:gradFill rotWithShape="1">
            <a:gsLst>
              <a:gs pos="0">
                <a:srgbClr val="DDDDDD">
                  <a:gamma/>
                  <a:shade val="46275"/>
                  <a:invGamma/>
                  <a:alpha val="50000"/>
                </a:srgbClr>
              </a:gs>
              <a:gs pos="100000">
                <a:srgbClr val="DDDDDD">
                  <a:alpha val="0"/>
                </a:srgbClr>
              </a:gs>
            </a:gsLst>
            <a:path path="shape">
              <a:fillToRect l="50000" t="50000" r="50000" b="50000"/>
            </a:path>
          </a:gradFill>
          <a:ln w="9525">
            <a:noFill/>
            <a:round/>
            <a:headEnd/>
            <a:tailEnd/>
          </a:ln>
          <a:effectLst/>
        </p:spPr>
        <p:txBody>
          <a:bodyPr wrap="none" anchor="ctr"/>
          <a:lstStyle/>
          <a:p>
            <a:endParaRPr lang="ko-KR" altLang="en-US"/>
          </a:p>
        </p:txBody>
      </p:sp>
      <p:sp>
        <p:nvSpPr>
          <p:cNvPr id="85" name="Arc 36"/>
          <p:cNvSpPr>
            <a:spLocks/>
          </p:cNvSpPr>
          <p:nvPr/>
        </p:nvSpPr>
        <p:spPr bwMode="auto">
          <a:xfrm>
            <a:off x="4389471" y="4257684"/>
            <a:ext cx="1324415" cy="710127"/>
          </a:xfrm>
          <a:custGeom>
            <a:avLst/>
            <a:gdLst>
              <a:gd name="G0" fmla="+- 21589 0 0"/>
              <a:gd name="G1" fmla="+- 0 0 0"/>
              <a:gd name="G2" fmla="+- 21600 0 0"/>
              <a:gd name="T0" fmla="*/ 3031 w 21589"/>
              <a:gd name="T1" fmla="*/ 11052 h 11052"/>
              <a:gd name="T2" fmla="*/ 0 w 21589"/>
              <a:gd name="T3" fmla="*/ 697 h 11052"/>
              <a:gd name="T4" fmla="*/ 21589 w 21589"/>
              <a:gd name="T5" fmla="*/ 0 h 11052"/>
            </a:gdLst>
            <a:ahLst/>
            <a:cxnLst>
              <a:cxn ang="0">
                <a:pos x="T0" y="T1"/>
              </a:cxn>
              <a:cxn ang="0">
                <a:pos x="T2" y="T3"/>
              </a:cxn>
              <a:cxn ang="0">
                <a:pos x="T4" y="T5"/>
              </a:cxn>
            </a:cxnLst>
            <a:rect l="0" t="0" r="r" b="b"/>
            <a:pathLst>
              <a:path w="21589" h="11052" fill="none" extrusionOk="0">
                <a:moveTo>
                  <a:pt x="3030" y="11052"/>
                </a:moveTo>
                <a:cubicBezTo>
                  <a:pt x="1160" y="7912"/>
                  <a:pt x="118" y="4349"/>
                  <a:pt x="0" y="696"/>
                </a:cubicBezTo>
              </a:path>
              <a:path w="21589" h="11052" stroke="0" extrusionOk="0">
                <a:moveTo>
                  <a:pt x="3030" y="11052"/>
                </a:moveTo>
                <a:cubicBezTo>
                  <a:pt x="1160" y="7912"/>
                  <a:pt x="118" y="4349"/>
                  <a:pt x="0" y="696"/>
                </a:cubicBezTo>
                <a:lnTo>
                  <a:pt x="21589" y="0"/>
                </a:lnTo>
                <a:close/>
              </a:path>
            </a:pathLst>
          </a:custGeom>
          <a:noFill/>
          <a:ln w="38100">
            <a:solidFill>
              <a:srgbClr val="323291"/>
            </a:solidFill>
            <a:prstDash val="solid"/>
            <a:round/>
            <a:headEnd type="none" w="med" len="med"/>
            <a:tailEnd type="none" w="med" len="med"/>
          </a:ln>
          <a:effectLst/>
        </p:spPr>
        <p:txBody>
          <a:bodyPr wrap="none" anchor="ctr"/>
          <a:lstStyle/>
          <a:p>
            <a:endParaRPr lang="ko-KR" altLang="en-US"/>
          </a:p>
        </p:txBody>
      </p:sp>
      <p:sp>
        <p:nvSpPr>
          <p:cNvPr id="86" name="Arc 37"/>
          <p:cNvSpPr>
            <a:spLocks/>
          </p:cNvSpPr>
          <p:nvPr/>
        </p:nvSpPr>
        <p:spPr bwMode="auto">
          <a:xfrm>
            <a:off x="5213911" y="4259992"/>
            <a:ext cx="1064613" cy="1387922"/>
          </a:xfrm>
          <a:custGeom>
            <a:avLst/>
            <a:gdLst>
              <a:gd name="G0" fmla="+- 8412 0 0"/>
              <a:gd name="G1" fmla="+- 0 0 0"/>
              <a:gd name="G2" fmla="+- 21600 0 0"/>
              <a:gd name="T0" fmla="*/ 17352 w 17352"/>
              <a:gd name="T1" fmla="*/ 19663 h 21600"/>
              <a:gd name="T2" fmla="*/ 0 w 17352"/>
              <a:gd name="T3" fmla="*/ 19895 h 21600"/>
              <a:gd name="T4" fmla="*/ 8412 w 17352"/>
              <a:gd name="T5" fmla="*/ 0 h 21600"/>
            </a:gdLst>
            <a:ahLst/>
            <a:cxnLst>
              <a:cxn ang="0">
                <a:pos x="T0" y="T1"/>
              </a:cxn>
              <a:cxn ang="0">
                <a:pos x="T2" y="T3"/>
              </a:cxn>
              <a:cxn ang="0">
                <a:pos x="T4" y="T5"/>
              </a:cxn>
            </a:cxnLst>
            <a:rect l="0" t="0" r="r" b="b"/>
            <a:pathLst>
              <a:path w="17352" h="21600" fill="none" extrusionOk="0">
                <a:moveTo>
                  <a:pt x="17352" y="19663"/>
                </a:moveTo>
                <a:cubicBezTo>
                  <a:pt x="14544" y="20939"/>
                  <a:pt x="11496" y="21599"/>
                  <a:pt x="8412" y="21600"/>
                </a:cubicBezTo>
                <a:cubicBezTo>
                  <a:pt x="5522" y="21600"/>
                  <a:pt x="2661" y="21020"/>
                  <a:pt x="0" y="19894"/>
                </a:cubicBezTo>
              </a:path>
              <a:path w="17352" h="21600" stroke="0" extrusionOk="0">
                <a:moveTo>
                  <a:pt x="17352" y="19663"/>
                </a:moveTo>
                <a:cubicBezTo>
                  <a:pt x="14544" y="20939"/>
                  <a:pt x="11496" y="21599"/>
                  <a:pt x="8412" y="21600"/>
                </a:cubicBezTo>
                <a:cubicBezTo>
                  <a:pt x="5522" y="21600"/>
                  <a:pt x="2661" y="21020"/>
                  <a:pt x="0" y="19894"/>
                </a:cubicBezTo>
                <a:lnTo>
                  <a:pt x="8412" y="0"/>
                </a:lnTo>
                <a:close/>
              </a:path>
            </a:pathLst>
          </a:custGeom>
          <a:noFill/>
          <a:ln w="38100">
            <a:solidFill>
              <a:srgbClr val="323291"/>
            </a:solidFill>
            <a:prstDash val="solid"/>
            <a:round/>
            <a:headEnd type="none" w="med" len="med"/>
            <a:tailEnd type="none" w="med" len="med"/>
          </a:ln>
          <a:effectLst/>
        </p:spPr>
        <p:txBody>
          <a:bodyPr wrap="none" anchor="ctr"/>
          <a:lstStyle/>
          <a:p>
            <a:endParaRPr lang="ko-KR" altLang="en-US"/>
          </a:p>
        </p:txBody>
      </p:sp>
      <p:sp>
        <p:nvSpPr>
          <p:cNvPr id="87" name="Arc 38"/>
          <p:cNvSpPr>
            <a:spLocks/>
          </p:cNvSpPr>
          <p:nvPr/>
        </p:nvSpPr>
        <p:spPr bwMode="auto">
          <a:xfrm>
            <a:off x="5721969" y="4259993"/>
            <a:ext cx="1324415" cy="699735"/>
          </a:xfrm>
          <a:custGeom>
            <a:avLst/>
            <a:gdLst>
              <a:gd name="G0" fmla="+- 0 0 0"/>
              <a:gd name="G1" fmla="+- 0 0 0"/>
              <a:gd name="G2" fmla="+- 21600 0 0"/>
              <a:gd name="T0" fmla="*/ 21582 w 21582"/>
              <a:gd name="T1" fmla="*/ 890 h 10895"/>
              <a:gd name="T2" fmla="*/ 18651 w 21582"/>
              <a:gd name="T3" fmla="*/ 10895 h 10895"/>
              <a:gd name="T4" fmla="*/ 0 w 21582"/>
              <a:gd name="T5" fmla="*/ 0 h 10895"/>
            </a:gdLst>
            <a:ahLst/>
            <a:cxnLst>
              <a:cxn ang="0">
                <a:pos x="T0" y="T1"/>
              </a:cxn>
              <a:cxn ang="0">
                <a:pos x="T2" y="T3"/>
              </a:cxn>
              <a:cxn ang="0">
                <a:pos x="T4" y="T5"/>
              </a:cxn>
            </a:cxnLst>
            <a:rect l="0" t="0" r="r" b="b"/>
            <a:pathLst>
              <a:path w="21582" h="10895" fill="none" extrusionOk="0">
                <a:moveTo>
                  <a:pt x="21581" y="889"/>
                </a:moveTo>
                <a:cubicBezTo>
                  <a:pt x="21436" y="4414"/>
                  <a:pt x="20430" y="7849"/>
                  <a:pt x="18650" y="10894"/>
                </a:cubicBezTo>
              </a:path>
              <a:path w="21582" h="10895" stroke="0" extrusionOk="0">
                <a:moveTo>
                  <a:pt x="21581" y="889"/>
                </a:moveTo>
                <a:cubicBezTo>
                  <a:pt x="21436" y="4414"/>
                  <a:pt x="20430" y="7849"/>
                  <a:pt x="18650" y="10894"/>
                </a:cubicBezTo>
                <a:lnTo>
                  <a:pt x="0" y="0"/>
                </a:lnTo>
                <a:close/>
              </a:path>
            </a:pathLst>
          </a:custGeom>
          <a:noFill/>
          <a:ln w="38100">
            <a:solidFill>
              <a:srgbClr val="323291"/>
            </a:solidFill>
            <a:round/>
            <a:headEnd type="none" w="med" len="med"/>
            <a:tailEnd type="none" w="med" len="med"/>
          </a:ln>
          <a:effectLst/>
        </p:spPr>
        <p:txBody>
          <a:bodyPr wrap="none" anchor="ctr"/>
          <a:lstStyle/>
          <a:p>
            <a:endParaRPr lang="ko-KR" altLang="en-US"/>
          </a:p>
        </p:txBody>
      </p:sp>
      <p:sp>
        <p:nvSpPr>
          <p:cNvPr id="88" name="Arc 39"/>
          <p:cNvSpPr>
            <a:spLocks/>
          </p:cNvSpPr>
          <p:nvPr/>
        </p:nvSpPr>
        <p:spPr bwMode="auto">
          <a:xfrm>
            <a:off x="5728897" y="2959825"/>
            <a:ext cx="1102717" cy="1301322"/>
          </a:xfrm>
          <a:custGeom>
            <a:avLst/>
            <a:gdLst>
              <a:gd name="G0" fmla="+- 0 0 0"/>
              <a:gd name="G1" fmla="+- 20258 0 0"/>
              <a:gd name="G2" fmla="+- 21600 0 0"/>
              <a:gd name="T0" fmla="*/ 7494 w 17976"/>
              <a:gd name="T1" fmla="*/ 0 h 20258"/>
              <a:gd name="T2" fmla="*/ 17976 w 17976"/>
              <a:gd name="T3" fmla="*/ 8282 h 20258"/>
              <a:gd name="T4" fmla="*/ 0 w 17976"/>
              <a:gd name="T5" fmla="*/ 20258 h 20258"/>
            </a:gdLst>
            <a:ahLst/>
            <a:cxnLst>
              <a:cxn ang="0">
                <a:pos x="T0" y="T1"/>
              </a:cxn>
              <a:cxn ang="0">
                <a:pos x="T2" y="T3"/>
              </a:cxn>
              <a:cxn ang="0">
                <a:pos x="T4" y="T5"/>
              </a:cxn>
            </a:cxnLst>
            <a:rect l="0" t="0" r="r" b="b"/>
            <a:pathLst>
              <a:path w="17976" h="20258" fill="none" extrusionOk="0">
                <a:moveTo>
                  <a:pt x="7494" y="-1"/>
                </a:moveTo>
                <a:cubicBezTo>
                  <a:pt x="11775" y="1583"/>
                  <a:pt x="15444" y="4482"/>
                  <a:pt x="17975" y="8282"/>
                </a:cubicBezTo>
              </a:path>
              <a:path w="17976" h="20258" stroke="0" extrusionOk="0">
                <a:moveTo>
                  <a:pt x="7494" y="-1"/>
                </a:moveTo>
                <a:cubicBezTo>
                  <a:pt x="11775" y="1583"/>
                  <a:pt x="15444" y="4482"/>
                  <a:pt x="17975" y="8282"/>
                </a:cubicBezTo>
                <a:lnTo>
                  <a:pt x="0" y="20258"/>
                </a:lnTo>
                <a:close/>
              </a:path>
            </a:pathLst>
          </a:custGeom>
          <a:noFill/>
          <a:ln w="38100">
            <a:solidFill>
              <a:srgbClr val="323291"/>
            </a:solidFill>
            <a:round/>
            <a:headEnd type="none" w="med" len="med"/>
            <a:tailEnd type="none" w="med" len="med"/>
          </a:ln>
          <a:effectLst/>
        </p:spPr>
        <p:txBody>
          <a:bodyPr wrap="none" anchor="ctr"/>
          <a:lstStyle/>
          <a:p>
            <a:endParaRPr lang="ko-KR" altLang="en-US"/>
          </a:p>
        </p:txBody>
      </p:sp>
      <p:sp>
        <p:nvSpPr>
          <p:cNvPr id="94" name="TextBox 93"/>
          <p:cNvSpPr txBox="1"/>
          <p:nvPr/>
        </p:nvSpPr>
        <p:spPr>
          <a:xfrm>
            <a:off x="5329345" y="4152728"/>
            <a:ext cx="857256" cy="461665"/>
          </a:xfrm>
          <a:prstGeom prst="rect">
            <a:avLst/>
          </a:prstGeom>
          <a:noFill/>
        </p:spPr>
        <p:txBody>
          <a:bodyPr wrap="square" rtlCol="0">
            <a:spAutoFit/>
          </a:bodyPr>
          <a:lstStyle/>
          <a:p>
            <a:pPr algn="ctr"/>
            <a:r>
              <a:rPr lang="en-US" altLang="zh-CN" sz="2400" b="1" dirty="0">
                <a:solidFill>
                  <a:srgbClr val="FFFF00"/>
                </a:solidFill>
                <a:latin typeface="Arial" pitchFamily="34" charset="0"/>
                <a:cs typeface="Arial" pitchFamily="34" charset="0"/>
              </a:rPr>
              <a:t>OPC</a:t>
            </a:r>
            <a:endParaRPr lang="zh-CN" altLang="en-US" sz="2400" b="1" dirty="0">
              <a:solidFill>
                <a:srgbClr val="FFFF00"/>
              </a:solidFill>
              <a:latin typeface="Arial" pitchFamily="34" charset="0"/>
              <a:cs typeface="Arial" pitchFamily="34" charset="0"/>
            </a:endParaRPr>
          </a:p>
        </p:txBody>
      </p:sp>
      <p:sp>
        <p:nvSpPr>
          <p:cNvPr id="100" name="Oval 29"/>
          <p:cNvSpPr>
            <a:spLocks noChangeArrowheads="1"/>
          </p:cNvSpPr>
          <p:nvPr/>
        </p:nvSpPr>
        <p:spPr bwMode="auto">
          <a:xfrm>
            <a:off x="6615229" y="3438347"/>
            <a:ext cx="837142" cy="837142"/>
          </a:xfrm>
          <a:prstGeom prst="ellipse">
            <a:avLst/>
          </a:prstGeom>
          <a:blipFill>
            <a:blip r:embed="rId2" cstate="print"/>
            <a:stretch>
              <a:fillRect/>
            </a:stretch>
          </a:blipFill>
          <a:ln w="9525">
            <a:noFill/>
            <a:round/>
            <a:headEnd/>
            <a:tailEnd/>
          </a:ln>
          <a:effectLst/>
        </p:spPr>
        <p:txBody>
          <a:bodyPr wrap="none" anchor="ctr"/>
          <a:lstStyle/>
          <a:p>
            <a:endParaRPr lang="ko-KR" altLang="en-US"/>
          </a:p>
        </p:txBody>
      </p:sp>
      <p:sp>
        <p:nvSpPr>
          <p:cNvPr id="102" name="Oval 32"/>
          <p:cNvSpPr>
            <a:spLocks noChangeArrowheads="1"/>
          </p:cNvSpPr>
          <p:nvPr/>
        </p:nvSpPr>
        <p:spPr bwMode="auto">
          <a:xfrm>
            <a:off x="5230225" y="3269613"/>
            <a:ext cx="1099253" cy="240173"/>
          </a:xfrm>
          <a:prstGeom prst="ellipse">
            <a:avLst/>
          </a:prstGeom>
          <a:gradFill rotWithShape="1">
            <a:gsLst>
              <a:gs pos="0">
                <a:srgbClr val="DDDDDD">
                  <a:gamma/>
                  <a:shade val="46275"/>
                  <a:invGamma/>
                  <a:alpha val="50000"/>
                </a:srgbClr>
              </a:gs>
              <a:gs pos="100000">
                <a:srgbClr val="DDDDDD">
                  <a:alpha val="0"/>
                </a:srgbClr>
              </a:gs>
            </a:gsLst>
            <a:path path="shape">
              <a:fillToRect l="50000" t="50000" r="50000" b="50000"/>
            </a:path>
          </a:gradFill>
          <a:ln w="9525">
            <a:noFill/>
            <a:round/>
            <a:headEnd/>
            <a:tailEnd/>
          </a:ln>
          <a:effectLst/>
        </p:spPr>
        <p:txBody>
          <a:bodyPr wrap="none" anchor="ctr"/>
          <a:lstStyle/>
          <a:p>
            <a:endParaRPr lang="ko-KR" altLang="en-US"/>
          </a:p>
        </p:txBody>
      </p:sp>
      <p:sp>
        <p:nvSpPr>
          <p:cNvPr id="104" name="Oval 29"/>
          <p:cNvSpPr>
            <a:spLocks noChangeArrowheads="1"/>
          </p:cNvSpPr>
          <p:nvPr/>
        </p:nvSpPr>
        <p:spPr bwMode="auto">
          <a:xfrm>
            <a:off x="6278153" y="4958659"/>
            <a:ext cx="837142" cy="837142"/>
          </a:xfrm>
          <a:prstGeom prst="ellipse">
            <a:avLst/>
          </a:prstGeom>
          <a:blipFill>
            <a:blip r:embed="rId3" cstate="print"/>
            <a:stretch>
              <a:fillRect/>
            </a:stretch>
          </a:blipFill>
          <a:ln w="9525">
            <a:noFill/>
            <a:round/>
            <a:headEnd/>
            <a:tailEnd/>
          </a:ln>
          <a:effectLst/>
        </p:spPr>
        <p:txBody>
          <a:bodyPr wrap="none" anchor="ctr"/>
          <a:lstStyle/>
          <a:p>
            <a:endParaRPr lang="ko-KR" altLang="en-US"/>
          </a:p>
        </p:txBody>
      </p:sp>
      <p:pic>
        <p:nvPicPr>
          <p:cNvPr id="23" name="图片 22" descr="vapine_bark_mulch.jpg"/>
          <p:cNvPicPr>
            <a:picLocks noChangeAspect="1"/>
          </p:cNvPicPr>
          <p:nvPr/>
        </p:nvPicPr>
        <p:blipFill>
          <a:blip r:embed="rId4" cstate="print"/>
          <a:srcRect l="14490" t="4399" r="12922" b="7615"/>
          <a:stretch>
            <a:fillRect/>
          </a:stretch>
        </p:blipFill>
        <p:spPr>
          <a:xfrm>
            <a:off x="4043462" y="3594213"/>
            <a:ext cx="771531" cy="701391"/>
          </a:xfrm>
          <a:prstGeom prst="rect">
            <a:avLst/>
          </a:prstGeom>
        </p:spPr>
      </p:pic>
      <p:pic>
        <p:nvPicPr>
          <p:cNvPr id="24" name="图片 23" descr="200810171603643_2.jpg"/>
          <p:cNvPicPr>
            <a:picLocks noChangeAspect="1"/>
          </p:cNvPicPr>
          <p:nvPr/>
        </p:nvPicPr>
        <p:blipFill>
          <a:blip r:embed="rId5" cstate="print">
            <a:clrChange>
              <a:clrFrom>
                <a:srgbClr val="FEFEF6"/>
              </a:clrFrom>
              <a:clrTo>
                <a:srgbClr val="FEFEF6">
                  <a:alpha val="0"/>
                </a:srgbClr>
              </a:clrTo>
            </a:clrChange>
          </a:blip>
          <a:srcRect l="12377" t="5104" r="7173" b="7263"/>
          <a:stretch>
            <a:fillRect/>
          </a:stretch>
        </p:blipFill>
        <p:spPr>
          <a:xfrm>
            <a:off x="4543527" y="5152860"/>
            <a:ext cx="642942" cy="626477"/>
          </a:xfrm>
          <a:prstGeom prst="rect">
            <a:avLst/>
          </a:prstGeom>
        </p:spPr>
      </p:pic>
      <p:pic>
        <p:nvPicPr>
          <p:cNvPr id="25" name="图片 24" descr="Cypress image2.gif"/>
          <p:cNvPicPr>
            <a:picLocks noChangeAspect="1"/>
          </p:cNvPicPr>
          <p:nvPr/>
        </p:nvPicPr>
        <p:blipFill>
          <a:blip r:embed="rId6" cstate="print">
            <a:clrChange>
              <a:clrFrom>
                <a:srgbClr val="FFFFFF"/>
              </a:clrFrom>
              <a:clrTo>
                <a:srgbClr val="FFFFFF">
                  <a:alpha val="0"/>
                </a:srgbClr>
              </a:clrTo>
            </a:clrChange>
          </a:blip>
          <a:stretch>
            <a:fillRect/>
          </a:stretch>
        </p:blipFill>
        <p:spPr>
          <a:xfrm>
            <a:off x="5257907" y="2438215"/>
            <a:ext cx="928694" cy="928694"/>
          </a:xfrm>
          <a:prstGeom prst="rect">
            <a:avLst/>
          </a:prstGeom>
        </p:spPr>
      </p:pic>
      <p:sp>
        <p:nvSpPr>
          <p:cNvPr id="28" name="TextBox 27"/>
          <p:cNvSpPr txBox="1"/>
          <p:nvPr/>
        </p:nvSpPr>
        <p:spPr>
          <a:xfrm>
            <a:off x="7186733" y="5212155"/>
            <a:ext cx="1643074" cy="369332"/>
          </a:xfrm>
          <a:prstGeom prst="rect">
            <a:avLst/>
          </a:prstGeom>
          <a:noFill/>
        </p:spPr>
        <p:txBody>
          <a:bodyPr wrap="square" rtlCol="0">
            <a:spAutoFit/>
          </a:bodyPr>
          <a:lstStyle/>
          <a:p>
            <a:pPr algn="ctr"/>
            <a:r>
              <a:rPr lang="en-US" altLang="zh-CN" dirty="0">
                <a:solidFill>
                  <a:srgbClr val="5A5A5A"/>
                </a:solidFill>
                <a:latin typeface="Arial" pitchFamily="34" charset="0"/>
                <a:cs typeface="Arial" pitchFamily="34" charset="0"/>
              </a:rPr>
              <a:t>Ginkgo leaves</a:t>
            </a:r>
            <a:endParaRPr lang="zh-CN" altLang="en-US" dirty="0">
              <a:solidFill>
                <a:srgbClr val="5A5A5A"/>
              </a:solidFill>
              <a:latin typeface="Arial" pitchFamily="34" charset="0"/>
              <a:cs typeface="Arial" pitchFamily="34" charset="0"/>
            </a:endParaRPr>
          </a:p>
        </p:txBody>
      </p:sp>
      <p:sp>
        <p:nvSpPr>
          <p:cNvPr id="32" name="TextBox 31"/>
          <p:cNvSpPr txBox="1"/>
          <p:nvPr/>
        </p:nvSpPr>
        <p:spPr>
          <a:xfrm>
            <a:off x="7615361" y="3652662"/>
            <a:ext cx="2500330" cy="615553"/>
          </a:xfrm>
          <a:prstGeom prst="rect">
            <a:avLst/>
          </a:prstGeom>
          <a:solidFill>
            <a:srgbClr val="FFFF00"/>
          </a:solidFill>
        </p:spPr>
        <p:txBody>
          <a:bodyPr wrap="square" rtlCol="0">
            <a:spAutoFit/>
          </a:bodyPr>
          <a:lstStyle/>
          <a:p>
            <a:r>
              <a:rPr lang="en-US" altLang="zh-CN" b="1" dirty="0">
                <a:solidFill>
                  <a:srgbClr val="323291"/>
                </a:solidFill>
                <a:latin typeface="Arial" pitchFamily="34" charset="0"/>
                <a:cs typeface="Arial" pitchFamily="34" charset="0"/>
              </a:rPr>
              <a:t>Grape seed extract</a:t>
            </a:r>
          </a:p>
          <a:p>
            <a:r>
              <a:rPr lang="en-US" altLang="zh-CN" sz="1600" dirty="0">
                <a:solidFill>
                  <a:srgbClr val="323291"/>
                </a:solidFill>
                <a:latin typeface="Arial" pitchFamily="34" charset="0"/>
                <a:cs typeface="Arial" pitchFamily="34" charset="0"/>
              </a:rPr>
              <a:t>High concentrate of OPC</a:t>
            </a:r>
            <a:endParaRPr lang="zh-CN" altLang="en-US" sz="1600" dirty="0">
              <a:solidFill>
                <a:srgbClr val="323291"/>
              </a:solidFill>
              <a:latin typeface="Arial" pitchFamily="34" charset="0"/>
              <a:cs typeface="Arial" pitchFamily="34" charset="0"/>
            </a:endParaRPr>
          </a:p>
        </p:txBody>
      </p:sp>
      <p:sp>
        <p:nvSpPr>
          <p:cNvPr id="36" name="TextBox 35"/>
          <p:cNvSpPr txBox="1"/>
          <p:nvPr/>
        </p:nvSpPr>
        <p:spPr>
          <a:xfrm>
            <a:off x="6258039" y="2509653"/>
            <a:ext cx="1071570" cy="369332"/>
          </a:xfrm>
          <a:prstGeom prst="rect">
            <a:avLst/>
          </a:prstGeom>
          <a:noFill/>
        </p:spPr>
        <p:txBody>
          <a:bodyPr wrap="square" rtlCol="0">
            <a:spAutoFit/>
          </a:bodyPr>
          <a:lstStyle/>
          <a:p>
            <a:pPr algn="ctr"/>
            <a:r>
              <a:rPr lang="en-US" altLang="zh-CN" dirty="0">
                <a:solidFill>
                  <a:srgbClr val="5A5A5A"/>
                </a:solidFill>
                <a:latin typeface="Arial" pitchFamily="34" charset="0"/>
                <a:cs typeface="Arial" pitchFamily="34" charset="0"/>
              </a:rPr>
              <a:t>Cypress</a:t>
            </a:r>
            <a:endParaRPr lang="zh-CN" altLang="en-US" dirty="0">
              <a:solidFill>
                <a:srgbClr val="5A5A5A"/>
              </a:solidFill>
              <a:latin typeface="Arial" pitchFamily="34" charset="0"/>
              <a:cs typeface="Arial" pitchFamily="34" charset="0"/>
            </a:endParaRPr>
          </a:p>
        </p:txBody>
      </p:sp>
      <p:sp>
        <p:nvSpPr>
          <p:cNvPr id="37" name="TextBox 36"/>
          <p:cNvSpPr txBox="1"/>
          <p:nvPr/>
        </p:nvSpPr>
        <p:spPr>
          <a:xfrm>
            <a:off x="2257511" y="3569081"/>
            <a:ext cx="2286016" cy="369332"/>
          </a:xfrm>
          <a:prstGeom prst="rect">
            <a:avLst/>
          </a:prstGeom>
          <a:noFill/>
        </p:spPr>
        <p:txBody>
          <a:bodyPr wrap="square" rtlCol="0">
            <a:spAutoFit/>
          </a:bodyPr>
          <a:lstStyle/>
          <a:p>
            <a:pPr algn="ctr"/>
            <a:r>
              <a:rPr lang="en-US" altLang="zh-CN" dirty="0">
                <a:solidFill>
                  <a:srgbClr val="5A5A5A"/>
                </a:solidFill>
                <a:latin typeface="Arial" pitchFamily="34" charset="0"/>
                <a:cs typeface="Arial" pitchFamily="34" charset="0"/>
              </a:rPr>
              <a:t>Pine Bark</a:t>
            </a:r>
            <a:endParaRPr lang="zh-CN" altLang="en-US" dirty="0">
              <a:solidFill>
                <a:srgbClr val="5A5A5A"/>
              </a:solidFill>
              <a:latin typeface="Arial" pitchFamily="34" charset="0"/>
              <a:cs typeface="Arial" pitchFamily="34" charset="0"/>
            </a:endParaRPr>
          </a:p>
        </p:txBody>
      </p:sp>
      <p:sp>
        <p:nvSpPr>
          <p:cNvPr id="38" name="TextBox 37"/>
          <p:cNvSpPr txBox="1"/>
          <p:nvPr/>
        </p:nvSpPr>
        <p:spPr>
          <a:xfrm>
            <a:off x="3329081" y="5283593"/>
            <a:ext cx="1143008" cy="369332"/>
          </a:xfrm>
          <a:prstGeom prst="rect">
            <a:avLst/>
          </a:prstGeom>
          <a:noFill/>
        </p:spPr>
        <p:txBody>
          <a:bodyPr wrap="square" rtlCol="0">
            <a:spAutoFit/>
          </a:bodyPr>
          <a:lstStyle/>
          <a:p>
            <a:pPr algn="ctr"/>
            <a:r>
              <a:rPr lang="en-US" altLang="zh-CN" dirty="0">
                <a:solidFill>
                  <a:srgbClr val="5A5A5A"/>
                </a:solidFill>
                <a:latin typeface="Arial" pitchFamily="34" charset="0"/>
                <a:cs typeface="Arial" pitchFamily="34" charset="0"/>
              </a:rPr>
              <a:t>Rose</a:t>
            </a:r>
            <a:endParaRPr lang="zh-CN" altLang="en-US" dirty="0">
              <a:solidFill>
                <a:srgbClr val="5A5A5A"/>
              </a:solidFill>
              <a:latin typeface="Arial" pitchFamily="34" charset="0"/>
              <a:cs typeface="Arial" pitchFamily="34" charset="0"/>
            </a:endParaRPr>
          </a:p>
        </p:txBody>
      </p:sp>
    </p:spTree>
    <p:extLst>
      <p:ext uri="{BB962C8B-B14F-4D97-AF65-F5344CB8AC3E}">
        <p14:creationId xmlns:p14="http://schemas.microsoft.com/office/powerpoint/2010/main" val="174533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0468" y="803300"/>
            <a:ext cx="8501090" cy="553998"/>
          </a:xfrm>
          <a:prstGeom prst="rect">
            <a:avLst/>
          </a:prstGeom>
          <a:noFill/>
        </p:spPr>
        <p:txBody>
          <a:bodyPr wrap="square" rtlCol="0">
            <a:spAutoFit/>
          </a:bodyPr>
          <a:lstStyle/>
          <a:p>
            <a:pPr>
              <a:defRPr/>
            </a:pPr>
            <a:r>
              <a:rPr lang="en-US" altLang="zh-CN" sz="3000" b="1" dirty="0">
                <a:solidFill>
                  <a:srgbClr val="323291"/>
                </a:solidFill>
                <a:latin typeface="Arial" pitchFamily="34" charset="0"/>
                <a:cs typeface="Arial" pitchFamily="34" charset="0"/>
              </a:rPr>
              <a:t>Anti-Oxidants — </a:t>
            </a:r>
            <a:r>
              <a:rPr lang="en-US" altLang="zh-CN" sz="2400" b="1" dirty="0">
                <a:solidFill>
                  <a:srgbClr val="5A5A5A"/>
                </a:solidFill>
                <a:latin typeface="Arial" pitchFamily="34" charset="0"/>
                <a:cs typeface="Arial" pitchFamily="34" charset="0"/>
              </a:rPr>
              <a:t>grape seed extract and its benefits</a:t>
            </a:r>
            <a:endParaRPr lang="en-US" altLang="zh-CN" sz="2400" dirty="0">
              <a:solidFill>
                <a:srgbClr val="5A5A5A"/>
              </a:solidFill>
            </a:endParaRPr>
          </a:p>
        </p:txBody>
      </p:sp>
      <p:sp>
        <p:nvSpPr>
          <p:cNvPr id="3" name="椭圆 2"/>
          <p:cNvSpPr>
            <a:spLocks noChangeAspect="1"/>
          </p:cNvSpPr>
          <p:nvPr/>
        </p:nvSpPr>
        <p:spPr>
          <a:xfrm>
            <a:off x="1220402" y="946176"/>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2</a:t>
            </a:r>
            <a:endParaRPr lang="zh-CN" altLang="en-US" sz="1600" b="1" dirty="0">
              <a:latin typeface="Arial" pitchFamily="34" charset="0"/>
              <a:cs typeface="Arial" pitchFamily="34" charset="0"/>
            </a:endParaRPr>
          </a:p>
        </p:txBody>
      </p:sp>
      <p:pic>
        <p:nvPicPr>
          <p:cNvPr id="11266" name="Picture 2" descr="http://www.optibacprobiotics.co.uk/uploads/1/grape-seed-extract.jpg"/>
          <p:cNvPicPr>
            <a:picLocks noChangeAspect="1" noChangeArrowheads="1"/>
          </p:cNvPicPr>
          <p:nvPr/>
        </p:nvPicPr>
        <p:blipFill>
          <a:blip r:embed="rId2" cstate="print"/>
          <a:srcRect r="50384"/>
          <a:stretch>
            <a:fillRect/>
          </a:stretch>
        </p:blipFill>
        <p:spPr bwMode="auto">
          <a:xfrm>
            <a:off x="1649030" y="1660557"/>
            <a:ext cx="3071834" cy="2200275"/>
          </a:xfrm>
          <a:prstGeom prst="rect">
            <a:avLst/>
          </a:prstGeom>
          <a:noFill/>
        </p:spPr>
      </p:pic>
      <p:pic>
        <p:nvPicPr>
          <p:cNvPr id="11268" name="Picture 4" descr="http://www.optibacprobiotics.co.uk/uploads/1/grape-seed-extract.jpg"/>
          <p:cNvPicPr>
            <a:picLocks noChangeAspect="1" noChangeArrowheads="1"/>
          </p:cNvPicPr>
          <p:nvPr/>
        </p:nvPicPr>
        <p:blipFill>
          <a:blip r:embed="rId2" cstate="print"/>
          <a:srcRect l="49616"/>
          <a:stretch>
            <a:fillRect/>
          </a:stretch>
        </p:blipFill>
        <p:spPr bwMode="auto">
          <a:xfrm>
            <a:off x="1649030" y="3818000"/>
            <a:ext cx="3119416" cy="2200275"/>
          </a:xfrm>
          <a:prstGeom prst="rect">
            <a:avLst/>
          </a:prstGeom>
          <a:noFill/>
        </p:spPr>
      </p:pic>
      <p:sp>
        <p:nvSpPr>
          <p:cNvPr id="6" name="矩形 5"/>
          <p:cNvSpPr/>
          <p:nvPr/>
        </p:nvSpPr>
        <p:spPr>
          <a:xfrm>
            <a:off x="5435276" y="2160623"/>
            <a:ext cx="4572000" cy="954107"/>
          </a:xfrm>
          <a:prstGeom prst="rect">
            <a:avLst/>
          </a:prstGeom>
        </p:spPr>
        <p:txBody>
          <a:bodyPr>
            <a:spAutoFit/>
          </a:bodyPr>
          <a:lstStyle/>
          <a:p>
            <a:r>
              <a:rPr lang="en-US" altLang="zh-CN" sz="1400" b="1" dirty="0">
                <a:solidFill>
                  <a:srgbClr val="5A5A5A"/>
                </a:solidFill>
                <a:latin typeface="Arial" pitchFamily="34" charset="0"/>
                <a:cs typeface="Arial" pitchFamily="34" charset="0"/>
              </a:rPr>
              <a:t>Grape seed extract, containing high concentrate of </a:t>
            </a:r>
            <a:r>
              <a:rPr lang="en-US" altLang="zh-CN" sz="1400" b="1" dirty="0" err="1">
                <a:solidFill>
                  <a:srgbClr val="5A5A5A"/>
                </a:solidFill>
                <a:latin typeface="Arial" pitchFamily="34" charset="0"/>
                <a:cs typeface="Arial" pitchFamily="34" charset="0"/>
              </a:rPr>
              <a:t>oligomeric</a:t>
            </a:r>
            <a:r>
              <a:rPr lang="en-US" altLang="zh-CN" sz="1400" b="1" dirty="0">
                <a:solidFill>
                  <a:srgbClr val="5A5A5A"/>
                </a:solidFill>
                <a:latin typeface="Arial" pitchFamily="34" charset="0"/>
                <a:cs typeface="Arial" pitchFamily="34" charset="0"/>
              </a:rPr>
              <a:t> </a:t>
            </a:r>
            <a:r>
              <a:rPr lang="en-US" altLang="zh-CN" sz="1400" b="1" dirty="0" err="1">
                <a:solidFill>
                  <a:srgbClr val="5A5A5A"/>
                </a:solidFill>
                <a:latin typeface="Arial" pitchFamily="34" charset="0"/>
                <a:cs typeface="Arial" pitchFamily="34" charset="0"/>
              </a:rPr>
              <a:t>procyanidins</a:t>
            </a:r>
            <a:r>
              <a:rPr lang="en-US" altLang="zh-CN" sz="1400" b="1" dirty="0">
                <a:solidFill>
                  <a:srgbClr val="5A5A5A"/>
                </a:solidFill>
                <a:latin typeface="Arial" pitchFamily="34" charset="0"/>
                <a:cs typeface="Arial" pitchFamily="34" charset="0"/>
              </a:rPr>
              <a:t>, or called OPC, is a new form and high efficient natural antioxidant that human body cannot synthesize.</a:t>
            </a:r>
          </a:p>
        </p:txBody>
      </p:sp>
      <p:sp>
        <p:nvSpPr>
          <p:cNvPr id="7" name="圆角矩形 6"/>
          <p:cNvSpPr/>
          <p:nvPr/>
        </p:nvSpPr>
        <p:spPr>
          <a:xfrm>
            <a:off x="5435244" y="1660556"/>
            <a:ext cx="2700000" cy="428628"/>
          </a:xfrm>
          <a:prstGeom prst="roundRect">
            <a:avLst/>
          </a:prstGeom>
          <a:solidFill>
            <a:srgbClr val="845BA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buFont typeface="Arial" pitchFamily="34" charset="0"/>
              <a:buChar char="•"/>
            </a:pPr>
            <a:r>
              <a:rPr lang="en-US" altLang="zh-CN" sz="2000" b="1" dirty="0">
                <a:latin typeface="Arial" pitchFamily="34" charset="0"/>
                <a:cs typeface="Arial" pitchFamily="34" charset="0"/>
              </a:rPr>
              <a:t>Natural source</a:t>
            </a:r>
            <a:endParaRPr lang="zh-CN" altLang="en-US" sz="2000" b="1" dirty="0">
              <a:latin typeface="Arial" pitchFamily="34" charset="0"/>
              <a:cs typeface="Arial" pitchFamily="34" charset="0"/>
            </a:endParaRPr>
          </a:p>
        </p:txBody>
      </p:sp>
      <p:sp>
        <p:nvSpPr>
          <p:cNvPr id="8" name="矩形 7"/>
          <p:cNvSpPr/>
          <p:nvPr/>
        </p:nvSpPr>
        <p:spPr>
          <a:xfrm>
            <a:off x="5435244" y="3875135"/>
            <a:ext cx="4572000" cy="954107"/>
          </a:xfrm>
          <a:prstGeom prst="rect">
            <a:avLst/>
          </a:prstGeom>
        </p:spPr>
        <p:txBody>
          <a:bodyPr>
            <a:spAutoFit/>
          </a:bodyPr>
          <a:lstStyle/>
          <a:p>
            <a:r>
              <a:rPr lang="en-US" altLang="zh-CN" sz="1400" b="1" dirty="0">
                <a:solidFill>
                  <a:srgbClr val="5A5A5A"/>
                </a:solidFill>
                <a:latin typeface="Arial" pitchFamily="34" charset="0"/>
                <a:cs typeface="Arial" pitchFamily="34" charset="0"/>
              </a:rPr>
              <a:t>It is the substance with strongest free radical scavenging capacity currently found in nature, which 50 times than Vitamin E, and 20 times than  Vitamin C.</a:t>
            </a:r>
          </a:p>
        </p:txBody>
      </p:sp>
      <p:sp>
        <p:nvSpPr>
          <p:cNvPr id="9" name="圆角矩形 8"/>
          <p:cNvSpPr/>
          <p:nvPr/>
        </p:nvSpPr>
        <p:spPr>
          <a:xfrm>
            <a:off x="5435244" y="3160754"/>
            <a:ext cx="2700000" cy="642942"/>
          </a:xfrm>
          <a:prstGeom prst="roundRect">
            <a:avLst/>
          </a:prstGeom>
          <a:solidFill>
            <a:srgbClr val="845BA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buFont typeface="Arial" pitchFamily="34" charset="0"/>
              <a:buChar char="•"/>
            </a:pPr>
            <a:r>
              <a:rPr lang="en-US" altLang="zh-CN" b="1" dirty="0">
                <a:latin typeface="Arial" pitchFamily="34" charset="0"/>
                <a:cs typeface="Arial" pitchFamily="34" charset="0"/>
              </a:rPr>
              <a:t>Strongest anti-oxidant</a:t>
            </a:r>
            <a:endParaRPr lang="zh-CN" altLang="en-US" b="1" dirty="0">
              <a:latin typeface="Arial" pitchFamily="34" charset="0"/>
              <a:cs typeface="Arial" pitchFamily="34" charset="0"/>
            </a:endParaRPr>
          </a:p>
        </p:txBody>
      </p:sp>
      <p:sp>
        <p:nvSpPr>
          <p:cNvPr id="10" name="矩形 9"/>
          <p:cNvSpPr/>
          <p:nvPr/>
        </p:nvSpPr>
        <p:spPr>
          <a:xfrm>
            <a:off x="5435244" y="5351048"/>
            <a:ext cx="4572000" cy="738664"/>
          </a:xfrm>
          <a:prstGeom prst="rect">
            <a:avLst/>
          </a:prstGeom>
        </p:spPr>
        <p:txBody>
          <a:bodyPr>
            <a:spAutoFit/>
          </a:bodyPr>
          <a:lstStyle/>
          <a:p>
            <a:r>
              <a:rPr lang="en-US" altLang="zh-CN" sz="1400" b="1" dirty="0">
                <a:solidFill>
                  <a:srgbClr val="5A5A5A"/>
                </a:solidFill>
                <a:latin typeface="Arial" pitchFamily="34" charset="0"/>
                <a:cs typeface="Arial" pitchFamily="34" charset="0"/>
              </a:rPr>
              <a:t>It can effectively remove excess free radicals in body, super-strong to anti-aging as well as boost immunity.</a:t>
            </a:r>
            <a:endParaRPr lang="zh-CN" altLang="en-US" sz="1400" b="1" dirty="0">
              <a:solidFill>
                <a:srgbClr val="5A5A5A"/>
              </a:solidFill>
              <a:latin typeface="Arial" pitchFamily="34" charset="0"/>
              <a:cs typeface="Arial" pitchFamily="34" charset="0"/>
            </a:endParaRPr>
          </a:p>
        </p:txBody>
      </p:sp>
      <p:sp>
        <p:nvSpPr>
          <p:cNvPr id="11" name="圆角矩形 10"/>
          <p:cNvSpPr/>
          <p:nvPr/>
        </p:nvSpPr>
        <p:spPr>
          <a:xfrm>
            <a:off x="5435244" y="4875266"/>
            <a:ext cx="2700000" cy="428628"/>
          </a:xfrm>
          <a:prstGeom prst="roundRect">
            <a:avLst/>
          </a:prstGeom>
          <a:solidFill>
            <a:srgbClr val="845BA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buFont typeface="Arial" pitchFamily="34" charset="0"/>
              <a:buChar char="•"/>
            </a:pPr>
            <a:r>
              <a:rPr lang="en-US" altLang="zh-CN" sz="2000" b="1" dirty="0">
                <a:latin typeface="Arial" pitchFamily="34" charset="0"/>
                <a:cs typeface="Arial" pitchFamily="34" charset="0"/>
              </a:rPr>
              <a:t>Anti-oxidation</a:t>
            </a:r>
            <a:endParaRPr lang="zh-CN" altLang="en-US" sz="2000" b="1" dirty="0">
              <a:latin typeface="Arial" pitchFamily="34" charset="0"/>
              <a:cs typeface="Arial" pitchFamily="34" charset="0"/>
            </a:endParaRPr>
          </a:p>
        </p:txBody>
      </p:sp>
    </p:spTree>
    <p:extLst>
      <p:ext uri="{BB962C8B-B14F-4D97-AF65-F5344CB8AC3E}">
        <p14:creationId xmlns:p14="http://schemas.microsoft.com/office/powerpoint/2010/main" val="1738310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5"/>
          <p:cNvSpPr>
            <a:spLocks noChangeArrowheads="1"/>
          </p:cNvSpPr>
          <p:nvPr/>
        </p:nvSpPr>
        <p:spPr bwMode="auto">
          <a:xfrm>
            <a:off x="2832304" y="3936347"/>
            <a:ext cx="898525" cy="895350"/>
          </a:xfrm>
          <a:prstGeom prst="ellipse">
            <a:avLst/>
          </a:prstGeom>
          <a:solidFill>
            <a:srgbClr val="FFFF00"/>
          </a:solidFill>
          <a:ln w="9525" algn="ctr">
            <a:solidFill>
              <a:srgbClr val="C0C0C0"/>
            </a:solidFill>
            <a:round/>
            <a:headEnd/>
            <a:tailEnd/>
          </a:ln>
        </p:spPr>
        <p:txBody>
          <a:bodyPr wrap="none" anchor="ctr"/>
          <a:lstStyle/>
          <a:p>
            <a:pPr algn="ctr"/>
            <a:r>
              <a:rPr lang="en-US" altLang="zh-CN" sz="4000" dirty="0">
                <a:solidFill>
                  <a:srgbClr val="5A5A5A"/>
                </a:solidFill>
                <a:latin typeface="Arial" pitchFamily="34" charset="0"/>
                <a:ea typeface="华文细黑" pitchFamily="2" charset="-122"/>
                <a:cs typeface="Arial" pitchFamily="34" charset="0"/>
              </a:rPr>
              <a:t>1</a:t>
            </a:r>
          </a:p>
        </p:txBody>
      </p:sp>
      <p:grpSp>
        <p:nvGrpSpPr>
          <p:cNvPr id="4" name="Group 6"/>
          <p:cNvGrpSpPr>
            <a:grpSpLocks/>
          </p:cNvGrpSpPr>
          <p:nvPr/>
        </p:nvGrpSpPr>
        <p:grpSpPr bwMode="auto">
          <a:xfrm>
            <a:off x="2907387" y="3961012"/>
            <a:ext cx="749183" cy="243364"/>
            <a:chOff x="1431" y="1843"/>
            <a:chExt cx="907" cy="295"/>
          </a:xfrm>
        </p:grpSpPr>
        <p:sp>
          <p:nvSpPr>
            <p:cNvPr id="5" name="Freeform 7"/>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headEnd/>
              <a:tailEnd/>
            </a:ln>
          </p:spPr>
          <p:txBody>
            <a:bodyPr wrap="none" anchor="ctr"/>
            <a:lstStyle/>
            <a:p>
              <a:endParaRPr lang="zh-CN" altLang="en-US">
                <a:ea typeface="华文细黑" pitchFamily="2" charset="-122"/>
              </a:endParaRPr>
            </a:p>
          </p:txBody>
        </p:sp>
        <p:sp>
          <p:nvSpPr>
            <p:cNvPr id="6" name="Oval 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grpSp>
      <p:sp>
        <p:nvSpPr>
          <p:cNvPr id="8" name="Oval 10"/>
          <p:cNvSpPr>
            <a:spLocks noChangeArrowheads="1"/>
          </p:cNvSpPr>
          <p:nvPr/>
        </p:nvSpPr>
        <p:spPr bwMode="auto">
          <a:xfrm>
            <a:off x="4781751" y="2517129"/>
            <a:ext cx="898525" cy="895350"/>
          </a:xfrm>
          <a:prstGeom prst="ellipse">
            <a:avLst/>
          </a:prstGeom>
          <a:solidFill>
            <a:srgbClr val="FFFF00"/>
          </a:solidFill>
          <a:ln w="9525" algn="ctr">
            <a:solidFill>
              <a:srgbClr val="C0C0C0"/>
            </a:solidFill>
            <a:round/>
            <a:headEnd/>
            <a:tailEnd/>
          </a:ln>
        </p:spPr>
        <p:txBody>
          <a:bodyPr wrap="none" anchor="ctr"/>
          <a:lstStyle/>
          <a:p>
            <a:pPr algn="ctr"/>
            <a:r>
              <a:rPr lang="en-US" altLang="zh-CN" sz="4000" dirty="0">
                <a:solidFill>
                  <a:srgbClr val="5A5A5A"/>
                </a:solidFill>
                <a:latin typeface="Arial" pitchFamily="34" charset="0"/>
                <a:ea typeface="华文细黑" pitchFamily="2" charset="-122"/>
                <a:cs typeface="Arial" pitchFamily="34" charset="0"/>
              </a:rPr>
              <a:t>2</a:t>
            </a:r>
          </a:p>
        </p:txBody>
      </p:sp>
      <p:grpSp>
        <p:nvGrpSpPr>
          <p:cNvPr id="9" name="Group 11"/>
          <p:cNvGrpSpPr>
            <a:grpSpLocks/>
          </p:cNvGrpSpPr>
          <p:nvPr/>
        </p:nvGrpSpPr>
        <p:grpSpPr bwMode="auto">
          <a:xfrm>
            <a:off x="4856834" y="2541794"/>
            <a:ext cx="749183" cy="243364"/>
            <a:chOff x="1431" y="1843"/>
            <a:chExt cx="907" cy="295"/>
          </a:xfrm>
        </p:grpSpPr>
        <p:sp>
          <p:nvSpPr>
            <p:cNvPr id="10" name="Freeform 12"/>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headEnd/>
              <a:tailEnd/>
            </a:ln>
          </p:spPr>
          <p:txBody>
            <a:bodyPr wrap="none" anchor="ctr"/>
            <a:lstStyle/>
            <a:p>
              <a:endParaRPr lang="zh-CN" altLang="en-US">
                <a:ea typeface="华文细黑" pitchFamily="2" charset="-122"/>
              </a:endParaRPr>
            </a:p>
          </p:txBody>
        </p:sp>
        <p:sp>
          <p:nvSpPr>
            <p:cNvPr id="11" name="Oval 1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grpSp>
      <p:sp>
        <p:nvSpPr>
          <p:cNvPr id="13" name="Oval 15"/>
          <p:cNvSpPr>
            <a:spLocks noChangeArrowheads="1"/>
          </p:cNvSpPr>
          <p:nvPr/>
        </p:nvSpPr>
        <p:spPr bwMode="auto">
          <a:xfrm>
            <a:off x="6680408" y="2517129"/>
            <a:ext cx="898525" cy="895350"/>
          </a:xfrm>
          <a:prstGeom prst="ellipse">
            <a:avLst/>
          </a:prstGeom>
          <a:solidFill>
            <a:srgbClr val="FFFF00"/>
          </a:solidFill>
          <a:ln w="9525" algn="ctr">
            <a:solidFill>
              <a:srgbClr val="C0C0C0"/>
            </a:solidFill>
            <a:round/>
            <a:headEnd/>
            <a:tailEnd/>
          </a:ln>
        </p:spPr>
        <p:txBody>
          <a:bodyPr wrap="none" anchor="ctr"/>
          <a:lstStyle/>
          <a:p>
            <a:pPr algn="ctr"/>
            <a:r>
              <a:rPr lang="en-US" altLang="zh-CN" sz="4000" dirty="0">
                <a:solidFill>
                  <a:srgbClr val="5A5A5A"/>
                </a:solidFill>
                <a:latin typeface="Arial" pitchFamily="34" charset="0"/>
                <a:ea typeface="华文细黑" pitchFamily="2" charset="-122"/>
                <a:cs typeface="Arial" pitchFamily="34" charset="0"/>
              </a:rPr>
              <a:t>3</a:t>
            </a:r>
            <a:endParaRPr lang="en-US" altLang="zh-CN" sz="4000" dirty="0">
              <a:solidFill>
                <a:srgbClr val="5A5A5A"/>
              </a:solidFill>
              <a:latin typeface="Arial" pitchFamily="34" charset="0"/>
              <a:ea typeface="华文细黑" pitchFamily="2" charset="-122"/>
              <a:cs typeface="Arial" pitchFamily="34" charset="0"/>
            </a:endParaRPr>
          </a:p>
        </p:txBody>
      </p:sp>
      <p:grpSp>
        <p:nvGrpSpPr>
          <p:cNvPr id="14" name="Group 16"/>
          <p:cNvGrpSpPr>
            <a:grpSpLocks/>
          </p:cNvGrpSpPr>
          <p:nvPr/>
        </p:nvGrpSpPr>
        <p:grpSpPr bwMode="auto">
          <a:xfrm>
            <a:off x="6755491" y="2541794"/>
            <a:ext cx="749183" cy="243364"/>
            <a:chOff x="1431" y="1843"/>
            <a:chExt cx="907" cy="295"/>
          </a:xfrm>
        </p:grpSpPr>
        <p:sp>
          <p:nvSpPr>
            <p:cNvPr id="15" name="Freeform 17"/>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headEnd/>
              <a:tailEnd/>
            </a:ln>
          </p:spPr>
          <p:txBody>
            <a:bodyPr wrap="none" anchor="ctr"/>
            <a:lstStyle/>
            <a:p>
              <a:endParaRPr lang="zh-CN" altLang="en-US">
                <a:ea typeface="华文细黑" pitchFamily="2" charset="-122"/>
              </a:endParaRPr>
            </a:p>
          </p:txBody>
        </p:sp>
        <p:sp>
          <p:nvSpPr>
            <p:cNvPr id="16"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grpSp>
      <p:sp>
        <p:nvSpPr>
          <p:cNvPr id="28" name="Oval 30"/>
          <p:cNvSpPr>
            <a:spLocks noChangeArrowheads="1"/>
          </p:cNvSpPr>
          <p:nvPr/>
        </p:nvSpPr>
        <p:spPr bwMode="auto">
          <a:xfrm>
            <a:off x="8413954" y="3974447"/>
            <a:ext cx="898525" cy="895350"/>
          </a:xfrm>
          <a:prstGeom prst="ellipse">
            <a:avLst/>
          </a:prstGeom>
          <a:solidFill>
            <a:srgbClr val="FFFF00"/>
          </a:solidFill>
          <a:ln w="9525" algn="ctr">
            <a:solidFill>
              <a:srgbClr val="969696"/>
            </a:solidFill>
            <a:round/>
            <a:headEnd/>
            <a:tailEnd/>
          </a:ln>
        </p:spPr>
        <p:txBody>
          <a:bodyPr wrap="none" anchor="ctr"/>
          <a:lstStyle/>
          <a:p>
            <a:pPr algn="ctr"/>
            <a:r>
              <a:rPr lang="en-US" altLang="zh-CN" sz="4000" dirty="0">
                <a:solidFill>
                  <a:srgbClr val="5A5A5A"/>
                </a:solidFill>
                <a:latin typeface="Arial" pitchFamily="34" charset="0"/>
                <a:ea typeface="华文细黑" pitchFamily="2" charset="-122"/>
                <a:cs typeface="Arial" pitchFamily="34" charset="0"/>
              </a:rPr>
              <a:t>4</a:t>
            </a:r>
            <a:endParaRPr lang="en-US" altLang="zh-CN" sz="4000" dirty="0">
              <a:solidFill>
                <a:srgbClr val="5A5A5A"/>
              </a:solidFill>
              <a:latin typeface="Arial" pitchFamily="34" charset="0"/>
              <a:ea typeface="华文细黑" pitchFamily="2" charset="-122"/>
              <a:cs typeface="Arial" pitchFamily="34" charset="0"/>
            </a:endParaRPr>
          </a:p>
        </p:txBody>
      </p:sp>
      <p:grpSp>
        <p:nvGrpSpPr>
          <p:cNvPr id="29" name="Group 31"/>
          <p:cNvGrpSpPr>
            <a:grpSpLocks/>
          </p:cNvGrpSpPr>
          <p:nvPr/>
        </p:nvGrpSpPr>
        <p:grpSpPr bwMode="auto">
          <a:xfrm>
            <a:off x="8489037" y="3999112"/>
            <a:ext cx="749183" cy="243364"/>
            <a:chOff x="1431" y="1843"/>
            <a:chExt cx="907" cy="295"/>
          </a:xfrm>
        </p:grpSpPr>
        <p:sp>
          <p:nvSpPr>
            <p:cNvPr id="30" name="Freeform 32"/>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w="9525">
              <a:noFill/>
              <a:round/>
              <a:headEnd/>
              <a:tailEnd/>
            </a:ln>
          </p:spPr>
          <p:txBody>
            <a:bodyPr wrap="none" anchor="ctr"/>
            <a:lstStyle/>
            <a:p>
              <a:endParaRPr lang="zh-CN" altLang="en-US">
                <a:ea typeface="华文细黑" pitchFamily="2" charset="-122"/>
              </a:endParaRPr>
            </a:p>
          </p:txBody>
        </p:sp>
        <p:sp>
          <p:nvSpPr>
            <p:cNvPr id="31" name="Oval 33"/>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endParaRPr lang="zh-CN" altLang="en-US">
                <a:ea typeface="华文细黑" pitchFamily="2" charset="-122"/>
              </a:endParaRPr>
            </a:p>
          </p:txBody>
        </p:sp>
      </p:grpSp>
      <p:sp>
        <p:nvSpPr>
          <p:cNvPr id="34" name="Line 36"/>
          <p:cNvSpPr>
            <a:spLocks noChangeShapeType="1"/>
          </p:cNvSpPr>
          <p:nvPr/>
        </p:nvSpPr>
        <p:spPr bwMode="auto">
          <a:xfrm rot="618245" flipH="1" flipV="1">
            <a:off x="5356396" y="3773789"/>
            <a:ext cx="604449" cy="911206"/>
          </a:xfrm>
          <a:prstGeom prst="line">
            <a:avLst/>
          </a:prstGeom>
          <a:noFill/>
          <a:ln w="9525">
            <a:solidFill>
              <a:schemeClr val="tx1"/>
            </a:solidFill>
            <a:prstDash val="dash"/>
            <a:round/>
            <a:headEnd/>
            <a:tailEnd type="triangle" w="med" len="med"/>
          </a:ln>
        </p:spPr>
        <p:txBody>
          <a:bodyPr/>
          <a:lstStyle/>
          <a:p>
            <a:endParaRPr lang="zh-CN" altLang="en-US"/>
          </a:p>
        </p:txBody>
      </p:sp>
      <p:sp>
        <p:nvSpPr>
          <p:cNvPr id="35" name="Line 37"/>
          <p:cNvSpPr>
            <a:spLocks noChangeShapeType="1"/>
          </p:cNvSpPr>
          <p:nvPr/>
        </p:nvSpPr>
        <p:spPr bwMode="auto">
          <a:xfrm rot="618245" flipH="1">
            <a:off x="4027132" y="4655624"/>
            <a:ext cx="1548000" cy="26987"/>
          </a:xfrm>
          <a:prstGeom prst="line">
            <a:avLst/>
          </a:prstGeom>
          <a:noFill/>
          <a:ln w="9525">
            <a:solidFill>
              <a:schemeClr val="tx1"/>
            </a:solidFill>
            <a:prstDash val="dash"/>
            <a:round/>
            <a:headEnd/>
            <a:tailEnd type="triangle" w="med" len="med"/>
          </a:ln>
        </p:spPr>
        <p:txBody>
          <a:bodyPr/>
          <a:lstStyle/>
          <a:p>
            <a:endParaRPr lang="zh-CN" altLang="en-US"/>
          </a:p>
        </p:txBody>
      </p:sp>
      <p:sp>
        <p:nvSpPr>
          <p:cNvPr id="36" name="Line 38"/>
          <p:cNvSpPr>
            <a:spLocks noChangeShapeType="1"/>
          </p:cNvSpPr>
          <p:nvPr/>
        </p:nvSpPr>
        <p:spPr bwMode="auto">
          <a:xfrm rot="618245" flipV="1">
            <a:off x="6558287" y="3734325"/>
            <a:ext cx="258842" cy="1054171"/>
          </a:xfrm>
          <a:prstGeom prst="line">
            <a:avLst/>
          </a:prstGeom>
          <a:noFill/>
          <a:ln w="9525">
            <a:solidFill>
              <a:schemeClr val="tx1"/>
            </a:solidFill>
            <a:prstDash val="dash"/>
            <a:round/>
            <a:headEnd/>
            <a:tailEnd type="triangle" w="med" len="med"/>
          </a:ln>
        </p:spPr>
        <p:txBody>
          <a:bodyPr/>
          <a:lstStyle/>
          <a:p>
            <a:endParaRPr lang="zh-CN" altLang="en-US"/>
          </a:p>
        </p:txBody>
      </p:sp>
      <p:sp>
        <p:nvSpPr>
          <p:cNvPr id="37" name="Line 39"/>
          <p:cNvSpPr>
            <a:spLocks noChangeShapeType="1"/>
          </p:cNvSpPr>
          <p:nvPr/>
        </p:nvSpPr>
        <p:spPr bwMode="auto">
          <a:xfrm rot="618245" flipV="1">
            <a:off x="6572328" y="4437265"/>
            <a:ext cx="1548000" cy="528637"/>
          </a:xfrm>
          <a:prstGeom prst="line">
            <a:avLst/>
          </a:prstGeom>
          <a:noFill/>
          <a:ln w="9525">
            <a:solidFill>
              <a:schemeClr val="tx1"/>
            </a:solidFill>
            <a:prstDash val="dash"/>
            <a:round/>
            <a:headEnd/>
            <a:tailEnd type="triangle" w="med" len="med"/>
          </a:ln>
        </p:spPr>
        <p:txBody>
          <a:bodyPr/>
          <a:lstStyle/>
          <a:p>
            <a:endParaRPr lang="zh-CN" altLang="en-US"/>
          </a:p>
        </p:txBody>
      </p:sp>
      <p:sp>
        <p:nvSpPr>
          <p:cNvPr id="46" name="Rectangle 65"/>
          <p:cNvSpPr>
            <a:spLocks noChangeArrowheads="1"/>
          </p:cNvSpPr>
          <p:nvPr/>
        </p:nvSpPr>
        <p:spPr bwMode="auto">
          <a:xfrm>
            <a:off x="2376471" y="3424382"/>
            <a:ext cx="1517855" cy="338554"/>
          </a:xfrm>
          <a:prstGeom prst="rect">
            <a:avLst/>
          </a:prstGeom>
          <a:noFill/>
          <a:ln w="9525">
            <a:noFill/>
            <a:miter lim="800000"/>
            <a:headEnd/>
            <a:tailEnd/>
          </a:ln>
        </p:spPr>
        <p:txBody>
          <a:bodyPr>
            <a:spAutoFit/>
          </a:bodyPr>
          <a:lstStyle/>
          <a:p>
            <a:pPr marL="177800" indent="-177800">
              <a:buFont typeface="Arial" pitchFamily="34" charset="0"/>
              <a:buChar char="•"/>
            </a:pPr>
            <a:r>
              <a:rPr lang="en-US" altLang="zh-CN" sz="1600" b="1" dirty="0">
                <a:solidFill>
                  <a:srgbClr val="5A5A5A"/>
                </a:solidFill>
                <a:latin typeface="Arial" pitchFamily="34" charset="0"/>
                <a:cs typeface="Arial" pitchFamily="34" charset="0"/>
              </a:rPr>
              <a:t>Skin beauty</a:t>
            </a:r>
            <a:endParaRPr lang="zh-CN" altLang="en-US" sz="1600" b="1" dirty="0">
              <a:solidFill>
                <a:srgbClr val="5A5A5A"/>
              </a:solidFill>
              <a:latin typeface="Arial" pitchFamily="34" charset="0"/>
              <a:cs typeface="Arial" pitchFamily="34" charset="0"/>
            </a:endParaRPr>
          </a:p>
        </p:txBody>
      </p:sp>
      <p:sp>
        <p:nvSpPr>
          <p:cNvPr id="49" name="Rectangle 68"/>
          <p:cNvSpPr>
            <a:spLocks noChangeArrowheads="1"/>
          </p:cNvSpPr>
          <p:nvPr/>
        </p:nvSpPr>
        <p:spPr bwMode="auto">
          <a:xfrm>
            <a:off x="7966291" y="3402359"/>
            <a:ext cx="2133600" cy="584775"/>
          </a:xfrm>
          <a:prstGeom prst="rect">
            <a:avLst/>
          </a:prstGeom>
          <a:noFill/>
          <a:ln w="9525">
            <a:noFill/>
            <a:miter lim="800000"/>
            <a:headEnd/>
            <a:tailEnd/>
          </a:ln>
        </p:spPr>
        <p:txBody>
          <a:bodyPr wrap="square">
            <a:spAutoFit/>
          </a:bodyPr>
          <a:lstStyle/>
          <a:p>
            <a:pPr marL="177800" indent="-177800">
              <a:buFont typeface="Arial" pitchFamily="34" charset="0"/>
              <a:buChar char="•"/>
            </a:pPr>
            <a:r>
              <a:rPr lang="en-US" altLang="zh-CN" sz="1600" b="1" dirty="0">
                <a:solidFill>
                  <a:srgbClr val="5A5A5A"/>
                </a:solidFill>
                <a:latin typeface="Arial" pitchFamily="34" charset="0"/>
                <a:cs typeface="Arial" pitchFamily="34" charset="0"/>
              </a:rPr>
              <a:t>Anti-allergic</a:t>
            </a:r>
          </a:p>
          <a:p>
            <a:pPr marL="177800" indent="-177800">
              <a:buFont typeface="Arial" pitchFamily="34" charset="0"/>
              <a:buChar char="•"/>
            </a:pPr>
            <a:r>
              <a:rPr lang="en-US" altLang="zh-CN" sz="1600" b="1" dirty="0">
                <a:solidFill>
                  <a:srgbClr val="5A5A5A"/>
                </a:solidFill>
                <a:latin typeface="Arial" pitchFamily="34" charset="0"/>
                <a:cs typeface="Arial" pitchFamily="34" charset="0"/>
              </a:rPr>
              <a:t>Anti-inflammatory</a:t>
            </a:r>
            <a:endParaRPr lang="zh-CN" altLang="en-US" sz="1600" b="1" dirty="0">
              <a:solidFill>
                <a:srgbClr val="5A5A5A"/>
              </a:solidFill>
              <a:latin typeface="Arial" pitchFamily="34" charset="0"/>
              <a:cs typeface="Arial" pitchFamily="34" charset="0"/>
            </a:endParaRPr>
          </a:p>
        </p:txBody>
      </p:sp>
      <p:sp>
        <p:nvSpPr>
          <p:cNvPr id="52" name="Rectangle 71"/>
          <p:cNvSpPr>
            <a:spLocks noChangeArrowheads="1"/>
          </p:cNvSpPr>
          <p:nvPr/>
        </p:nvSpPr>
        <p:spPr bwMode="auto">
          <a:xfrm>
            <a:off x="3751449" y="1891147"/>
            <a:ext cx="2928958" cy="738664"/>
          </a:xfrm>
          <a:prstGeom prst="rect">
            <a:avLst/>
          </a:prstGeom>
          <a:noFill/>
          <a:ln w="9525">
            <a:noFill/>
            <a:miter lim="800000"/>
            <a:headEnd/>
            <a:tailEnd/>
          </a:ln>
        </p:spPr>
        <p:txBody>
          <a:bodyPr wrap="square">
            <a:spAutoFit/>
          </a:bodyPr>
          <a:lstStyle/>
          <a:p>
            <a:pPr marL="177800" indent="-177800">
              <a:buFont typeface="Arial" pitchFamily="34" charset="0"/>
              <a:buChar char="•"/>
            </a:pPr>
            <a:r>
              <a:rPr lang="en-US" altLang="zh-CN" sz="1400" b="1" dirty="0">
                <a:solidFill>
                  <a:srgbClr val="5A5A5A"/>
                </a:solidFill>
                <a:latin typeface="Arial" pitchFamily="34" charset="0"/>
                <a:cs typeface="Arial" pitchFamily="34" charset="0"/>
              </a:rPr>
              <a:t>Prevention of hypertension</a:t>
            </a:r>
          </a:p>
          <a:p>
            <a:pPr marL="177800" indent="-177800">
              <a:buFont typeface="Arial" pitchFamily="34" charset="0"/>
              <a:buChar char="•"/>
            </a:pPr>
            <a:r>
              <a:rPr lang="en-US" altLang="zh-CN" sz="1400" b="1" dirty="0">
                <a:solidFill>
                  <a:srgbClr val="5A5A5A"/>
                </a:solidFill>
                <a:latin typeface="Arial" pitchFamily="34" charset="0"/>
                <a:cs typeface="Arial" pitchFamily="34" charset="0"/>
              </a:rPr>
              <a:t>Protection of Cardiovascular system</a:t>
            </a:r>
            <a:endParaRPr lang="zh-CN" altLang="en-US" sz="1400" b="1" dirty="0">
              <a:solidFill>
                <a:srgbClr val="5A5A5A"/>
              </a:solidFill>
              <a:latin typeface="Arial" pitchFamily="34" charset="0"/>
              <a:cs typeface="Arial" pitchFamily="34" charset="0"/>
            </a:endParaRPr>
          </a:p>
        </p:txBody>
      </p:sp>
      <p:sp>
        <p:nvSpPr>
          <p:cNvPr id="55" name="Rectangle 74"/>
          <p:cNvSpPr>
            <a:spLocks noChangeArrowheads="1"/>
          </p:cNvSpPr>
          <p:nvPr/>
        </p:nvSpPr>
        <p:spPr bwMode="auto">
          <a:xfrm>
            <a:off x="6608969" y="1843994"/>
            <a:ext cx="2071702" cy="584775"/>
          </a:xfrm>
          <a:prstGeom prst="rect">
            <a:avLst/>
          </a:prstGeom>
          <a:noFill/>
          <a:ln w="9525">
            <a:noFill/>
            <a:miter lim="800000"/>
            <a:headEnd/>
            <a:tailEnd/>
          </a:ln>
        </p:spPr>
        <p:txBody>
          <a:bodyPr wrap="square">
            <a:spAutoFit/>
          </a:bodyPr>
          <a:lstStyle/>
          <a:p>
            <a:pPr marL="177800" indent="-177800">
              <a:buFont typeface="Arial" pitchFamily="34" charset="0"/>
              <a:buChar char="•"/>
            </a:pPr>
            <a:r>
              <a:rPr lang="en-US" altLang="zh-CN" sz="1600" b="1" dirty="0">
                <a:solidFill>
                  <a:srgbClr val="5A5A5A"/>
                </a:solidFill>
                <a:latin typeface="Arial" pitchFamily="34" charset="0"/>
                <a:cs typeface="Arial" pitchFamily="34" charset="0"/>
              </a:rPr>
              <a:t>Anti-radiation effect</a:t>
            </a:r>
            <a:endParaRPr lang="zh-CN" altLang="en-US" sz="1600" b="1" dirty="0">
              <a:solidFill>
                <a:srgbClr val="5A5A5A"/>
              </a:solidFill>
              <a:latin typeface="Arial" pitchFamily="34" charset="0"/>
              <a:cs typeface="Arial" pitchFamily="34" charset="0"/>
            </a:endParaRPr>
          </a:p>
        </p:txBody>
      </p:sp>
      <p:sp>
        <p:nvSpPr>
          <p:cNvPr id="57" name="Oval 40"/>
          <p:cNvSpPr>
            <a:spLocks noChangeArrowheads="1"/>
          </p:cNvSpPr>
          <p:nvPr/>
        </p:nvSpPr>
        <p:spPr bwMode="auto">
          <a:xfrm>
            <a:off x="5248478" y="5333347"/>
            <a:ext cx="1720850" cy="725488"/>
          </a:xfrm>
          <a:prstGeom prst="ellipse">
            <a:avLst/>
          </a:prstGeom>
          <a:gradFill rotWithShape="1">
            <a:gsLst>
              <a:gs pos="0">
                <a:srgbClr val="000000"/>
              </a:gs>
              <a:gs pos="100000">
                <a:srgbClr val="445E7A">
                  <a:alpha val="0"/>
                </a:srgbClr>
              </a:gs>
            </a:gsLst>
            <a:path path="shape">
              <a:fillToRect l="50000" t="50000" r="50000" b="50000"/>
            </a:path>
          </a:gradFill>
          <a:ln w="9525">
            <a:noFill/>
            <a:round/>
            <a:headEnd/>
            <a:tailEnd/>
          </a:ln>
        </p:spPr>
        <p:txBody>
          <a:bodyPr wrap="none" anchor="ctr"/>
          <a:lstStyle/>
          <a:p>
            <a:pPr algn="ctr">
              <a:spcBef>
                <a:spcPct val="20000"/>
              </a:spcBef>
              <a:buClr>
                <a:srgbClr val="E1B40C"/>
              </a:buClr>
              <a:buFont typeface="微软雅黑" pitchFamily="34" charset="-122"/>
              <a:buNone/>
            </a:pPr>
            <a:endParaRPr lang="zh-CN" altLang="zh-CN" sz="1400">
              <a:solidFill>
                <a:srgbClr val="000000"/>
              </a:solidFill>
              <a:latin typeface="微软雅黑" pitchFamily="34" charset="-122"/>
            </a:endParaRPr>
          </a:p>
        </p:txBody>
      </p:sp>
      <p:sp>
        <p:nvSpPr>
          <p:cNvPr id="58" name="Oval 44"/>
          <p:cNvSpPr>
            <a:spLocks noChangeArrowheads="1"/>
          </p:cNvSpPr>
          <p:nvPr/>
        </p:nvSpPr>
        <p:spPr bwMode="gray">
          <a:xfrm>
            <a:off x="5362783" y="4398309"/>
            <a:ext cx="1460500" cy="1443038"/>
          </a:xfrm>
          <a:prstGeom prst="ellipse">
            <a:avLst/>
          </a:prstGeom>
          <a:gradFill flip="none" rotWithShape="1">
            <a:gsLst>
              <a:gs pos="1000">
                <a:srgbClr val="D072A8">
                  <a:alpha val="90000"/>
                </a:srgbClr>
              </a:gs>
              <a:gs pos="50000">
                <a:srgbClr val="845BA6"/>
              </a:gs>
            </a:gsLst>
            <a:path path="circle">
              <a:fillToRect r="100000" b="100000"/>
            </a:path>
            <a:tileRect l="-100000" t="-100000"/>
          </a:gradFill>
          <a:ln w="9525" algn="ctr">
            <a:noFill/>
            <a:round/>
            <a:headEnd/>
            <a:tailEnd/>
          </a:ln>
        </p:spPr>
        <p:txBody>
          <a:bodyPr wrap="none" anchor="ctr"/>
          <a:lstStyle/>
          <a:p>
            <a:pPr algn="ctr"/>
            <a:r>
              <a:rPr lang="en-US" altLang="zh-CN" dirty="0">
                <a:solidFill>
                  <a:schemeClr val="bg1"/>
                </a:solidFill>
                <a:latin typeface="Arial" pitchFamily="34" charset="0"/>
                <a:cs typeface="Arial" pitchFamily="34" charset="0"/>
              </a:rPr>
              <a:t>4 big effects</a:t>
            </a:r>
            <a:endParaRPr lang="zh-CN" altLang="en-US" dirty="0">
              <a:solidFill>
                <a:schemeClr val="bg1"/>
              </a:solidFill>
              <a:latin typeface="Arial" pitchFamily="34" charset="0"/>
              <a:cs typeface="Arial" pitchFamily="34" charset="0"/>
            </a:endParaRPr>
          </a:p>
        </p:txBody>
      </p:sp>
      <p:pic>
        <p:nvPicPr>
          <p:cNvPr id="59" name="Picture 45" descr="Picture2"/>
          <p:cNvPicPr>
            <a:picLocks noChangeAspect="1" noChangeArrowheads="1"/>
          </p:cNvPicPr>
          <p:nvPr/>
        </p:nvPicPr>
        <p:blipFill>
          <a:blip r:embed="rId2" cstate="print"/>
          <a:srcRect/>
          <a:stretch>
            <a:fillRect/>
          </a:stretch>
        </p:blipFill>
        <p:spPr bwMode="gray">
          <a:xfrm>
            <a:off x="5523116" y="4420534"/>
            <a:ext cx="1162050" cy="509588"/>
          </a:xfrm>
          <a:prstGeom prst="rect">
            <a:avLst/>
          </a:prstGeom>
          <a:noFill/>
          <a:ln w="9525">
            <a:noFill/>
            <a:miter lim="800000"/>
            <a:headEnd/>
            <a:tailEnd/>
          </a:ln>
        </p:spPr>
      </p:pic>
      <p:grpSp>
        <p:nvGrpSpPr>
          <p:cNvPr id="60" name="Group 46"/>
          <p:cNvGrpSpPr>
            <a:grpSpLocks/>
          </p:cNvGrpSpPr>
          <p:nvPr/>
        </p:nvGrpSpPr>
        <p:grpSpPr bwMode="auto">
          <a:xfrm rot="20302575" flipH="1" flipV="1">
            <a:off x="5485017" y="5469873"/>
            <a:ext cx="1260475" cy="290513"/>
            <a:chOff x="2528" y="1060"/>
            <a:chExt cx="894" cy="236"/>
          </a:xfrm>
        </p:grpSpPr>
        <p:grpSp>
          <p:nvGrpSpPr>
            <p:cNvPr id="61" name="Group 47"/>
            <p:cNvGrpSpPr>
              <a:grpSpLocks/>
            </p:cNvGrpSpPr>
            <p:nvPr/>
          </p:nvGrpSpPr>
          <p:grpSpPr bwMode="auto">
            <a:xfrm>
              <a:off x="2528" y="1060"/>
              <a:ext cx="742" cy="186"/>
              <a:chOff x="1565" y="2568"/>
              <a:chExt cx="1118" cy="279"/>
            </a:xfrm>
          </p:grpSpPr>
          <p:sp>
            <p:nvSpPr>
              <p:cNvPr id="67" name="AutoShape 48"/>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sp>
            <p:nvSpPr>
              <p:cNvPr id="68" name="AutoShape 49"/>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sp>
            <p:nvSpPr>
              <p:cNvPr id="69" name="AutoShape 50"/>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sp>
            <p:nvSpPr>
              <p:cNvPr id="70" name="AutoShape 51"/>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grpSp>
        <p:grpSp>
          <p:nvGrpSpPr>
            <p:cNvPr id="62" name="Group 52"/>
            <p:cNvGrpSpPr>
              <a:grpSpLocks/>
            </p:cNvGrpSpPr>
            <p:nvPr/>
          </p:nvGrpSpPr>
          <p:grpSpPr bwMode="auto">
            <a:xfrm rot="1353540">
              <a:off x="2680" y="1110"/>
              <a:ext cx="742" cy="186"/>
              <a:chOff x="1565" y="2568"/>
              <a:chExt cx="1118" cy="279"/>
            </a:xfrm>
          </p:grpSpPr>
          <p:sp>
            <p:nvSpPr>
              <p:cNvPr id="63" name="AutoShape 53"/>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sp>
            <p:nvSpPr>
              <p:cNvPr id="64" name="AutoShape 54"/>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sp>
            <p:nvSpPr>
              <p:cNvPr id="65" name="AutoShape 55"/>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sp>
            <p:nvSpPr>
              <p:cNvPr id="66" name="AutoShape 56"/>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ea typeface="华文细黑" pitchFamily="2" charset="-122"/>
                </a:endParaRPr>
              </a:p>
            </p:txBody>
          </p:sp>
        </p:grpSp>
      </p:grpSp>
      <p:sp>
        <p:nvSpPr>
          <p:cNvPr id="71" name="TextBox 70"/>
          <p:cNvSpPr txBox="1"/>
          <p:nvPr/>
        </p:nvSpPr>
        <p:spPr>
          <a:xfrm>
            <a:off x="2608441" y="772424"/>
            <a:ext cx="6715172" cy="584775"/>
          </a:xfrm>
          <a:prstGeom prst="rect">
            <a:avLst/>
          </a:prstGeom>
          <a:noFill/>
        </p:spPr>
        <p:txBody>
          <a:bodyPr wrap="square" rtlCol="0">
            <a:spAutoFit/>
          </a:bodyPr>
          <a:lstStyle/>
          <a:p>
            <a:pPr>
              <a:defRPr/>
            </a:pPr>
            <a:r>
              <a:rPr lang="en-US" altLang="zh-CN" sz="3200" b="1" dirty="0">
                <a:solidFill>
                  <a:srgbClr val="323291"/>
                </a:solidFill>
                <a:latin typeface="Arial" pitchFamily="34" charset="0"/>
                <a:cs typeface="Arial" pitchFamily="34" charset="0"/>
              </a:rPr>
              <a:t>Anti-Oxidants— </a:t>
            </a:r>
            <a:r>
              <a:rPr lang="en-US" altLang="zh-CN" sz="2400" b="1" dirty="0">
                <a:solidFill>
                  <a:srgbClr val="5A5A5A"/>
                </a:solidFill>
                <a:latin typeface="Arial" pitchFamily="34" charset="0"/>
                <a:cs typeface="Arial" pitchFamily="34" charset="0"/>
              </a:rPr>
              <a:t>grape seed extract</a:t>
            </a:r>
            <a:endParaRPr lang="en-US" altLang="zh-CN" sz="3200" b="1" dirty="0">
              <a:solidFill>
                <a:srgbClr val="5A5A5A"/>
              </a:solidFill>
              <a:latin typeface="Arial" pitchFamily="34" charset="0"/>
              <a:cs typeface="Arial" pitchFamily="34" charset="0"/>
            </a:endParaRPr>
          </a:p>
        </p:txBody>
      </p:sp>
      <p:sp>
        <p:nvSpPr>
          <p:cNvPr id="73" name="椭圆 72"/>
          <p:cNvSpPr>
            <a:spLocks noChangeAspect="1"/>
          </p:cNvSpPr>
          <p:nvPr/>
        </p:nvSpPr>
        <p:spPr>
          <a:xfrm>
            <a:off x="2108375" y="843861"/>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2</a:t>
            </a:r>
            <a:endParaRPr lang="zh-CN" altLang="en-US" sz="1600" b="1" dirty="0">
              <a:latin typeface="Arial" pitchFamily="34" charset="0"/>
              <a:cs typeface="Arial" pitchFamily="34" charset="0"/>
            </a:endParaRPr>
          </a:p>
        </p:txBody>
      </p:sp>
    </p:spTree>
    <p:extLst>
      <p:ext uri="{BB962C8B-B14F-4D97-AF65-F5344CB8AC3E}">
        <p14:creationId xmlns:p14="http://schemas.microsoft.com/office/powerpoint/2010/main" val="4269756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9786" y="768655"/>
            <a:ext cx="7715304" cy="584775"/>
          </a:xfrm>
          <a:prstGeom prst="rect">
            <a:avLst/>
          </a:prstGeom>
          <a:noFill/>
        </p:spPr>
        <p:txBody>
          <a:bodyPr wrap="square" rtlCol="0">
            <a:spAutoFit/>
          </a:bodyPr>
          <a:lstStyle/>
          <a:p>
            <a:pPr>
              <a:defRPr/>
            </a:pPr>
            <a:r>
              <a:rPr lang="en-US" altLang="zh-CN" sz="3200" b="1" dirty="0">
                <a:solidFill>
                  <a:srgbClr val="323291"/>
                </a:solidFill>
                <a:latin typeface="Arial" pitchFamily="34" charset="0"/>
                <a:cs typeface="Arial" pitchFamily="34" charset="0"/>
              </a:rPr>
              <a:t>Anti-Oxidants— </a:t>
            </a:r>
            <a:r>
              <a:rPr lang="en-US" altLang="zh-CN" sz="2400" b="1" dirty="0">
                <a:solidFill>
                  <a:srgbClr val="5A5A5A"/>
                </a:solidFill>
                <a:latin typeface="Arial" pitchFamily="34" charset="0"/>
                <a:cs typeface="Arial" pitchFamily="34" charset="0"/>
              </a:rPr>
              <a:t>grape seed </a:t>
            </a:r>
            <a:r>
              <a:rPr lang="en-US" altLang="zh-CN" sz="2400" b="1">
                <a:solidFill>
                  <a:srgbClr val="5A5A5A"/>
                </a:solidFill>
                <a:latin typeface="Arial" pitchFamily="34" charset="0"/>
                <a:cs typeface="Arial" pitchFamily="34" charset="0"/>
              </a:rPr>
              <a:t>extract effects</a:t>
            </a:r>
            <a:endParaRPr lang="en-US" altLang="zh-CN" sz="3200" b="1" dirty="0">
              <a:solidFill>
                <a:srgbClr val="5A5A5A"/>
              </a:solidFill>
              <a:latin typeface="Arial" pitchFamily="34" charset="0"/>
              <a:cs typeface="Arial" pitchFamily="34" charset="0"/>
            </a:endParaRPr>
          </a:p>
        </p:txBody>
      </p:sp>
      <p:sp>
        <p:nvSpPr>
          <p:cNvPr id="6" name="椭圆 5"/>
          <p:cNvSpPr>
            <a:spLocks noChangeAspect="1"/>
          </p:cNvSpPr>
          <p:nvPr/>
        </p:nvSpPr>
        <p:spPr>
          <a:xfrm>
            <a:off x="1809720" y="840092"/>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2</a:t>
            </a:r>
            <a:endParaRPr lang="zh-CN" altLang="en-US" sz="1600" b="1" dirty="0">
              <a:latin typeface="Arial" pitchFamily="34" charset="0"/>
              <a:cs typeface="Arial" pitchFamily="34" charset="0"/>
            </a:endParaRPr>
          </a:p>
        </p:txBody>
      </p:sp>
      <p:sp>
        <p:nvSpPr>
          <p:cNvPr id="87" name="圆角矩形 86"/>
          <p:cNvSpPr/>
          <p:nvPr/>
        </p:nvSpPr>
        <p:spPr>
          <a:xfrm>
            <a:off x="1881158" y="1554472"/>
            <a:ext cx="3571900" cy="428628"/>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A5A5A"/>
                </a:solidFill>
                <a:latin typeface="Arial" pitchFamily="34" charset="0"/>
                <a:cs typeface="Arial" pitchFamily="34" charset="0"/>
              </a:rPr>
              <a:t>Anti-oxidation on Skin Beauty</a:t>
            </a:r>
            <a:endParaRPr lang="zh-CN" altLang="en-US" sz="2000" dirty="0">
              <a:solidFill>
                <a:srgbClr val="5A5A5A"/>
              </a:solidFill>
              <a:latin typeface="Arial" pitchFamily="34" charset="0"/>
              <a:cs typeface="Arial" pitchFamily="34" charset="0"/>
            </a:endParaRPr>
          </a:p>
        </p:txBody>
      </p:sp>
      <p:sp>
        <p:nvSpPr>
          <p:cNvPr id="88" name="TextBox 87"/>
          <p:cNvSpPr txBox="1"/>
          <p:nvPr/>
        </p:nvSpPr>
        <p:spPr>
          <a:xfrm>
            <a:off x="2309786" y="2340290"/>
            <a:ext cx="3357586" cy="861774"/>
          </a:xfrm>
          <a:prstGeom prst="rect">
            <a:avLst/>
          </a:prstGeom>
          <a:noFill/>
        </p:spPr>
        <p:txBody>
          <a:bodyPr wrap="square" rtlCol="0">
            <a:spAutoFit/>
          </a:bodyPr>
          <a:lstStyle/>
          <a:p>
            <a:pPr marL="180975" indent="-180975">
              <a:buFont typeface="Arial" pitchFamily="34" charset="0"/>
              <a:buChar char="•"/>
            </a:pPr>
            <a:r>
              <a:rPr lang="en-US" altLang="zh-CN" b="1" dirty="0">
                <a:solidFill>
                  <a:srgbClr val="323291"/>
                </a:solidFill>
                <a:latin typeface="Arial" pitchFamily="34" charset="0"/>
                <a:cs typeface="Arial" pitchFamily="34" charset="0"/>
              </a:rPr>
              <a:t>Improve skin elasticity: </a:t>
            </a:r>
          </a:p>
          <a:p>
            <a:pPr marL="180975"/>
            <a:r>
              <a:rPr lang="en-US" altLang="zh-CN" sz="1600" dirty="0">
                <a:solidFill>
                  <a:srgbClr val="5A5A5A"/>
                </a:solidFill>
                <a:latin typeface="Arial" pitchFamily="34" charset="0"/>
                <a:cs typeface="Arial" pitchFamily="34" charset="0"/>
              </a:rPr>
              <a:t>OPC can stabilize the activity of collagen.</a:t>
            </a:r>
            <a:endParaRPr lang="zh-CN" altLang="en-US" sz="1600" dirty="0">
              <a:solidFill>
                <a:srgbClr val="5A5A5A"/>
              </a:solidFill>
              <a:latin typeface="Arial" pitchFamily="34" charset="0"/>
              <a:cs typeface="Arial" pitchFamily="34" charset="0"/>
            </a:endParaRPr>
          </a:p>
        </p:txBody>
      </p:sp>
      <p:pic>
        <p:nvPicPr>
          <p:cNvPr id="9218" name="Picture 2" descr="http://my-center.ro/wp-content/uploads/2013/07/rughe-antirughe-7.jpg"/>
          <p:cNvPicPr>
            <a:picLocks noChangeAspect="1" noChangeArrowheads="1"/>
          </p:cNvPicPr>
          <p:nvPr/>
        </p:nvPicPr>
        <p:blipFill>
          <a:blip r:embed="rId2" cstate="print"/>
          <a:srcRect r="20654"/>
          <a:stretch>
            <a:fillRect/>
          </a:stretch>
        </p:blipFill>
        <p:spPr bwMode="auto">
          <a:xfrm flipH="1">
            <a:off x="6096000" y="2169314"/>
            <a:ext cx="4286248" cy="3600000"/>
          </a:xfrm>
          <a:prstGeom prst="rect">
            <a:avLst/>
          </a:prstGeom>
          <a:noFill/>
        </p:spPr>
      </p:pic>
      <p:pic>
        <p:nvPicPr>
          <p:cNvPr id="9220" name="Picture 4" descr="http://etc-mysitemyway.s3.amazonaws.com/icons/legacy-previews/icons/glowing-purple-neon-icons-symbols-shapes/114328-glowing-purple-neon-icon-symbols-shapes-check-in-box.png"/>
          <p:cNvPicPr>
            <a:picLocks noChangeAspect="1" noChangeArrowheads="1"/>
          </p:cNvPicPr>
          <p:nvPr/>
        </p:nvPicPr>
        <p:blipFill>
          <a:blip r:embed="rId3" cstate="print"/>
          <a:srcRect/>
          <a:stretch>
            <a:fillRect/>
          </a:stretch>
        </p:blipFill>
        <p:spPr bwMode="auto">
          <a:xfrm>
            <a:off x="1738282" y="2268852"/>
            <a:ext cx="571504" cy="571504"/>
          </a:xfrm>
          <a:prstGeom prst="rect">
            <a:avLst/>
          </a:prstGeom>
          <a:noFill/>
        </p:spPr>
      </p:pic>
      <p:sp>
        <p:nvSpPr>
          <p:cNvPr id="92" name="TextBox 91"/>
          <p:cNvSpPr txBox="1"/>
          <p:nvPr/>
        </p:nvSpPr>
        <p:spPr>
          <a:xfrm>
            <a:off x="2309786" y="3268984"/>
            <a:ext cx="3357586" cy="369332"/>
          </a:xfrm>
          <a:prstGeom prst="rect">
            <a:avLst/>
          </a:prstGeom>
          <a:noFill/>
        </p:spPr>
        <p:txBody>
          <a:bodyPr wrap="square" rtlCol="0">
            <a:spAutoFit/>
          </a:bodyPr>
          <a:lstStyle/>
          <a:p>
            <a:pPr marL="180975" indent="-180975">
              <a:buFont typeface="Arial" pitchFamily="34" charset="0"/>
              <a:buChar char="•"/>
            </a:pPr>
            <a:r>
              <a:rPr lang="en-US" altLang="zh-CN" b="1" dirty="0">
                <a:solidFill>
                  <a:srgbClr val="323291"/>
                </a:solidFill>
                <a:latin typeface="Arial" pitchFamily="34" charset="0"/>
                <a:cs typeface="Arial" pitchFamily="34" charset="0"/>
              </a:rPr>
              <a:t>Anti-wrinkle</a:t>
            </a:r>
            <a:endParaRPr lang="zh-CN" altLang="en-US" sz="1600" dirty="0">
              <a:solidFill>
                <a:srgbClr val="5A5A5A"/>
              </a:solidFill>
              <a:latin typeface="Arial" pitchFamily="34" charset="0"/>
              <a:cs typeface="Arial" pitchFamily="34" charset="0"/>
            </a:endParaRPr>
          </a:p>
        </p:txBody>
      </p:sp>
      <p:pic>
        <p:nvPicPr>
          <p:cNvPr id="93" name="Picture 4" descr="http://etc-mysitemyway.s3.amazonaws.com/icons/legacy-previews/icons/glowing-purple-neon-icons-symbols-shapes/114328-glowing-purple-neon-icon-symbols-shapes-check-in-box.png"/>
          <p:cNvPicPr>
            <a:picLocks noChangeAspect="1" noChangeArrowheads="1"/>
          </p:cNvPicPr>
          <p:nvPr/>
        </p:nvPicPr>
        <p:blipFill>
          <a:blip r:embed="rId3" cstate="print"/>
          <a:srcRect/>
          <a:stretch>
            <a:fillRect/>
          </a:stretch>
        </p:blipFill>
        <p:spPr bwMode="auto">
          <a:xfrm>
            <a:off x="1738282" y="3197546"/>
            <a:ext cx="571504" cy="571504"/>
          </a:xfrm>
          <a:prstGeom prst="rect">
            <a:avLst/>
          </a:prstGeom>
          <a:noFill/>
        </p:spPr>
      </p:pic>
      <p:sp>
        <p:nvSpPr>
          <p:cNvPr id="94" name="TextBox 93"/>
          <p:cNvSpPr txBox="1"/>
          <p:nvPr/>
        </p:nvSpPr>
        <p:spPr>
          <a:xfrm>
            <a:off x="2309786" y="3907408"/>
            <a:ext cx="3571900" cy="861774"/>
          </a:xfrm>
          <a:prstGeom prst="rect">
            <a:avLst/>
          </a:prstGeom>
          <a:noFill/>
        </p:spPr>
        <p:txBody>
          <a:bodyPr wrap="square" rtlCol="0">
            <a:spAutoFit/>
          </a:bodyPr>
          <a:lstStyle/>
          <a:p>
            <a:pPr marL="180975" indent="-180975">
              <a:buFont typeface="Arial" pitchFamily="34" charset="0"/>
              <a:buChar char="•"/>
            </a:pPr>
            <a:r>
              <a:rPr lang="en-US" altLang="zh-CN" b="1" dirty="0">
                <a:solidFill>
                  <a:srgbClr val="323291"/>
                </a:solidFill>
                <a:latin typeface="Arial" pitchFamily="34" charset="0"/>
                <a:cs typeface="Arial" pitchFamily="34" charset="0"/>
              </a:rPr>
              <a:t>Whitening and anti-freckle</a:t>
            </a:r>
          </a:p>
          <a:p>
            <a:pPr marL="180975"/>
            <a:r>
              <a:rPr lang="en-US" altLang="zh-CN" sz="1600" dirty="0">
                <a:solidFill>
                  <a:srgbClr val="5A5A5A"/>
                </a:solidFill>
                <a:latin typeface="Arial" pitchFamily="34" charset="0"/>
                <a:cs typeface="Arial" pitchFamily="34" charset="0"/>
              </a:rPr>
              <a:t>Help cell metabolism normally and reduce melanin accumulation</a:t>
            </a:r>
            <a:endParaRPr lang="zh-CN" altLang="en-US" sz="1600" dirty="0">
              <a:solidFill>
                <a:srgbClr val="5A5A5A"/>
              </a:solidFill>
              <a:latin typeface="Arial" pitchFamily="34" charset="0"/>
              <a:cs typeface="Arial" pitchFamily="34" charset="0"/>
            </a:endParaRPr>
          </a:p>
        </p:txBody>
      </p:sp>
      <p:pic>
        <p:nvPicPr>
          <p:cNvPr id="95" name="Picture 4" descr="http://etc-mysitemyway.s3.amazonaws.com/icons/legacy-previews/icons/glowing-purple-neon-icons-symbols-shapes/114328-glowing-purple-neon-icon-symbols-shapes-check-in-box.png"/>
          <p:cNvPicPr>
            <a:picLocks noChangeAspect="1" noChangeArrowheads="1"/>
          </p:cNvPicPr>
          <p:nvPr/>
        </p:nvPicPr>
        <p:blipFill>
          <a:blip r:embed="rId3" cstate="print"/>
          <a:srcRect/>
          <a:stretch>
            <a:fillRect/>
          </a:stretch>
        </p:blipFill>
        <p:spPr bwMode="auto">
          <a:xfrm>
            <a:off x="1738282" y="3835970"/>
            <a:ext cx="571504" cy="571504"/>
          </a:xfrm>
          <a:prstGeom prst="rect">
            <a:avLst/>
          </a:prstGeom>
          <a:noFill/>
        </p:spPr>
      </p:pic>
      <p:sp>
        <p:nvSpPr>
          <p:cNvPr id="96" name="TextBox 95"/>
          <p:cNvSpPr txBox="1"/>
          <p:nvPr/>
        </p:nvSpPr>
        <p:spPr>
          <a:xfrm>
            <a:off x="2309786" y="4907540"/>
            <a:ext cx="3357586" cy="861774"/>
          </a:xfrm>
          <a:prstGeom prst="rect">
            <a:avLst/>
          </a:prstGeom>
          <a:noFill/>
        </p:spPr>
        <p:txBody>
          <a:bodyPr wrap="square" rtlCol="0">
            <a:spAutoFit/>
          </a:bodyPr>
          <a:lstStyle/>
          <a:p>
            <a:pPr marL="180975" indent="-180975">
              <a:buFont typeface="Arial" pitchFamily="34" charset="0"/>
              <a:buChar char="•"/>
            </a:pPr>
            <a:r>
              <a:rPr lang="en-US" altLang="zh-CN" b="1" dirty="0">
                <a:solidFill>
                  <a:srgbClr val="323291"/>
                </a:solidFill>
                <a:latin typeface="Arial" pitchFamily="34" charset="0"/>
                <a:cs typeface="Arial" pitchFamily="34" charset="0"/>
              </a:rPr>
              <a:t>Keep skin moisture</a:t>
            </a:r>
          </a:p>
          <a:p>
            <a:pPr marL="180975"/>
            <a:r>
              <a:rPr lang="en-US" altLang="zh-CN" sz="1600" dirty="0">
                <a:solidFill>
                  <a:srgbClr val="5A5A5A"/>
                </a:solidFill>
                <a:latin typeface="Arial" pitchFamily="34" charset="0"/>
                <a:cs typeface="Arial" pitchFamily="34" charset="0"/>
              </a:rPr>
              <a:t>OPC can protect cell and avoid cell water loss.</a:t>
            </a:r>
            <a:endParaRPr lang="zh-CN" altLang="en-US" sz="1600" dirty="0">
              <a:solidFill>
                <a:srgbClr val="5A5A5A"/>
              </a:solidFill>
              <a:latin typeface="Arial" pitchFamily="34" charset="0"/>
              <a:cs typeface="Arial" pitchFamily="34" charset="0"/>
            </a:endParaRPr>
          </a:p>
        </p:txBody>
      </p:sp>
      <p:pic>
        <p:nvPicPr>
          <p:cNvPr id="97" name="Picture 4" descr="http://etc-mysitemyway.s3.amazonaws.com/icons/legacy-previews/icons/glowing-purple-neon-icons-symbols-shapes/114328-glowing-purple-neon-icon-symbols-shapes-check-in-box.png"/>
          <p:cNvPicPr>
            <a:picLocks noChangeAspect="1" noChangeArrowheads="1"/>
          </p:cNvPicPr>
          <p:nvPr/>
        </p:nvPicPr>
        <p:blipFill>
          <a:blip r:embed="rId3" cstate="print"/>
          <a:srcRect/>
          <a:stretch>
            <a:fillRect/>
          </a:stretch>
        </p:blipFill>
        <p:spPr bwMode="auto">
          <a:xfrm>
            <a:off x="1738282" y="4836102"/>
            <a:ext cx="571504" cy="571504"/>
          </a:xfrm>
          <a:prstGeom prst="rect">
            <a:avLst/>
          </a:prstGeom>
          <a:noFill/>
        </p:spPr>
      </p:pic>
      <p:sp>
        <p:nvSpPr>
          <p:cNvPr id="98" name="TextBox 97"/>
          <p:cNvSpPr txBox="1"/>
          <p:nvPr/>
        </p:nvSpPr>
        <p:spPr>
          <a:xfrm>
            <a:off x="7167570" y="1625911"/>
            <a:ext cx="2571768" cy="584775"/>
          </a:xfrm>
          <a:prstGeom prst="rect">
            <a:avLst/>
          </a:prstGeom>
          <a:noFill/>
        </p:spPr>
        <p:txBody>
          <a:bodyPr wrap="square" rtlCol="0">
            <a:spAutoFit/>
          </a:bodyPr>
          <a:lstStyle/>
          <a:p>
            <a:pPr algn="ctr"/>
            <a:r>
              <a:rPr lang="en-US" altLang="zh-CN" sz="1600" b="1" dirty="0">
                <a:solidFill>
                  <a:srgbClr val="5A5A5A"/>
                </a:solidFill>
                <a:latin typeface="Arial" pitchFamily="34" charset="0"/>
                <a:cs typeface="Arial" pitchFamily="34" charset="0"/>
              </a:rPr>
              <a:t>Skin aging is one of the big signals of aging</a:t>
            </a:r>
            <a:endParaRPr lang="zh-CN" altLang="en-US" sz="1600" b="1" dirty="0">
              <a:solidFill>
                <a:srgbClr val="5A5A5A"/>
              </a:solidFill>
              <a:latin typeface="Arial" pitchFamily="34" charset="0"/>
              <a:cs typeface="Arial" pitchFamily="34" charset="0"/>
            </a:endParaRPr>
          </a:p>
        </p:txBody>
      </p:sp>
    </p:spTree>
    <p:extLst>
      <p:ext uri="{BB962C8B-B14F-4D97-AF65-F5344CB8AC3E}">
        <p14:creationId xmlns:p14="http://schemas.microsoft.com/office/powerpoint/2010/main" val="1959890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658" y="806307"/>
            <a:ext cx="7715304" cy="584775"/>
          </a:xfrm>
          <a:prstGeom prst="rect">
            <a:avLst/>
          </a:prstGeom>
          <a:noFill/>
        </p:spPr>
        <p:txBody>
          <a:bodyPr wrap="square" rtlCol="0">
            <a:spAutoFit/>
          </a:bodyPr>
          <a:lstStyle/>
          <a:p>
            <a:pPr>
              <a:defRPr/>
            </a:pPr>
            <a:r>
              <a:rPr lang="en-US" altLang="zh-CN" sz="3200" b="1" dirty="0">
                <a:solidFill>
                  <a:srgbClr val="323291"/>
                </a:solidFill>
                <a:latin typeface="Arial" pitchFamily="34" charset="0"/>
                <a:cs typeface="Arial" pitchFamily="34" charset="0"/>
              </a:rPr>
              <a:t>Anti-Oxidants— </a:t>
            </a:r>
            <a:r>
              <a:rPr lang="en-US" altLang="zh-CN" sz="2400" b="1" dirty="0">
                <a:solidFill>
                  <a:srgbClr val="5A5A5A"/>
                </a:solidFill>
                <a:latin typeface="Arial" pitchFamily="34" charset="0"/>
                <a:cs typeface="Arial" pitchFamily="34" charset="0"/>
              </a:rPr>
              <a:t>grape seed extract effects</a:t>
            </a:r>
            <a:endParaRPr lang="en-US" altLang="zh-CN" sz="3200" b="1" dirty="0">
              <a:solidFill>
                <a:srgbClr val="5A5A5A"/>
              </a:solidFill>
              <a:latin typeface="Arial" pitchFamily="34" charset="0"/>
              <a:cs typeface="Arial" pitchFamily="34" charset="0"/>
            </a:endParaRPr>
          </a:p>
        </p:txBody>
      </p:sp>
      <p:sp>
        <p:nvSpPr>
          <p:cNvPr id="3" name="椭圆 2"/>
          <p:cNvSpPr>
            <a:spLocks noChangeAspect="1"/>
          </p:cNvSpPr>
          <p:nvPr/>
        </p:nvSpPr>
        <p:spPr>
          <a:xfrm>
            <a:off x="1912592" y="877744"/>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2</a:t>
            </a:r>
            <a:endParaRPr lang="zh-CN" altLang="en-US" sz="1600" b="1" dirty="0">
              <a:latin typeface="Arial" pitchFamily="34" charset="0"/>
              <a:cs typeface="Arial" pitchFamily="34" charset="0"/>
            </a:endParaRPr>
          </a:p>
        </p:txBody>
      </p:sp>
      <p:sp>
        <p:nvSpPr>
          <p:cNvPr id="4" name="圆角矩形 3"/>
          <p:cNvSpPr/>
          <p:nvPr/>
        </p:nvSpPr>
        <p:spPr>
          <a:xfrm>
            <a:off x="1984030" y="1592124"/>
            <a:ext cx="4143404" cy="428628"/>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A5A5A"/>
                </a:solidFill>
                <a:latin typeface="Arial" pitchFamily="34" charset="0"/>
                <a:cs typeface="Arial" pitchFamily="34" charset="0"/>
              </a:rPr>
              <a:t>Anti-oxidation on Health Benefits</a:t>
            </a:r>
            <a:endParaRPr lang="zh-CN" altLang="en-US" sz="2000" dirty="0">
              <a:solidFill>
                <a:srgbClr val="5A5A5A"/>
              </a:solidFill>
              <a:latin typeface="Arial" pitchFamily="34" charset="0"/>
              <a:cs typeface="Arial" pitchFamily="34" charset="0"/>
            </a:endParaRPr>
          </a:p>
        </p:txBody>
      </p:sp>
      <p:pic>
        <p:nvPicPr>
          <p:cNvPr id="7170" name="Picture 2" descr="http://www.paradoja7.com/wp-content/uploads/2013/12/cardiovascular-pictures.jpg"/>
          <p:cNvPicPr>
            <a:picLocks noChangeAspect="1" noChangeArrowheads="1"/>
          </p:cNvPicPr>
          <p:nvPr/>
        </p:nvPicPr>
        <p:blipFill>
          <a:blip r:embed="rId2" cstate="print"/>
          <a:srcRect/>
          <a:stretch>
            <a:fillRect/>
          </a:stretch>
        </p:blipFill>
        <p:spPr bwMode="auto">
          <a:xfrm>
            <a:off x="1841154" y="3878141"/>
            <a:ext cx="1410898" cy="1881197"/>
          </a:xfrm>
          <a:prstGeom prst="rect">
            <a:avLst/>
          </a:prstGeom>
          <a:noFill/>
        </p:spPr>
      </p:pic>
      <p:pic>
        <p:nvPicPr>
          <p:cNvPr id="7172" name="Picture 4" descr="http://img1.wikia.nocookie.net/__cb20130509220243/undeadfanstories/images/1/14/15612731-nuclear-sign-representing-the-danger-of-radiation.jpg"/>
          <p:cNvPicPr>
            <a:picLocks noChangeAspect="1" noChangeArrowheads="1"/>
          </p:cNvPicPr>
          <p:nvPr/>
        </p:nvPicPr>
        <p:blipFill>
          <a:blip r:embed="rId3" cstate="print"/>
          <a:srcRect/>
          <a:stretch>
            <a:fillRect/>
          </a:stretch>
        </p:blipFill>
        <p:spPr bwMode="auto">
          <a:xfrm>
            <a:off x="4476352" y="3884458"/>
            <a:ext cx="1851070" cy="1851070"/>
          </a:xfrm>
          <a:prstGeom prst="rect">
            <a:avLst/>
          </a:prstGeom>
          <a:noFill/>
        </p:spPr>
      </p:pic>
      <p:pic>
        <p:nvPicPr>
          <p:cNvPr id="7174" name="Picture 6" descr="http://www.co-operativedoctor.co.uk/lib/liImage/130/Hay-Fever%20image.jpg"/>
          <p:cNvPicPr>
            <a:picLocks noChangeAspect="1" noChangeArrowheads="1"/>
          </p:cNvPicPr>
          <p:nvPr/>
        </p:nvPicPr>
        <p:blipFill>
          <a:blip r:embed="rId4" cstate="print"/>
          <a:srcRect/>
          <a:stretch>
            <a:fillRect/>
          </a:stretch>
        </p:blipFill>
        <p:spPr bwMode="auto">
          <a:xfrm>
            <a:off x="7245526" y="3867137"/>
            <a:ext cx="2772746" cy="1839799"/>
          </a:xfrm>
          <a:prstGeom prst="rect">
            <a:avLst/>
          </a:prstGeom>
          <a:noFill/>
        </p:spPr>
      </p:pic>
      <p:sp>
        <p:nvSpPr>
          <p:cNvPr id="8" name="矩形 7"/>
          <p:cNvSpPr/>
          <p:nvPr/>
        </p:nvSpPr>
        <p:spPr>
          <a:xfrm>
            <a:off x="1769716" y="2306505"/>
            <a:ext cx="2357454" cy="1323439"/>
          </a:xfrm>
          <a:prstGeom prst="rect">
            <a:avLst/>
          </a:prstGeom>
        </p:spPr>
        <p:txBody>
          <a:bodyPr wrap="square">
            <a:spAutoFit/>
          </a:bodyPr>
          <a:lstStyle/>
          <a:p>
            <a:pPr marL="177800" indent="-177800">
              <a:buFont typeface="Arial" pitchFamily="34" charset="0"/>
              <a:buChar char="•"/>
            </a:pPr>
            <a:r>
              <a:rPr lang="en-US" altLang="zh-CN" sz="1600" dirty="0">
                <a:solidFill>
                  <a:srgbClr val="5A5A5A"/>
                </a:solidFill>
                <a:latin typeface="Arial" pitchFamily="34" charset="0"/>
                <a:cs typeface="Arial" pitchFamily="34" charset="0"/>
              </a:rPr>
              <a:t>Improve the elasticity of blood vessels and lower blood pressure </a:t>
            </a:r>
          </a:p>
          <a:p>
            <a:pPr marL="177800" indent="-177800">
              <a:buFont typeface="Arial" pitchFamily="34" charset="0"/>
              <a:buChar char="•"/>
            </a:pPr>
            <a:r>
              <a:rPr lang="en-US" altLang="zh-CN" sz="1600" dirty="0">
                <a:solidFill>
                  <a:srgbClr val="5A5A5A"/>
                </a:solidFill>
                <a:latin typeface="Arial" pitchFamily="34" charset="0"/>
                <a:cs typeface="Arial" pitchFamily="34" charset="0"/>
              </a:rPr>
              <a:t>Prevention of thrombosis.</a:t>
            </a:r>
            <a:endParaRPr lang="zh-CN" altLang="en-US" sz="1600" dirty="0">
              <a:solidFill>
                <a:srgbClr val="5A5A5A"/>
              </a:solidFill>
              <a:latin typeface="Arial" pitchFamily="34" charset="0"/>
              <a:cs typeface="Arial" pitchFamily="34" charset="0"/>
            </a:endParaRPr>
          </a:p>
        </p:txBody>
      </p:sp>
      <p:sp>
        <p:nvSpPr>
          <p:cNvPr id="9" name="矩形 8"/>
          <p:cNvSpPr/>
          <p:nvPr/>
        </p:nvSpPr>
        <p:spPr>
          <a:xfrm>
            <a:off x="4270078" y="2306505"/>
            <a:ext cx="2500298" cy="1323439"/>
          </a:xfrm>
          <a:prstGeom prst="rect">
            <a:avLst/>
          </a:prstGeom>
        </p:spPr>
        <p:txBody>
          <a:bodyPr wrap="square">
            <a:spAutoFit/>
          </a:bodyPr>
          <a:lstStyle/>
          <a:p>
            <a:pPr marL="177800" indent="-177800">
              <a:buFont typeface="Arial" pitchFamily="34" charset="0"/>
              <a:buChar char="•"/>
            </a:pPr>
            <a:r>
              <a:rPr lang="en-US" altLang="zh-CN" sz="1600" dirty="0">
                <a:solidFill>
                  <a:srgbClr val="5A5A5A"/>
                </a:solidFill>
                <a:latin typeface="Arial" pitchFamily="34" charset="0"/>
                <a:cs typeface="Arial" pitchFamily="34" charset="0"/>
              </a:rPr>
              <a:t>Reduce the harm of ultraviolet rays, mobile phones, television and other radiation on human body.</a:t>
            </a:r>
            <a:endParaRPr lang="zh-CN" altLang="en-US" sz="1600" dirty="0">
              <a:solidFill>
                <a:srgbClr val="5A5A5A"/>
              </a:solidFill>
              <a:latin typeface="Arial" pitchFamily="34" charset="0"/>
              <a:cs typeface="Arial" pitchFamily="34" charset="0"/>
            </a:endParaRPr>
          </a:p>
        </p:txBody>
      </p:sp>
      <p:sp>
        <p:nvSpPr>
          <p:cNvPr id="10" name="矩形 9"/>
          <p:cNvSpPr/>
          <p:nvPr/>
        </p:nvSpPr>
        <p:spPr>
          <a:xfrm>
            <a:off x="7127566" y="2306505"/>
            <a:ext cx="2928958" cy="1323439"/>
          </a:xfrm>
          <a:prstGeom prst="rect">
            <a:avLst/>
          </a:prstGeom>
        </p:spPr>
        <p:txBody>
          <a:bodyPr wrap="square">
            <a:spAutoFit/>
          </a:bodyPr>
          <a:lstStyle/>
          <a:p>
            <a:pPr marL="177800" indent="-177800">
              <a:buFont typeface="Arial" pitchFamily="34" charset="0"/>
              <a:buChar char="•"/>
            </a:pPr>
            <a:r>
              <a:rPr lang="en-US" altLang="zh-CN" sz="1600" dirty="0">
                <a:solidFill>
                  <a:srgbClr val="5A5A5A"/>
                </a:solidFill>
                <a:latin typeface="Arial" pitchFamily="34" charset="0"/>
                <a:cs typeface="Arial" pitchFamily="34" charset="0"/>
              </a:rPr>
              <a:t>Very effective for hey fever, no general allergy medication side effects, such as  lethargy, obesity after taking.</a:t>
            </a:r>
            <a:endParaRPr lang="zh-CN" altLang="en-US" sz="1600" dirty="0">
              <a:solidFill>
                <a:srgbClr val="5A5A5A"/>
              </a:solidFill>
              <a:latin typeface="Arial" pitchFamily="34" charset="0"/>
              <a:cs typeface="Arial" pitchFamily="34" charset="0"/>
            </a:endParaRPr>
          </a:p>
        </p:txBody>
      </p:sp>
    </p:spTree>
    <p:extLst>
      <p:ext uri="{BB962C8B-B14F-4D97-AF65-F5344CB8AC3E}">
        <p14:creationId xmlns:p14="http://schemas.microsoft.com/office/powerpoint/2010/main" val="425412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atic4.photo.sina.com.cn/bmiddle/4b06ced2g737847895473&amp;690"/>
          <p:cNvPicPr>
            <a:picLocks noChangeAspect="1" noChangeArrowheads="1"/>
          </p:cNvPicPr>
          <p:nvPr/>
        </p:nvPicPr>
        <p:blipFill>
          <a:blip r:embed="rId2" cstate="print"/>
          <a:srcRect/>
          <a:stretch>
            <a:fillRect/>
          </a:stretch>
        </p:blipFill>
        <p:spPr bwMode="auto">
          <a:xfrm>
            <a:off x="3567597" y="2227501"/>
            <a:ext cx="5000660" cy="3896349"/>
          </a:xfrm>
          <a:prstGeom prst="rect">
            <a:avLst/>
          </a:prstGeom>
          <a:noFill/>
        </p:spPr>
      </p:pic>
      <p:sp>
        <p:nvSpPr>
          <p:cNvPr id="6" name="矩形 5"/>
          <p:cNvSpPr/>
          <p:nvPr/>
        </p:nvSpPr>
        <p:spPr>
          <a:xfrm>
            <a:off x="3567597" y="1060625"/>
            <a:ext cx="5171609" cy="769441"/>
          </a:xfrm>
          <a:prstGeom prst="rect">
            <a:avLst/>
          </a:prstGeom>
          <a:noFill/>
        </p:spPr>
        <p:txBody>
          <a:bodyPr wrap="none" lIns="91440" tIns="45720" rIns="91440" bIns="45720">
            <a:spAutoFit/>
          </a:bodyPr>
          <a:lstStyle/>
          <a:p>
            <a:pPr algn="ctr"/>
            <a:r>
              <a:rPr lang="en-US" altLang="zh-CN" sz="4400" b="1" dirty="0">
                <a:ln w="9000" cmpd="sng">
                  <a:solidFill>
                    <a:schemeClr val="accent4">
                      <a:shade val="50000"/>
                      <a:satMod val="120000"/>
                    </a:schemeClr>
                  </a:solidFill>
                  <a:prstDash val="solid"/>
                </a:ln>
                <a:solidFill>
                  <a:srgbClr val="845BA6"/>
                </a:solidFill>
                <a:latin typeface="Arial" pitchFamily="34" charset="0"/>
                <a:cs typeface="Arial" pitchFamily="34" charset="0"/>
              </a:rPr>
              <a:t>Why human ages?</a:t>
            </a:r>
            <a:endParaRPr lang="zh-CN" altLang="en-US" sz="4400" b="1" dirty="0">
              <a:ln w="9000" cmpd="sng">
                <a:solidFill>
                  <a:schemeClr val="accent4">
                    <a:shade val="50000"/>
                    <a:satMod val="120000"/>
                  </a:schemeClr>
                </a:solidFill>
                <a:prstDash val="solid"/>
              </a:ln>
              <a:solidFill>
                <a:srgbClr val="845BA6"/>
              </a:solidFill>
              <a:latin typeface="Arial" pitchFamily="34" charset="0"/>
              <a:cs typeface="Arial" pitchFamily="34" charset="0"/>
            </a:endParaRPr>
          </a:p>
        </p:txBody>
      </p:sp>
    </p:spTree>
    <p:extLst>
      <p:ext uri="{BB962C8B-B14F-4D97-AF65-F5344CB8AC3E}">
        <p14:creationId xmlns:p14="http://schemas.microsoft.com/office/powerpoint/2010/main" val="2567836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3"/>
          <p:cNvSpPr>
            <a:spLocks noChangeArrowheads="1"/>
          </p:cNvSpPr>
          <p:nvPr/>
        </p:nvSpPr>
        <p:spPr bwMode="gray">
          <a:xfrm>
            <a:off x="6607190" y="2396932"/>
            <a:ext cx="2971800" cy="2971800"/>
          </a:xfrm>
          <a:prstGeom prst="ellipse">
            <a:avLst/>
          </a:prstGeom>
          <a:noFill/>
          <a:ln w="38100">
            <a:solidFill>
              <a:srgbClr val="FFFF00"/>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7" name="Oval 4"/>
          <p:cNvSpPr>
            <a:spLocks noChangeArrowheads="1"/>
          </p:cNvSpPr>
          <p:nvPr/>
        </p:nvSpPr>
        <p:spPr bwMode="gray">
          <a:xfrm>
            <a:off x="2246327" y="2396932"/>
            <a:ext cx="2971800" cy="2971800"/>
          </a:xfrm>
          <a:prstGeom prst="ellipse">
            <a:avLst/>
          </a:prstGeom>
          <a:noFill/>
          <a:ln w="38100" algn="ctr">
            <a:solidFill>
              <a:srgbClr val="FFFF00"/>
            </a:solidFill>
            <a:round/>
            <a:headEnd/>
            <a:tailEnd/>
          </a:ln>
          <a:effectLst>
            <a:outerShdw dist="35921" dir="2700000" algn="ctr" rotWithShape="0">
              <a:srgbClr val="080808">
                <a:alpha val="50000"/>
              </a:srgbClr>
            </a:outerShdw>
          </a:effectLst>
        </p:spPr>
        <p:txBody>
          <a:bodyPr wrap="none" anchor="ctr"/>
          <a:lstStyle/>
          <a:p>
            <a:endParaRPr lang="zh-CN" altLang="en-US"/>
          </a:p>
        </p:txBody>
      </p:sp>
      <p:pic>
        <p:nvPicPr>
          <p:cNvPr id="18" name="Picture 47" descr="circuler_1"/>
          <p:cNvPicPr>
            <a:picLocks noChangeAspect="1" noChangeArrowheads="1"/>
          </p:cNvPicPr>
          <p:nvPr/>
        </p:nvPicPr>
        <p:blipFill>
          <a:blip r:embed="rId2" cstate="print"/>
          <a:srcRect/>
          <a:stretch>
            <a:fillRect/>
          </a:stretch>
        </p:blipFill>
        <p:spPr bwMode="gray">
          <a:xfrm>
            <a:off x="8129619" y="2038158"/>
            <a:ext cx="1000125" cy="975021"/>
          </a:xfrm>
          <a:prstGeom prst="rect">
            <a:avLst/>
          </a:prstGeom>
          <a:noFill/>
          <a:ln w="9525">
            <a:noFill/>
            <a:miter lim="800000"/>
            <a:headEnd/>
            <a:tailEnd/>
          </a:ln>
        </p:spPr>
      </p:pic>
      <p:sp>
        <p:nvSpPr>
          <p:cNvPr id="19" name="Oval 48"/>
          <p:cNvSpPr>
            <a:spLocks noChangeArrowheads="1"/>
          </p:cNvSpPr>
          <p:nvPr/>
        </p:nvSpPr>
        <p:spPr bwMode="gray">
          <a:xfrm>
            <a:off x="8112171" y="2038157"/>
            <a:ext cx="993406" cy="9779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zh-CN">
              <a:latin typeface="Calibri" pitchFamily="34" charset="0"/>
              <a:ea typeface="宋体" pitchFamily="2" charset="-122"/>
              <a:cs typeface="Arial" charset="0"/>
            </a:endParaRPr>
          </a:p>
        </p:txBody>
      </p:sp>
      <p:pic>
        <p:nvPicPr>
          <p:cNvPr id="17" name="Picture 49" descr="Picture2"/>
          <p:cNvPicPr>
            <a:picLocks noChangeAspect="1" noChangeArrowheads="1"/>
          </p:cNvPicPr>
          <p:nvPr/>
        </p:nvPicPr>
        <p:blipFill>
          <a:blip r:embed="rId3" cstate="print"/>
          <a:srcRect/>
          <a:stretch>
            <a:fillRect/>
          </a:stretch>
        </p:blipFill>
        <p:spPr bwMode="gray">
          <a:xfrm>
            <a:off x="8229439" y="2047754"/>
            <a:ext cx="789926" cy="345480"/>
          </a:xfrm>
          <a:prstGeom prst="rect">
            <a:avLst/>
          </a:prstGeom>
          <a:noFill/>
          <a:ln w="9525">
            <a:noFill/>
            <a:miter lim="800000"/>
            <a:headEnd/>
            <a:tailEnd/>
          </a:ln>
        </p:spPr>
      </p:pic>
      <p:sp>
        <p:nvSpPr>
          <p:cNvPr id="20" name="Text Box 50"/>
          <p:cNvSpPr txBox="1">
            <a:spLocks noChangeArrowheads="1"/>
          </p:cNvSpPr>
          <p:nvPr/>
        </p:nvSpPr>
        <p:spPr bwMode="white">
          <a:xfrm>
            <a:off x="8096280" y="2328670"/>
            <a:ext cx="1060450" cy="366713"/>
          </a:xfrm>
          <a:prstGeom prst="rect">
            <a:avLst/>
          </a:prstGeom>
          <a:noFill/>
          <a:ln w="9525" algn="ctr">
            <a:noFill/>
            <a:miter lim="800000"/>
            <a:headEnd/>
            <a:tailEnd/>
          </a:ln>
        </p:spPr>
        <p:txBody>
          <a:bodyPr>
            <a:spAutoFit/>
          </a:bodyPr>
          <a:lstStyle/>
          <a:p>
            <a:pPr algn="ctr">
              <a:spcBef>
                <a:spcPct val="50000"/>
              </a:spcBef>
            </a:pPr>
            <a:r>
              <a:rPr lang="en-US" altLang="zh-CN" dirty="0">
                <a:solidFill>
                  <a:srgbClr val="5A5A5A"/>
                </a:solidFill>
                <a:latin typeface="Arial" pitchFamily="34" charset="0"/>
                <a:cs typeface="Arial" pitchFamily="34" charset="0"/>
              </a:rPr>
              <a:t>Prostate</a:t>
            </a:r>
            <a:endParaRPr lang="zh-CN" altLang="en-US" dirty="0">
              <a:solidFill>
                <a:srgbClr val="5A5A5A"/>
              </a:solidFill>
              <a:latin typeface="Arial" pitchFamily="34" charset="0"/>
              <a:cs typeface="Arial" pitchFamily="34" charset="0"/>
            </a:endParaRPr>
          </a:p>
        </p:txBody>
      </p:sp>
      <p:sp>
        <p:nvSpPr>
          <p:cNvPr id="58" name="五边形 57"/>
          <p:cNvSpPr/>
          <p:nvPr/>
        </p:nvSpPr>
        <p:spPr>
          <a:xfrm>
            <a:off x="5974706" y="3309727"/>
            <a:ext cx="1522800" cy="1143008"/>
          </a:xfrm>
          <a:prstGeom prst="homePlate">
            <a:avLst>
              <a:gd name="adj" fmla="val 33377"/>
            </a:avLst>
          </a:prstGeom>
          <a:gradFill flip="none" rotWithShape="1">
            <a:gsLst>
              <a:gs pos="0">
                <a:srgbClr val="D072A8">
                  <a:alpha val="90000"/>
                </a:srgbClr>
              </a:gs>
              <a:gs pos="58000">
                <a:srgbClr val="845BA6"/>
              </a:gs>
            </a:gsLst>
            <a:lin ang="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五边形 58"/>
          <p:cNvSpPr/>
          <p:nvPr/>
        </p:nvSpPr>
        <p:spPr>
          <a:xfrm flipH="1">
            <a:off x="4452942" y="3309727"/>
            <a:ext cx="1521764" cy="1143008"/>
          </a:xfrm>
          <a:prstGeom prst="homePlate">
            <a:avLst>
              <a:gd name="adj" fmla="val 33377"/>
            </a:avLst>
          </a:prstGeom>
          <a:gradFill flip="none" rotWithShape="1">
            <a:gsLst>
              <a:gs pos="0">
                <a:srgbClr val="D072A8">
                  <a:alpha val="90000"/>
                </a:srgbClr>
              </a:gs>
              <a:gs pos="58000">
                <a:srgbClr val="845BA6"/>
              </a:gs>
            </a:gsLst>
            <a:lin ang="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47" descr="circuler_1"/>
          <p:cNvPicPr>
            <a:picLocks noChangeAspect="1" noChangeArrowheads="1"/>
          </p:cNvPicPr>
          <p:nvPr/>
        </p:nvPicPr>
        <p:blipFill>
          <a:blip r:embed="rId2" cstate="print"/>
          <a:srcRect/>
          <a:stretch>
            <a:fillRect/>
          </a:stretch>
        </p:blipFill>
        <p:spPr bwMode="gray">
          <a:xfrm>
            <a:off x="9212309" y="3403398"/>
            <a:ext cx="1000125" cy="975021"/>
          </a:xfrm>
          <a:prstGeom prst="rect">
            <a:avLst/>
          </a:prstGeom>
          <a:noFill/>
          <a:ln w="9525">
            <a:noFill/>
            <a:miter lim="800000"/>
            <a:headEnd/>
            <a:tailEnd/>
          </a:ln>
        </p:spPr>
      </p:pic>
      <p:sp>
        <p:nvSpPr>
          <p:cNvPr id="61" name="Oval 48"/>
          <p:cNvSpPr>
            <a:spLocks noChangeArrowheads="1"/>
          </p:cNvSpPr>
          <p:nvPr/>
        </p:nvSpPr>
        <p:spPr bwMode="gray">
          <a:xfrm>
            <a:off x="9194861" y="3403397"/>
            <a:ext cx="993406" cy="9779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zh-CN">
              <a:latin typeface="Calibri" pitchFamily="34" charset="0"/>
              <a:ea typeface="宋体" pitchFamily="2" charset="-122"/>
              <a:cs typeface="Arial" charset="0"/>
            </a:endParaRPr>
          </a:p>
        </p:txBody>
      </p:sp>
      <p:pic>
        <p:nvPicPr>
          <p:cNvPr id="62" name="Picture 49" descr="Picture2"/>
          <p:cNvPicPr>
            <a:picLocks noChangeAspect="1" noChangeArrowheads="1"/>
          </p:cNvPicPr>
          <p:nvPr/>
        </p:nvPicPr>
        <p:blipFill>
          <a:blip r:embed="rId3" cstate="print"/>
          <a:srcRect/>
          <a:stretch>
            <a:fillRect/>
          </a:stretch>
        </p:blipFill>
        <p:spPr bwMode="gray">
          <a:xfrm>
            <a:off x="9312129" y="3412994"/>
            <a:ext cx="789926" cy="345480"/>
          </a:xfrm>
          <a:prstGeom prst="rect">
            <a:avLst/>
          </a:prstGeom>
          <a:noFill/>
          <a:ln w="9525">
            <a:noFill/>
            <a:miter lim="800000"/>
            <a:headEnd/>
            <a:tailEnd/>
          </a:ln>
        </p:spPr>
      </p:pic>
      <p:sp>
        <p:nvSpPr>
          <p:cNvPr id="63" name="Text Box 50"/>
          <p:cNvSpPr txBox="1">
            <a:spLocks noChangeArrowheads="1"/>
          </p:cNvSpPr>
          <p:nvPr/>
        </p:nvSpPr>
        <p:spPr bwMode="white">
          <a:xfrm>
            <a:off x="9178970" y="3693910"/>
            <a:ext cx="1060450" cy="366713"/>
          </a:xfrm>
          <a:prstGeom prst="rect">
            <a:avLst/>
          </a:prstGeom>
          <a:noFill/>
          <a:ln w="9525" algn="ctr">
            <a:noFill/>
            <a:miter lim="800000"/>
            <a:headEnd/>
            <a:tailEnd/>
          </a:ln>
        </p:spPr>
        <p:txBody>
          <a:bodyPr>
            <a:spAutoFit/>
          </a:bodyPr>
          <a:lstStyle/>
          <a:p>
            <a:pPr algn="ctr">
              <a:spcBef>
                <a:spcPct val="50000"/>
              </a:spcBef>
            </a:pPr>
            <a:r>
              <a:rPr lang="en-US" altLang="zh-CN" dirty="0">
                <a:solidFill>
                  <a:srgbClr val="5A5A5A"/>
                </a:solidFill>
                <a:latin typeface="Arial" pitchFamily="34" charset="0"/>
                <a:cs typeface="Arial" pitchFamily="34" charset="0"/>
              </a:rPr>
              <a:t>Brain</a:t>
            </a:r>
            <a:endParaRPr lang="zh-CN" altLang="en-US" dirty="0">
              <a:solidFill>
                <a:srgbClr val="5A5A5A"/>
              </a:solidFill>
              <a:latin typeface="Arial" pitchFamily="34" charset="0"/>
              <a:cs typeface="Arial" pitchFamily="34" charset="0"/>
            </a:endParaRPr>
          </a:p>
        </p:txBody>
      </p:sp>
      <p:pic>
        <p:nvPicPr>
          <p:cNvPr id="64" name="Picture 47" descr="circuler_1"/>
          <p:cNvPicPr>
            <a:picLocks noChangeAspect="1" noChangeArrowheads="1"/>
          </p:cNvPicPr>
          <p:nvPr/>
        </p:nvPicPr>
        <p:blipFill>
          <a:blip r:embed="rId2" cstate="print"/>
          <a:srcRect/>
          <a:stretch>
            <a:fillRect/>
          </a:stretch>
        </p:blipFill>
        <p:spPr bwMode="gray">
          <a:xfrm>
            <a:off x="8129619" y="4760720"/>
            <a:ext cx="1000125" cy="975021"/>
          </a:xfrm>
          <a:prstGeom prst="rect">
            <a:avLst/>
          </a:prstGeom>
          <a:noFill/>
          <a:ln w="9525">
            <a:noFill/>
            <a:miter lim="800000"/>
            <a:headEnd/>
            <a:tailEnd/>
          </a:ln>
        </p:spPr>
      </p:pic>
      <p:sp>
        <p:nvSpPr>
          <p:cNvPr id="65" name="Oval 48"/>
          <p:cNvSpPr>
            <a:spLocks noChangeArrowheads="1"/>
          </p:cNvSpPr>
          <p:nvPr/>
        </p:nvSpPr>
        <p:spPr bwMode="gray">
          <a:xfrm>
            <a:off x="8112171" y="4760719"/>
            <a:ext cx="993406" cy="9779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zh-CN">
              <a:latin typeface="Calibri" pitchFamily="34" charset="0"/>
              <a:ea typeface="宋体" pitchFamily="2" charset="-122"/>
              <a:cs typeface="Arial" charset="0"/>
            </a:endParaRPr>
          </a:p>
        </p:txBody>
      </p:sp>
      <p:pic>
        <p:nvPicPr>
          <p:cNvPr id="66" name="Picture 49" descr="Picture2"/>
          <p:cNvPicPr>
            <a:picLocks noChangeAspect="1" noChangeArrowheads="1"/>
          </p:cNvPicPr>
          <p:nvPr/>
        </p:nvPicPr>
        <p:blipFill>
          <a:blip r:embed="rId3" cstate="print"/>
          <a:srcRect/>
          <a:stretch>
            <a:fillRect/>
          </a:stretch>
        </p:blipFill>
        <p:spPr bwMode="gray">
          <a:xfrm>
            <a:off x="8229439" y="4770316"/>
            <a:ext cx="789926" cy="345480"/>
          </a:xfrm>
          <a:prstGeom prst="rect">
            <a:avLst/>
          </a:prstGeom>
          <a:noFill/>
          <a:ln w="9525">
            <a:noFill/>
            <a:miter lim="800000"/>
            <a:headEnd/>
            <a:tailEnd/>
          </a:ln>
        </p:spPr>
      </p:pic>
      <p:sp>
        <p:nvSpPr>
          <p:cNvPr id="67" name="Text Box 50"/>
          <p:cNvSpPr txBox="1">
            <a:spLocks noChangeArrowheads="1"/>
          </p:cNvSpPr>
          <p:nvPr/>
        </p:nvSpPr>
        <p:spPr bwMode="white">
          <a:xfrm>
            <a:off x="8096280" y="5051232"/>
            <a:ext cx="1060450" cy="366713"/>
          </a:xfrm>
          <a:prstGeom prst="rect">
            <a:avLst/>
          </a:prstGeom>
          <a:noFill/>
          <a:ln w="9525" algn="ctr">
            <a:noFill/>
            <a:miter lim="800000"/>
            <a:headEnd/>
            <a:tailEnd/>
          </a:ln>
        </p:spPr>
        <p:txBody>
          <a:bodyPr>
            <a:spAutoFit/>
          </a:bodyPr>
          <a:lstStyle/>
          <a:p>
            <a:pPr algn="ctr">
              <a:spcBef>
                <a:spcPct val="50000"/>
              </a:spcBef>
            </a:pPr>
            <a:r>
              <a:rPr lang="en-US" altLang="zh-CN" dirty="0">
                <a:solidFill>
                  <a:srgbClr val="5A5A5A"/>
                </a:solidFill>
                <a:latin typeface="Arial" pitchFamily="34" charset="0"/>
                <a:cs typeface="Arial" pitchFamily="34" charset="0"/>
              </a:rPr>
              <a:t>Cancer</a:t>
            </a:r>
            <a:endParaRPr lang="zh-CN" altLang="en-US" dirty="0">
              <a:solidFill>
                <a:srgbClr val="5A5A5A"/>
              </a:solidFill>
              <a:latin typeface="Arial" pitchFamily="34" charset="0"/>
              <a:cs typeface="Arial" pitchFamily="34" charset="0"/>
            </a:endParaRPr>
          </a:p>
        </p:txBody>
      </p:sp>
      <p:pic>
        <p:nvPicPr>
          <p:cNvPr id="68" name="Picture 47" descr="circuler_1"/>
          <p:cNvPicPr>
            <a:picLocks noChangeAspect="1" noChangeArrowheads="1"/>
          </p:cNvPicPr>
          <p:nvPr/>
        </p:nvPicPr>
        <p:blipFill>
          <a:blip r:embed="rId2" cstate="print"/>
          <a:srcRect/>
          <a:stretch>
            <a:fillRect/>
          </a:stretch>
        </p:blipFill>
        <p:spPr bwMode="gray">
          <a:xfrm>
            <a:off x="2986083" y="2023844"/>
            <a:ext cx="1000125" cy="975021"/>
          </a:xfrm>
          <a:prstGeom prst="rect">
            <a:avLst/>
          </a:prstGeom>
          <a:noFill/>
          <a:ln w="9525">
            <a:noFill/>
            <a:miter lim="800000"/>
            <a:headEnd/>
            <a:tailEnd/>
          </a:ln>
        </p:spPr>
      </p:pic>
      <p:sp>
        <p:nvSpPr>
          <p:cNvPr id="69" name="Oval 48"/>
          <p:cNvSpPr>
            <a:spLocks noChangeArrowheads="1"/>
          </p:cNvSpPr>
          <p:nvPr/>
        </p:nvSpPr>
        <p:spPr bwMode="gray">
          <a:xfrm>
            <a:off x="2968635" y="2023843"/>
            <a:ext cx="993406" cy="9779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zh-CN">
              <a:latin typeface="Calibri" pitchFamily="34" charset="0"/>
              <a:ea typeface="宋体" pitchFamily="2" charset="-122"/>
              <a:cs typeface="Arial" charset="0"/>
            </a:endParaRPr>
          </a:p>
        </p:txBody>
      </p:sp>
      <p:pic>
        <p:nvPicPr>
          <p:cNvPr id="70" name="Picture 49" descr="Picture2"/>
          <p:cNvPicPr>
            <a:picLocks noChangeAspect="1" noChangeArrowheads="1"/>
          </p:cNvPicPr>
          <p:nvPr/>
        </p:nvPicPr>
        <p:blipFill>
          <a:blip r:embed="rId3" cstate="print"/>
          <a:srcRect/>
          <a:stretch>
            <a:fillRect/>
          </a:stretch>
        </p:blipFill>
        <p:spPr bwMode="gray">
          <a:xfrm>
            <a:off x="3085903" y="2033440"/>
            <a:ext cx="789926" cy="345480"/>
          </a:xfrm>
          <a:prstGeom prst="rect">
            <a:avLst/>
          </a:prstGeom>
          <a:noFill/>
          <a:ln w="9525">
            <a:noFill/>
            <a:miter lim="800000"/>
            <a:headEnd/>
            <a:tailEnd/>
          </a:ln>
        </p:spPr>
      </p:pic>
      <p:sp>
        <p:nvSpPr>
          <p:cNvPr id="71" name="Text Box 50"/>
          <p:cNvSpPr txBox="1">
            <a:spLocks noChangeArrowheads="1"/>
          </p:cNvSpPr>
          <p:nvPr/>
        </p:nvSpPr>
        <p:spPr bwMode="white">
          <a:xfrm>
            <a:off x="2952744" y="2314356"/>
            <a:ext cx="1060450" cy="366713"/>
          </a:xfrm>
          <a:prstGeom prst="rect">
            <a:avLst/>
          </a:prstGeom>
          <a:noFill/>
          <a:ln w="9525" algn="ctr">
            <a:noFill/>
            <a:miter lim="800000"/>
            <a:headEnd/>
            <a:tailEnd/>
          </a:ln>
        </p:spPr>
        <p:txBody>
          <a:bodyPr>
            <a:spAutoFit/>
          </a:bodyPr>
          <a:lstStyle/>
          <a:p>
            <a:pPr algn="ctr">
              <a:spcBef>
                <a:spcPct val="50000"/>
              </a:spcBef>
            </a:pPr>
            <a:r>
              <a:rPr lang="en-US" altLang="zh-CN" dirty="0">
                <a:solidFill>
                  <a:srgbClr val="5A5A5A"/>
                </a:solidFill>
                <a:latin typeface="Arial" pitchFamily="34" charset="0"/>
                <a:cs typeface="Arial" pitchFamily="34" charset="0"/>
              </a:rPr>
              <a:t>Eye</a:t>
            </a:r>
            <a:endParaRPr lang="zh-CN" altLang="en-US" dirty="0">
              <a:solidFill>
                <a:srgbClr val="5A5A5A"/>
              </a:solidFill>
              <a:latin typeface="Arial" pitchFamily="34" charset="0"/>
              <a:cs typeface="Arial" pitchFamily="34" charset="0"/>
            </a:endParaRPr>
          </a:p>
        </p:txBody>
      </p:sp>
      <p:pic>
        <p:nvPicPr>
          <p:cNvPr id="72" name="Picture 47" descr="circuler_1"/>
          <p:cNvPicPr>
            <a:picLocks noChangeAspect="1" noChangeArrowheads="1"/>
          </p:cNvPicPr>
          <p:nvPr/>
        </p:nvPicPr>
        <p:blipFill>
          <a:blip r:embed="rId2" cstate="print"/>
          <a:srcRect/>
          <a:stretch>
            <a:fillRect/>
          </a:stretch>
        </p:blipFill>
        <p:spPr bwMode="gray">
          <a:xfrm>
            <a:off x="1700199" y="3524042"/>
            <a:ext cx="1000125" cy="975021"/>
          </a:xfrm>
          <a:prstGeom prst="rect">
            <a:avLst/>
          </a:prstGeom>
          <a:noFill/>
          <a:ln w="9525">
            <a:noFill/>
            <a:miter lim="800000"/>
            <a:headEnd/>
            <a:tailEnd/>
          </a:ln>
        </p:spPr>
      </p:pic>
      <p:sp>
        <p:nvSpPr>
          <p:cNvPr id="73" name="Oval 48"/>
          <p:cNvSpPr>
            <a:spLocks noChangeArrowheads="1"/>
          </p:cNvSpPr>
          <p:nvPr/>
        </p:nvSpPr>
        <p:spPr bwMode="gray">
          <a:xfrm>
            <a:off x="1682751" y="3524041"/>
            <a:ext cx="993406" cy="9779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zh-CN">
              <a:latin typeface="Calibri" pitchFamily="34" charset="0"/>
              <a:ea typeface="宋体" pitchFamily="2" charset="-122"/>
              <a:cs typeface="Arial" charset="0"/>
            </a:endParaRPr>
          </a:p>
        </p:txBody>
      </p:sp>
      <p:pic>
        <p:nvPicPr>
          <p:cNvPr id="74" name="Picture 49" descr="Picture2"/>
          <p:cNvPicPr>
            <a:picLocks noChangeAspect="1" noChangeArrowheads="1"/>
          </p:cNvPicPr>
          <p:nvPr/>
        </p:nvPicPr>
        <p:blipFill>
          <a:blip r:embed="rId3" cstate="print"/>
          <a:srcRect/>
          <a:stretch>
            <a:fillRect/>
          </a:stretch>
        </p:blipFill>
        <p:spPr bwMode="gray">
          <a:xfrm>
            <a:off x="1800019" y="3533638"/>
            <a:ext cx="789926" cy="345480"/>
          </a:xfrm>
          <a:prstGeom prst="rect">
            <a:avLst/>
          </a:prstGeom>
          <a:noFill/>
          <a:ln w="9525">
            <a:noFill/>
            <a:miter lim="800000"/>
            <a:headEnd/>
            <a:tailEnd/>
          </a:ln>
        </p:spPr>
      </p:pic>
      <p:sp>
        <p:nvSpPr>
          <p:cNvPr id="75" name="Text Box 50"/>
          <p:cNvSpPr txBox="1">
            <a:spLocks noChangeArrowheads="1"/>
          </p:cNvSpPr>
          <p:nvPr/>
        </p:nvSpPr>
        <p:spPr bwMode="white">
          <a:xfrm>
            <a:off x="1666860" y="3814554"/>
            <a:ext cx="1060450" cy="366713"/>
          </a:xfrm>
          <a:prstGeom prst="rect">
            <a:avLst/>
          </a:prstGeom>
          <a:noFill/>
          <a:ln w="9525" algn="ctr">
            <a:noFill/>
            <a:miter lim="800000"/>
            <a:headEnd/>
            <a:tailEnd/>
          </a:ln>
        </p:spPr>
        <p:txBody>
          <a:bodyPr>
            <a:spAutoFit/>
          </a:bodyPr>
          <a:lstStyle/>
          <a:p>
            <a:pPr algn="ctr">
              <a:spcBef>
                <a:spcPct val="50000"/>
              </a:spcBef>
            </a:pPr>
            <a:r>
              <a:rPr lang="en-US" altLang="zh-CN" dirty="0">
                <a:solidFill>
                  <a:srgbClr val="5A5A5A"/>
                </a:solidFill>
                <a:latin typeface="Arial" pitchFamily="34" charset="0"/>
                <a:cs typeface="Arial" pitchFamily="34" charset="0"/>
              </a:rPr>
              <a:t>Teeth</a:t>
            </a:r>
            <a:endParaRPr lang="zh-CN" altLang="en-US" dirty="0">
              <a:solidFill>
                <a:srgbClr val="5A5A5A"/>
              </a:solidFill>
              <a:latin typeface="Arial" pitchFamily="34" charset="0"/>
              <a:cs typeface="Arial" pitchFamily="34" charset="0"/>
            </a:endParaRPr>
          </a:p>
        </p:txBody>
      </p:sp>
      <p:pic>
        <p:nvPicPr>
          <p:cNvPr id="76" name="Picture 47" descr="circuler_1"/>
          <p:cNvPicPr>
            <a:picLocks noChangeAspect="1" noChangeArrowheads="1"/>
          </p:cNvPicPr>
          <p:nvPr/>
        </p:nvPicPr>
        <p:blipFill>
          <a:blip r:embed="rId2" cstate="print"/>
          <a:srcRect/>
          <a:stretch>
            <a:fillRect/>
          </a:stretch>
        </p:blipFill>
        <p:spPr bwMode="gray">
          <a:xfrm>
            <a:off x="2914645" y="4738488"/>
            <a:ext cx="1000125" cy="975021"/>
          </a:xfrm>
          <a:prstGeom prst="rect">
            <a:avLst/>
          </a:prstGeom>
          <a:noFill/>
          <a:ln w="9525">
            <a:noFill/>
            <a:miter lim="800000"/>
            <a:headEnd/>
            <a:tailEnd/>
          </a:ln>
        </p:spPr>
      </p:pic>
      <p:sp>
        <p:nvSpPr>
          <p:cNvPr id="77" name="Oval 48"/>
          <p:cNvSpPr>
            <a:spLocks noChangeArrowheads="1"/>
          </p:cNvSpPr>
          <p:nvPr/>
        </p:nvSpPr>
        <p:spPr bwMode="gray">
          <a:xfrm>
            <a:off x="2897197" y="4738487"/>
            <a:ext cx="993406" cy="9779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zh-CN">
              <a:latin typeface="Calibri" pitchFamily="34" charset="0"/>
              <a:ea typeface="宋体" pitchFamily="2" charset="-122"/>
              <a:cs typeface="Arial" charset="0"/>
            </a:endParaRPr>
          </a:p>
        </p:txBody>
      </p:sp>
      <p:pic>
        <p:nvPicPr>
          <p:cNvPr id="78" name="Picture 49" descr="Picture2"/>
          <p:cNvPicPr>
            <a:picLocks noChangeAspect="1" noChangeArrowheads="1"/>
          </p:cNvPicPr>
          <p:nvPr/>
        </p:nvPicPr>
        <p:blipFill>
          <a:blip r:embed="rId3" cstate="print"/>
          <a:srcRect/>
          <a:stretch>
            <a:fillRect/>
          </a:stretch>
        </p:blipFill>
        <p:spPr bwMode="gray">
          <a:xfrm>
            <a:off x="3014465" y="4748084"/>
            <a:ext cx="789926" cy="345480"/>
          </a:xfrm>
          <a:prstGeom prst="rect">
            <a:avLst/>
          </a:prstGeom>
          <a:noFill/>
          <a:ln w="9525">
            <a:noFill/>
            <a:miter lim="800000"/>
            <a:headEnd/>
            <a:tailEnd/>
          </a:ln>
        </p:spPr>
      </p:pic>
      <p:sp>
        <p:nvSpPr>
          <p:cNvPr id="79" name="Text Box 50"/>
          <p:cNvSpPr txBox="1">
            <a:spLocks noChangeArrowheads="1"/>
          </p:cNvSpPr>
          <p:nvPr/>
        </p:nvSpPr>
        <p:spPr bwMode="white">
          <a:xfrm>
            <a:off x="2881306" y="5029000"/>
            <a:ext cx="1060450" cy="366713"/>
          </a:xfrm>
          <a:prstGeom prst="rect">
            <a:avLst/>
          </a:prstGeom>
          <a:noFill/>
          <a:ln w="9525" algn="ctr">
            <a:noFill/>
            <a:miter lim="800000"/>
            <a:headEnd/>
            <a:tailEnd/>
          </a:ln>
        </p:spPr>
        <p:txBody>
          <a:bodyPr>
            <a:spAutoFit/>
          </a:bodyPr>
          <a:lstStyle/>
          <a:p>
            <a:pPr algn="ctr">
              <a:spcBef>
                <a:spcPct val="50000"/>
              </a:spcBef>
            </a:pPr>
            <a:r>
              <a:rPr lang="en-US" altLang="zh-CN" dirty="0">
                <a:solidFill>
                  <a:srgbClr val="5A5A5A"/>
                </a:solidFill>
                <a:latin typeface="Arial" pitchFamily="34" charset="0"/>
                <a:cs typeface="Arial" pitchFamily="34" charset="0"/>
              </a:rPr>
              <a:t>Lung</a:t>
            </a:r>
            <a:endParaRPr lang="zh-CN" altLang="en-US" dirty="0">
              <a:solidFill>
                <a:srgbClr val="5A5A5A"/>
              </a:solidFill>
              <a:latin typeface="Arial" pitchFamily="34" charset="0"/>
              <a:cs typeface="Arial" pitchFamily="34" charset="0"/>
            </a:endParaRPr>
          </a:p>
        </p:txBody>
      </p:sp>
      <p:sp>
        <p:nvSpPr>
          <p:cNvPr id="80" name="TextBox 79"/>
          <p:cNvSpPr txBox="1"/>
          <p:nvPr/>
        </p:nvSpPr>
        <p:spPr>
          <a:xfrm>
            <a:off x="2381240" y="1023712"/>
            <a:ext cx="7715304" cy="584775"/>
          </a:xfrm>
          <a:prstGeom prst="rect">
            <a:avLst/>
          </a:prstGeom>
          <a:noFill/>
        </p:spPr>
        <p:txBody>
          <a:bodyPr wrap="square" rtlCol="0">
            <a:spAutoFit/>
          </a:bodyPr>
          <a:lstStyle/>
          <a:p>
            <a:pPr>
              <a:defRPr/>
            </a:pPr>
            <a:r>
              <a:rPr lang="en-US" altLang="zh-CN" sz="3200" b="1" dirty="0">
                <a:solidFill>
                  <a:srgbClr val="323291"/>
                </a:solidFill>
                <a:latin typeface="Arial" pitchFamily="34" charset="0"/>
                <a:cs typeface="Arial" pitchFamily="34" charset="0"/>
              </a:rPr>
              <a:t>Anti-Oxidants— </a:t>
            </a:r>
            <a:r>
              <a:rPr lang="en-US" altLang="zh-CN" sz="2400" b="1" dirty="0">
                <a:solidFill>
                  <a:srgbClr val="5A5A5A"/>
                </a:solidFill>
                <a:latin typeface="Arial" pitchFamily="34" charset="0"/>
                <a:cs typeface="Arial" pitchFamily="34" charset="0"/>
              </a:rPr>
              <a:t>grape seed extract effects</a:t>
            </a:r>
            <a:endParaRPr lang="en-US" altLang="zh-CN" sz="3200" b="1" dirty="0">
              <a:solidFill>
                <a:srgbClr val="5A5A5A"/>
              </a:solidFill>
              <a:latin typeface="Arial" pitchFamily="34" charset="0"/>
              <a:cs typeface="Arial" pitchFamily="34" charset="0"/>
            </a:endParaRPr>
          </a:p>
        </p:txBody>
      </p:sp>
      <p:sp>
        <p:nvSpPr>
          <p:cNvPr id="81" name="椭圆 80"/>
          <p:cNvSpPr>
            <a:spLocks noChangeAspect="1"/>
          </p:cNvSpPr>
          <p:nvPr/>
        </p:nvSpPr>
        <p:spPr>
          <a:xfrm>
            <a:off x="1881174" y="1095149"/>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2</a:t>
            </a:r>
            <a:endParaRPr lang="zh-CN" altLang="en-US" sz="1600" b="1" dirty="0">
              <a:latin typeface="Arial" pitchFamily="34" charset="0"/>
              <a:cs typeface="Arial" pitchFamily="34" charset="0"/>
            </a:endParaRPr>
          </a:p>
        </p:txBody>
      </p:sp>
      <p:sp>
        <p:nvSpPr>
          <p:cNvPr id="82" name="圆角矩形 81"/>
          <p:cNvSpPr/>
          <p:nvPr/>
        </p:nvSpPr>
        <p:spPr>
          <a:xfrm>
            <a:off x="4881570" y="3452603"/>
            <a:ext cx="2214578" cy="857256"/>
          </a:xfrm>
          <a:prstGeom prst="roundRect">
            <a:avLst/>
          </a:prstGeom>
          <a:solidFill>
            <a:srgbClr val="FFFF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A5A5A"/>
                </a:solidFill>
                <a:latin typeface="Arial" pitchFamily="34" charset="0"/>
                <a:cs typeface="Arial" pitchFamily="34" charset="0"/>
              </a:rPr>
              <a:t>Other Health Benefits</a:t>
            </a:r>
            <a:endParaRPr lang="zh-CN" altLang="en-US" sz="2000" dirty="0">
              <a:solidFill>
                <a:srgbClr val="5A5A5A"/>
              </a:solidFill>
              <a:latin typeface="Arial" pitchFamily="34" charset="0"/>
              <a:cs typeface="Arial" pitchFamily="34" charset="0"/>
            </a:endParaRPr>
          </a:p>
        </p:txBody>
      </p:sp>
      <p:sp>
        <p:nvSpPr>
          <p:cNvPr id="83" name="矩形 82"/>
          <p:cNvSpPr/>
          <p:nvPr/>
        </p:nvSpPr>
        <p:spPr>
          <a:xfrm>
            <a:off x="3881438" y="2023844"/>
            <a:ext cx="1677062" cy="307777"/>
          </a:xfrm>
          <a:prstGeom prst="rect">
            <a:avLst/>
          </a:prstGeom>
        </p:spPr>
        <p:txBody>
          <a:bodyPr wrap="none">
            <a:spAutoFit/>
          </a:bodyPr>
          <a:lstStyle/>
          <a:p>
            <a:r>
              <a:rPr lang="en-US" altLang="zh-CN" sz="1400" b="1" dirty="0">
                <a:solidFill>
                  <a:srgbClr val="5A5A5A"/>
                </a:solidFill>
                <a:latin typeface="Arial" pitchFamily="34" charset="0"/>
                <a:cs typeface="Arial" pitchFamily="34" charset="0"/>
              </a:rPr>
              <a:t>Prevent cataracts</a:t>
            </a:r>
            <a:endParaRPr lang="zh-CN" altLang="en-US" sz="1400" b="1" dirty="0">
              <a:solidFill>
                <a:srgbClr val="5A5A5A"/>
              </a:solidFill>
              <a:latin typeface="Arial" pitchFamily="34" charset="0"/>
              <a:cs typeface="Arial" pitchFamily="34" charset="0"/>
            </a:endParaRPr>
          </a:p>
        </p:txBody>
      </p:sp>
      <p:sp>
        <p:nvSpPr>
          <p:cNvPr id="84" name="矩形 83"/>
          <p:cNvSpPr/>
          <p:nvPr/>
        </p:nvSpPr>
        <p:spPr>
          <a:xfrm>
            <a:off x="2666992" y="3381165"/>
            <a:ext cx="1643074" cy="738664"/>
          </a:xfrm>
          <a:prstGeom prst="rect">
            <a:avLst/>
          </a:prstGeom>
        </p:spPr>
        <p:txBody>
          <a:bodyPr wrap="square">
            <a:spAutoFit/>
          </a:bodyPr>
          <a:lstStyle/>
          <a:p>
            <a:r>
              <a:rPr lang="en-US" altLang="zh-CN" sz="1400" b="1" dirty="0">
                <a:solidFill>
                  <a:srgbClr val="5A5A5A"/>
                </a:solidFill>
                <a:latin typeface="Arial" pitchFamily="34" charset="0"/>
                <a:cs typeface="Arial" pitchFamily="34" charset="0"/>
              </a:rPr>
              <a:t>Prevention for dental caries and gingivitis</a:t>
            </a:r>
            <a:endParaRPr lang="zh-CN" altLang="en-US" sz="1400" b="1" dirty="0">
              <a:solidFill>
                <a:srgbClr val="5A5A5A"/>
              </a:solidFill>
              <a:latin typeface="Arial" pitchFamily="34" charset="0"/>
              <a:cs typeface="Arial" pitchFamily="34" charset="0"/>
            </a:endParaRPr>
          </a:p>
        </p:txBody>
      </p:sp>
      <p:sp>
        <p:nvSpPr>
          <p:cNvPr id="85" name="矩形 84"/>
          <p:cNvSpPr/>
          <p:nvPr/>
        </p:nvSpPr>
        <p:spPr>
          <a:xfrm>
            <a:off x="3810001" y="5430843"/>
            <a:ext cx="2122697" cy="307777"/>
          </a:xfrm>
          <a:prstGeom prst="rect">
            <a:avLst/>
          </a:prstGeom>
        </p:spPr>
        <p:txBody>
          <a:bodyPr wrap="none">
            <a:spAutoFit/>
          </a:bodyPr>
          <a:lstStyle/>
          <a:p>
            <a:r>
              <a:rPr lang="en-US" altLang="zh-CN" sz="1400" b="1" dirty="0">
                <a:solidFill>
                  <a:srgbClr val="5A5A5A"/>
                </a:solidFill>
                <a:latin typeface="Arial" pitchFamily="34" charset="0"/>
                <a:cs typeface="Arial" pitchFamily="34" charset="0"/>
              </a:rPr>
              <a:t>Help to treat of asthma</a:t>
            </a:r>
            <a:endParaRPr lang="zh-CN" altLang="en-US" sz="1400" b="1" dirty="0">
              <a:solidFill>
                <a:srgbClr val="5A5A5A"/>
              </a:solidFill>
              <a:latin typeface="Arial" pitchFamily="34" charset="0"/>
              <a:cs typeface="Arial" pitchFamily="34" charset="0"/>
            </a:endParaRPr>
          </a:p>
        </p:txBody>
      </p:sp>
      <p:sp>
        <p:nvSpPr>
          <p:cNvPr id="86" name="矩形 85"/>
          <p:cNvSpPr/>
          <p:nvPr/>
        </p:nvSpPr>
        <p:spPr>
          <a:xfrm>
            <a:off x="6024594" y="1880967"/>
            <a:ext cx="2214562" cy="523220"/>
          </a:xfrm>
          <a:prstGeom prst="rect">
            <a:avLst/>
          </a:prstGeom>
        </p:spPr>
        <p:txBody>
          <a:bodyPr wrap="square">
            <a:spAutoFit/>
          </a:bodyPr>
          <a:lstStyle/>
          <a:p>
            <a:r>
              <a:rPr lang="en-US" altLang="zh-CN" sz="1400" b="1" dirty="0">
                <a:solidFill>
                  <a:srgbClr val="5A5A5A"/>
                </a:solidFill>
                <a:latin typeface="Arial" pitchFamily="34" charset="0"/>
                <a:cs typeface="Arial" pitchFamily="34" charset="0"/>
              </a:rPr>
              <a:t>Improving the quality of life of patients prostate</a:t>
            </a:r>
            <a:endParaRPr lang="zh-CN" altLang="en-US" sz="1400" b="1" dirty="0">
              <a:solidFill>
                <a:srgbClr val="5A5A5A"/>
              </a:solidFill>
              <a:latin typeface="Arial" pitchFamily="34" charset="0"/>
              <a:cs typeface="Arial" pitchFamily="34" charset="0"/>
            </a:endParaRPr>
          </a:p>
        </p:txBody>
      </p:sp>
      <p:sp>
        <p:nvSpPr>
          <p:cNvPr id="87" name="矩形 86"/>
          <p:cNvSpPr/>
          <p:nvPr/>
        </p:nvSpPr>
        <p:spPr>
          <a:xfrm>
            <a:off x="7739090" y="3381165"/>
            <a:ext cx="1643074" cy="738664"/>
          </a:xfrm>
          <a:prstGeom prst="rect">
            <a:avLst/>
          </a:prstGeom>
        </p:spPr>
        <p:txBody>
          <a:bodyPr wrap="square">
            <a:spAutoFit/>
          </a:bodyPr>
          <a:lstStyle/>
          <a:p>
            <a:r>
              <a:rPr lang="en-US" altLang="zh-CN" sz="1400" b="1" dirty="0">
                <a:solidFill>
                  <a:srgbClr val="5A5A5A"/>
                </a:solidFill>
                <a:latin typeface="Arial" pitchFamily="34" charset="0"/>
                <a:cs typeface="Arial" pitchFamily="34" charset="0"/>
              </a:rPr>
              <a:t>Early prevention of Alzheimer's disease</a:t>
            </a:r>
            <a:endParaRPr lang="zh-CN" altLang="en-US" sz="1400" b="1" dirty="0">
              <a:solidFill>
                <a:srgbClr val="5A5A5A"/>
              </a:solidFill>
              <a:latin typeface="Arial" pitchFamily="34" charset="0"/>
              <a:cs typeface="Arial" pitchFamily="34" charset="0"/>
            </a:endParaRPr>
          </a:p>
        </p:txBody>
      </p:sp>
      <p:sp>
        <p:nvSpPr>
          <p:cNvPr id="88" name="矩形 87"/>
          <p:cNvSpPr/>
          <p:nvPr/>
        </p:nvSpPr>
        <p:spPr>
          <a:xfrm>
            <a:off x="6786724" y="5381429"/>
            <a:ext cx="1595309" cy="523220"/>
          </a:xfrm>
          <a:prstGeom prst="rect">
            <a:avLst/>
          </a:prstGeom>
        </p:spPr>
        <p:txBody>
          <a:bodyPr wrap="none">
            <a:spAutoFit/>
          </a:bodyPr>
          <a:lstStyle/>
          <a:p>
            <a:r>
              <a:rPr lang="en-US" altLang="zh-CN" sz="1400" b="1">
                <a:solidFill>
                  <a:srgbClr val="5A5A5A"/>
                </a:solidFill>
                <a:latin typeface="Arial" pitchFamily="34" charset="0"/>
                <a:cs typeface="Arial" pitchFamily="34" charset="0"/>
              </a:rPr>
              <a:t>Anti-mutagenic</a:t>
            </a:r>
          </a:p>
          <a:p>
            <a:r>
              <a:rPr lang="en-US" altLang="zh-CN" sz="1400" b="1" dirty="0">
                <a:solidFill>
                  <a:srgbClr val="5A5A5A"/>
                </a:solidFill>
                <a:latin typeface="Arial" pitchFamily="34" charset="0"/>
                <a:cs typeface="Arial" pitchFamily="34" charset="0"/>
              </a:rPr>
              <a:t>anti-tumor effect</a:t>
            </a:r>
            <a:endParaRPr lang="zh-CN" altLang="en-US" sz="1400" b="1" dirty="0">
              <a:solidFill>
                <a:srgbClr val="5A5A5A"/>
              </a:solidFill>
              <a:latin typeface="Arial" pitchFamily="34" charset="0"/>
              <a:cs typeface="Arial" pitchFamily="34" charset="0"/>
            </a:endParaRPr>
          </a:p>
        </p:txBody>
      </p:sp>
    </p:spTree>
    <p:extLst>
      <p:ext uri="{BB962C8B-B14F-4D97-AF65-F5344CB8AC3E}">
        <p14:creationId xmlns:p14="http://schemas.microsoft.com/office/powerpoint/2010/main" val="2800090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007632" y="924640"/>
            <a:ext cx="2500298" cy="571504"/>
          </a:xfrm>
          <a:prstGeom prst="rect">
            <a:avLst/>
          </a:prstGeom>
          <a:solidFill>
            <a:srgbClr val="845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4508062" y="496012"/>
            <a:ext cx="5643602" cy="5616000"/>
          </a:xfrm>
          <a:custGeom>
            <a:avLst/>
            <a:gdLst>
              <a:gd name="connsiteX0" fmla="*/ 0 w 5643570"/>
              <a:gd name="connsiteY0" fmla="*/ 0 h 5643602"/>
              <a:gd name="connsiteX1" fmla="*/ 5643570 w 5643570"/>
              <a:gd name="connsiteY1" fmla="*/ 0 h 5643602"/>
              <a:gd name="connsiteX2" fmla="*/ 5643570 w 5643570"/>
              <a:gd name="connsiteY2" fmla="*/ 5643602 h 5643602"/>
              <a:gd name="connsiteX3" fmla="*/ 0 w 5643570"/>
              <a:gd name="connsiteY3" fmla="*/ 5643602 h 5643602"/>
              <a:gd name="connsiteX4" fmla="*/ 0 w 5643570"/>
              <a:gd name="connsiteY4" fmla="*/ 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602" h="5643602">
                <a:moveTo>
                  <a:pt x="0" y="357190"/>
                </a:moveTo>
                <a:cubicBezTo>
                  <a:pt x="1810119" y="440378"/>
                  <a:pt x="3650248" y="347679"/>
                  <a:pt x="5643570" y="0"/>
                </a:cubicBezTo>
                <a:cubicBezTo>
                  <a:pt x="5643581" y="1881201"/>
                  <a:pt x="5643591" y="3762401"/>
                  <a:pt x="5643602" y="5643602"/>
                </a:cubicBezTo>
                <a:lnTo>
                  <a:pt x="32" y="5643602"/>
                </a:lnTo>
                <a:cubicBezTo>
                  <a:pt x="21" y="3881465"/>
                  <a:pt x="11" y="2119327"/>
                  <a:pt x="0" y="357190"/>
                </a:cubicBez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7" idx="4"/>
          </p:cNvCxnSpPr>
          <p:nvPr/>
        </p:nvCxnSpPr>
        <p:spPr>
          <a:xfrm rot="16200000" flipH="1">
            <a:off x="1054814" y="2889071"/>
            <a:ext cx="1405379" cy="396"/>
          </a:xfrm>
          <a:prstGeom prst="line">
            <a:avLst/>
          </a:prstGeom>
          <a:ln w="12700">
            <a:solidFill>
              <a:srgbClr val="845BA6"/>
            </a:solidFill>
            <a:prstDash val="sysDot"/>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079170" y="1830180"/>
            <a:ext cx="2643206" cy="357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5A5A5A"/>
                </a:solidFill>
                <a:latin typeface="Arial" pitchFamily="34" charset="0"/>
                <a:cs typeface="Arial" pitchFamily="34" charset="0"/>
              </a:rPr>
              <a:t>Free Radicals</a:t>
            </a:r>
          </a:p>
        </p:txBody>
      </p:sp>
      <p:sp>
        <p:nvSpPr>
          <p:cNvPr id="3" name="TextBox 2"/>
          <p:cNvSpPr txBox="1"/>
          <p:nvPr/>
        </p:nvSpPr>
        <p:spPr>
          <a:xfrm>
            <a:off x="1436228" y="911370"/>
            <a:ext cx="3214710" cy="584775"/>
          </a:xfrm>
          <a:prstGeom prst="rect">
            <a:avLst/>
          </a:prstGeom>
          <a:noFill/>
        </p:spPr>
        <p:txBody>
          <a:bodyPr wrap="square" rtlCol="0">
            <a:spAutoFit/>
          </a:bodyPr>
          <a:lstStyle/>
          <a:p>
            <a:r>
              <a:rPr lang="en-US" altLang="zh-CN" sz="3200" b="1" dirty="0">
                <a:solidFill>
                  <a:schemeClr val="bg1"/>
                </a:solidFill>
                <a:latin typeface="Arial" pitchFamily="34" charset="0"/>
                <a:cs typeface="Arial" pitchFamily="34" charset="0"/>
              </a:rPr>
              <a:t>Contents</a:t>
            </a:r>
            <a:endParaRPr lang="zh-CN" altLang="en-US" sz="3200" b="1" dirty="0">
              <a:solidFill>
                <a:schemeClr val="bg1"/>
              </a:solidFill>
              <a:latin typeface="Arial" pitchFamily="34" charset="0"/>
              <a:cs typeface="Arial" pitchFamily="34" charset="0"/>
            </a:endParaRPr>
          </a:p>
        </p:txBody>
      </p:sp>
      <p:sp>
        <p:nvSpPr>
          <p:cNvPr id="7" name="椭圆 6"/>
          <p:cNvSpPr>
            <a:spLocks noChangeAspect="1"/>
          </p:cNvSpPr>
          <p:nvPr/>
        </p:nvSpPr>
        <p:spPr>
          <a:xfrm>
            <a:off x="1579104" y="1830180"/>
            <a:ext cx="356400" cy="356400"/>
          </a:xfrm>
          <a:prstGeom prst="ellipse">
            <a:avLst/>
          </a:prstGeom>
          <a:solidFill>
            <a:srgbClr val="5A5A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1</a:t>
            </a:r>
            <a:endParaRPr lang="zh-CN" altLang="en-US" sz="1600" b="1" dirty="0">
              <a:latin typeface="Arial" pitchFamily="34" charset="0"/>
              <a:cs typeface="Arial" pitchFamily="34" charset="0"/>
            </a:endParaRPr>
          </a:p>
        </p:txBody>
      </p:sp>
      <p:sp>
        <p:nvSpPr>
          <p:cNvPr id="9" name="椭圆 8"/>
          <p:cNvSpPr>
            <a:spLocks noChangeAspect="1"/>
          </p:cNvSpPr>
          <p:nvPr/>
        </p:nvSpPr>
        <p:spPr>
          <a:xfrm>
            <a:off x="1579104" y="2611480"/>
            <a:ext cx="357190" cy="357190"/>
          </a:xfrm>
          <a:prstGeom prst="ellipse">
            <a:avLst/>
          </a:prstGeom>
          <a:solidFill>
            <a:srgbClr val="5A5A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2</a:t>
            </a:r>
            <a:endParaRPr lang="zh-CN" altLang="en-US" sz="1600" b="1" dirty="0">
              <a:solidFill>
                <a:schemeClr val="bg1"/>
              </a:solidFill>
              <a:latin typeface="Arial" pitchFamily="34" charset="0"/>
              <a:cs typeface="Arial" pitchFamily="34" charset="0"/>
            </a:endParaRPr>
          </a:p>
        </p:txBody>
      </p:sp>
      <p:sp>
        <p:nvSpPr>
          <p:cNvPr id="10" name="TextBox 9"/>
          <p:cNvSpPr txBox="1"/>
          <p:nvPr/>
        </p:nvSpPr>
        <p:spPr>
          <a:xfrm>
            <a:off x="2079170" y="3853598"/>
            <a:ext cx="3714776" cy="1077218"/>
          </a:xfrm>
          <a:prstGeom prst="rect">
            <a:avLst/>
          </a:prstGeom>
          <a:noFill/>
        </p:spPr>
        <p:txBody>
          <a:bodyPr wrap="square" rtlCol="0">
            <a:spAutoFit/>
          </a:bodyPr>
          <a:lstStyle/>
          <a:p>
            <a:pPr marL="342900" indent="-342900">
              <a:buFont typeface="+mj-lt"/>
              <a:buAutoNum type="arabicPeriod"/>
            </a:pPr>
            <a:r>
              <a:rPr lang="en-US" altLang="zh-CN" sz="1600" dirty="0">
                <a:solidFill>
                  <a:srgbClr val="323291"/>
                </a:solidFill>
                <a:latin typeface="Arial" pitchFamily="34" charset="0"/>
                <a:cs typeface="Arial" pitchFamily="34" charset="0"/>
              </a:rPr>
              <a:t>Ingredients</a:t>
            </a:r>
          </a:p>
          <a:p>
            <a:pPr marL="342900" indent="-342900">
              <a:buFont typeface="+mj-lt"/>
              <a:buAutoNum type="arabicPeriod"/>
            </a:pPr>
            <a:r>
              <a:rPr lang="en-US" altLang="zh-CN" sz="1600" dirty="0">
                <a:solidFill>
                  <a:srgbClr val="323291"/>
                </a:solidFill>
                <a:latin typeface="Arial" pitchFamily="34" charset="0"/>
                <a:cs typeface="Arial" pitchFamily="34" charset="0"/>
              </a:rPr>
              <a:t>Functions</a:t>
            </a:r>
          </a:p>
          <a:p>
            <a:pPr marL="342900" indent="-342900">
              <a:buFont typeface="+mj-lt"/>
              <a:buAutoNum type="arabicPeriod"/>
            </a:pPr>
            <a:r>
              <a:rPr lang="en-US" altLang="zh-CN" sz="1600" dirty="0">
                <a:solidFill>
                  <a:srgbClr val="323291"/>
                </a:solidFill>
                <a:latin typeface="Arial" pitchFamily="34" charset="0"/>
                <a:cs typeface="Arial" pitchFamily="34" charset="0"/>
              </a:rPr>
              <a:t>Why choose us?</a:t>
            </a:r>
          </a:p>
          <a:p>
            <a:pPr marL="342900" indent="-342900">
              <a:buFont typeface="+mj-lt"/>
              <a:buAutoNum type="arabicPeriod"/>
            </a:pPr>
            <a:r>
              <a:rPr lang="en-US" altLang="zh-CN" sz="1600" dirty="0">
                <a:solidFill>
                  <a:srgbClr val="323291"/>
                </a:solidFill>
                <a:latin typeface="Arial" pitchFamily="34" charset="0"/>
                <a:cs typeface="Arial" pitchFamily="34" charset="0"/>
              </a:rPr>
              <a:t>Applications</a:t>
            </a:r>
          </a:p>
        </p:txBody>
      </p:sp>
      <p:sp>
        <p:nvSpPr>
          <p:cNvPr id="11" name="椭圆 10"/>
          <p:cNvSpPr>
            <a:spLocks noChangeAspect="1"/>
          </p:cNvSpPr>
          <p:nvPr/>
        </p:nvSpPr>
        <p:spPr>
          <a:xfrm>
            <a:off x="1579104" y="3436828"/>
            <a:ext cx="357190" cy="357190"/>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3</a:t>
            </a:r>
            <a:endParaRPr lang="zh-CN" altLang="en-US" sz="1600" b="1" dirty="0">
              <a:solidFill>
                <a:schemeClr val="bg1"/>
              </a:solidFill>
              <a:latin typeface="Arial" pitchFamily="34" charset="0"/>
              <a:cs typeface="Arial" pitchFamily="34" charset="0"/>
            </a:endParaRPr>
          </a:p>
        </p:txBody>
      </p:sp>
      <p:sp>
        <p:nvSpPr>
          <p:cNvPr id="15" name="圆角矩形 14"/>
          <p:cNvSpPr/>
          <p:nvPr/>
        </p:nvSpPr>
        <p:spPr>
          <a:xfrm>
            <a:off x="2079170" y="3424970"/>
            <a:ext cx="3929090" cy="3571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altLang="zh-CN" sz="2000" b="1" dirty="0">
                <a:solidFill>
                  <a:srgbClr val="323291"/>
                </a:solidFill>
                <a:latin typeface="Arial" pitchFamily="34" charset="0"/>
                <a:cs typeface="Arial" pitchFamily="34" charset="0"/>
              </a:rPr>
              <a:t>BF Suma </a:t>
            </a:r>
            <a:r>
              <a:rPr lang="en-US" altLang="zh-CN" sz="2000" b="1" dirty="0" err="1">
                <a:solidFill>
                  <a:srgbClr val="323291"/>
                </a:solidFill>
                <a:latin typeface="Arial" pitchFamily="34" charset="0"/>
                <a:cs typeface="Arial" pitchFamily="34" charset="0"/>
              </a:rPr>
              <a:t>Feminergy</a:t>
            </a:r>
            <a:r>
              <a:rPr lang="en-US" altLang="zh-CN" sz="2000" b="1" dirty="0">
                <a:solidFill>
                  <a:srgbClr val="323291"/>
                </a:solidFill>
                <a:latin typeface="Arial" pitchFamily="34" charset="0"/>
                <a:cs typeface="Arial" pitchFamily="34" charset="0"/>
              </a:rPr>
              <a:t> Capsules</a:t>
            </a:r>
          </a:p>
        </p:txBody>
      </p:sp>
      <p:sp>
        <p:nvSpPr>
          <p:cNvPr id="17" name="圆角矩形 16"/>
          <p:cNvSpPr/>
          <p:nvPr/>
        </p:nvSpPr>
        <p:spPr>
          <a:xfrm>
            <a:off x="2079170" y="2567714"/>
            <a:ext cx="2643206" cy="357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altLang="zh-CN" sz="2000" dirty="0">
                <a:solidFill>
                  <a:srgbClr val="5A5A5A"/>
                </a:solidFill>
                <a:latin typeface="Arial" pitchFamily="34" charset="0"/>
                <a:cs typeface="Arial" pitchFamily="34" charset="0"/>
              </a:rPr>
              <a:t>Anti-Oxidants</a:t>
            </a:r>
          </a:p>
        </p:txBody>
      </p:sp>
    </p:spTree>
    <p:extLst>
      <p:ext uri="{BB962C8B-B14F-4D97-AF65-F5344CB8AC3E}">
        <p14:creationId xmlns:p14="http://schemas.microsoft.com/office/powerpoint/2010/main" val="1257634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2.trrsf.com.br/image/fget/cf/619/464/img.terra.com.br/i/2012/06/27/2405438-1616-rec.jpg"/>
          <p:cNvPicPr>
            <a:picLocks noChangeAspect="1" noChangeArrowheads="1"/>
          </p:cNvPicPr>
          <p:nvPr/>
        </p:nvPicPr>
        <p:blipFill>
          <a:blip r:embed="rId2" cstate="print"/>
          <a:srcRect/>
          <a:stretch>
            <a:fillRect/>
          </a:stretch>
        </p:blipFill>
        <p:spPr bwMode="auto">
          <a:xfrm>
            <a:off x="1421803" y="1909310"/>
            <a:ext cx="5228861" cy="3919534"/>
          </a:xfrm>
          <a:prstGeom prst="rect">
            <a:avLst/>
          </a:prstGeom>
          <a:noFill/>
        </p:spPr>
      </p:pic>
      <p:sp>
        <p:nvSpPr>
          <p:cNvPr id="4" name="矩形 3"/>
          <p:cNvSpPr/>
          <p:nvPr/>
        </p:nvSpPr>
        <p:spPr>
          <a:xfrm>
            <a:off x="4230533" y="837740"/>
            <a:ext cx="5429693" cy="707886"/>
          </a:xfrm>
          <a:prstGeom prst="rect">
            <a:avLst/>
          </a:prstGeom>
          <a:noFill/>
        </p:spPr>
        <p:txBody>
          <a:bodyPr wrap="none" lIns="91440" tIns="45720" rIns="91440" bIns="45720">
            <a:spAutoFit/>
          </a:bodyPr>
          <a:lstStyle/>
          <a:p>
            <a:pPr algn="ctr"/>
            <a:r>
              <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Are you still worried?</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7" name="矩形 6"/>
          <p:cNvSpPr/>
          <p:nvPr/>
        </p:nvSpPr>
        <p:spPr>
          <a:xfrm rot="20217063">
            <a:off x="5212021" y="2014717"/>
            <a:ext cx="3143810" cy="584775"/>
          </a:xfrm>
          <a:prstGeom prst="rect">
            <a:avLst/>
          </a:prstGeom>
          <a:noFill/>
        </p:spPr>
        <p:txBody>
          <a:bodyPr wrap="none" lIns="91440" tIns="45720" rIns="91440" bIns="45720">
            <a:spAutoFit/>
          </a:bodyPr>
          <a:lstStyle/>
          <a:p>
            <a:pPr algn="ctr"/>
            <a:r>
              <a:rPr lang="en-US" altLang="zh-CN"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Unhealthy Skin</a:t>
            </a:r>
            <a:endParaRPr lang="zh-CN" alt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8" name="矩形 7"/>
          <p:cNvSpPr/>
          <p:nvPr/>
        </p:nvSpPr>
        <p:spPr>
          <a:xfrm rot="206649">
            <a:off x="5993803" y="3251320"/>
            <a:ext cx="1886029" cy="584775"/>
          </a:xfrm>
          <a:prstGeom prst="rect">
            <a:avLst/>
          </a:prstGeom>
          <a:noFill/>
        </p:spPr>
        <p:txBody>
          <a:bodyPr wrap="none" lIns="91440" tIns="45720" rIns="91440" bIns="45720">
            <a:spAutoFit/>
          </a:bodyPr>
          <a:lstStyle/>
          <a:p>
            <a:pPr algn="ctr"/>
            <a:r>
              <a:rPr lang="en-US" altLang="zh-CN"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Wrinkles</a:t>
            </a:r>
            <a:endParaRPr lang="zh-CN" alt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9" name="矩形 8"/>
          <p:cNvSpPr/>
          <p:nvPr/>
        </p:nvSpPr>
        <p:spPr>
          <a:xfrm rot="21336673">
            <a:off x="5867211" y="4095454"/>
            <a:ext cx="4152868" cy="584775"/>
          </a:xfrm>
          <a:prstGeom prst="rect">
            <a:avLst/>
          </a:prstGeom>
          <a:noFill/>
        </p:spPr>
        <p:txBody>
          <a:bodyPr wrap="none" lIns="91440" tIns="45720" rIns="91440" bIns="45720">
            <a:spAutoFit/>
          </a:bodyPr>
          <a:lstStyle/>
          <a:p>
            <a:pPr algn="ctr"/>
            <a:r>
              <a:rPr lang="en-US" altLang="zh-CN"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Diseases with Aging</a:t>
            </a:r>
            <a:endParaRPr lang="zh-CN" alt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4053061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D:\Documents and Settings\hk12970\桌面\Feminergy.jpg"/>
          <p:cNvPicPr>
            <a:picLocks noChangeAspect="1" noChangeArrowheads="1"/>
          </p:cNvPicPr>
          <p:nvPr/>
        </p:nvPicPr>
        <p:blipFill>
          <a:blip r:embed="rId2" cstate="print"/>
          <a:srcRect/>
          <a:stretch>
            <a:fillRect/>
          </a:stretch>
        </p:blipFill>
        <p:spPr bwMode="auto">
          <a:xfrm>
            <a:off x="7381885" y="1042885"/>
            <a:ext cx="2366969" cy="4660787"/>
          </a:xfrm>
          <a:prstGeom prst="rect">
            <a:avLst/>
          </a:prstGeom>
          <a:noFill/>
        </p:spPr>
      </p:pic>
      <p:sp>
        <p:nvSpPr>
          <p:cNvPr id="3" name="矩形 2"/>
          <p:cNvSpPr/>
          <p:nvPr/>
        </p:nvSpPr>
        <p:spPr>
          <a:xfrm>
            <a:off x="1524000" y="1257198"/>
            <a:ext cx="5286380" cy="2786082"/>
          </a:xfrm>
          <a:prstGeom prst="rect">
            <a:avLst/>
          </a:prstGeom>
          <a:solidFill>
            <a:srgbClr val="845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952596" y="1400075"/>
            <a:ext cx="4000528" cy="1200329"/>
          </a:xfrm>
          <a:prstGeom prst="rect">
            <a:avLst/>
          </a:prstGeom>
          <a:noFill/>
        </p:spPr>
        <p:txBody>
          <a:bodyPr wrap="square" rtlCol="0">
            <a:spAutoFit/>
          </a:bodyPr>
          <a:lstStyle/>
          <a:p>
            <a:r>
              <a:rPr lang="en-US" altLang="zh-CN" sz="4400" b="1" dirty="0">
                <a:solidFill>
                  <a:schemeClr val="bg1"/>
                </a:solidFill>
                <a:latin typeface="Arial" pitchFamily="34" charset="0"/>
                <a:cs typeface="Arial" pitchFamily="34" charset="0"/>
              </a:rPr>
              <a:t>FEMINERGY </a:t>
            </a:r>
            <a:r>
              <a:rPr lang="en-US" altLang="zh-CN" sz="2800" b="1" dirty="0">
                <a:solidFill>
                  <a:schemeClr val="bg1"/>
                </a:solidFill>
                <a:latin typeface="Arial" pitchFamily="34" charset="0"/>
                <a:cs typeface="Arial" pitchFamily="34" charset="0"/>
              </a:rPr>
              <a:t>CAPSULES</a:t>
            </a:r>
            <a:endParaRPr lang="zh-CN" altLang="en-US" sz="4000" b="1" dirty="0">
              <a:solidFill>
                <a:schemeClr val="bg1"/>
              </a:solidFill>
              <a:latin typeface="Arial" pitchFamily="34" charset="0"/>
              <a:cs typeface="Arial" pitchFamily="34" charset="0"/>
            </a:endParaRPr>
          </a:p>
        </p:txBody>
      </p:sp>
      <p:sp>
        <p:nvSpPr>
          <p:cNvPr id="6" name="矩形 5"/>
          <p:cNvSpPr/>
          <p:nvPr/>
        </p:nvSpPr>
        <p:spPr>
          <a:xfrm>
            <a:off x="1535326" y="4163003"/>
            <a:ext cx="5275055" cy="954107"/>
          </a:xfrm>
          <a:prstGeom prst="rect">
            <a:avLst/>
          </a:prstGeom>
          <a:noFill/>
        </p:spPr>
        <p:txBody>
          <a:bodyPr wrap="square" lIns="91440" tIns="45720" rIns="91440" bIns="45720">
            <a:spAutoFit/>
          </a:bodyPr>
          <a:lstStyle/>
          <a:p>
            <a:pPr algn="ctr"/>
            <a:r>
              <a:rPr lang="en-US" altLang="zh-C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Secret to stay young and healthy!</a:t>
            </a:r>
            <a:endPar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7" name="TextBox 6"/>
          <p:cNvSpPr txBox="1"/>
          <p:nvPr/>
        </p:nvSpPr>
        <p:spPr>
          <a:xfrm>
            <a:off x="2024034" y="2685959"/>
            <a:ext cx="4572032" cy="1200329"/>
          </a:xfrm>
          <a:prstGeom prst="rect">
            <a:avLst/>
          </a:prstGeom>
          <a:noFill/>
        </p:spPr>
        <p:txBody>
          <a:bodyPr wrap="square" rtlCol="0">
            <a:spAutoFit/>
          </a:bodyPr>
          <a:lstStyle/>
          <a:p>
            <a:pPr marL="177800" indent="-177800">
              <a:buFont typeface="Arial" pitchFamily="34" charset="0"/>
              <a:buChar char="•"/>
            </a:pPr>
            <a:r>
              <a:rPr lang="en-US" altLang="zh-CN" dirty="0">
                <a:solidFill>
                  <a:schemeClr val="bg1"/>
                </a:solidFill>
                <a:latin typeface="Arial" pitchFamily="34" charset="0"/>
                <a:cs typeface="Arial" pitchFamily="34" charset="0"/>
              </a:rPr>
              <a:t>One of the strongest anti-oxidants at present!</a:t>
            </a:r>
          </a:p>
          <a:p>
            <a:pPr marL="177800" indent="-177800">
              <a:buFont typeface="Arial" pitchFamily="34" charset="0"/>
              <a:buChar char="•"/>
            </a:pPr>
            <a:r>
              <a:rPr lang="en-US" altLang="zh-CN" dirty="0">
                <a:solidFill>
                  <a:schemeClr val="bg1"/>
                </a:solidFill>
                <a:latin typeface="Arial" pitchFamily="34" charset="0"/>
                <a:cs typeface="Arial" pitchFamily="34" charset="0"/>
              </a:rPr>
              <a:t>20~50 times of anti-oxidation capacity than Vitamin C and Vitamin E!</a:t>
            </a:r>
            <a:endParaRPr lang="zh-CN" alt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05526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websbook.com/sc/upimg/allimg/091025/SN044.JPG"/>
          <p:cNvPicPr>
            <a:picLocks noChangeAspect="1" noChangeArrowheads="1"/>
          </p:cNvPicPr>
          <p:nvPr/>
        </p:nvPicPr>
        <p:blipFill>
          <a:blip r:embed="rId2" cstate="print">
            <a:clrChange>
              <a:clrFrom>
                <a:srgbClr val="F7FBFC"/>
              </a:clrFrom>
              <a:clrTo>
                <a:srgbClr val="F7FBFC">
                  <a:alpha val="0"/>
                </a:srgbClr>
              </a:clrTo>
            </a:clrChange>
          </a:blip>
          <a:srcRect l="13040" t="15921" r="15977"/>
          <a:stretch>
            <a:fillRect/>
          </a:stretch>
        </p:blipFill>
        <p:spPr bwMode="auto">
          <a:xfrm>
            <a:off x="1524000" y="2938401"/>
            <a:ext cx="3929090" cy="3303549"/>
          </a:xfrm>
          <a:prstGeom prst="rect">
            <a:avLst/>
          </a:prstGeom>
          <a:noFill/>
        </p:spPr>
      </p:pic>
      <p:sp>
        <p:nvSpPr>
          <p:cNvPr id="7" name="矩形 6"/>
          <p:cNvSpPr/>
          <p:nvPr/>
        </p:nvSpPr>
        <p:spPr>
          <a:xfrm>
            <a:off x="1524000" y="1204338"/>
            <a:ext cx="7000924" cy="71438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166942" y="1262506"/>
            <a:ext cx="7286676" cy="584775"/>
          </a:xfrm>
          <a:prstGeom prst="rect">
            <a:avLst/>
          </a:prstGeom>
          <a:noFill/>
        </p:spPr>
        <p:txBody>
          <a:bodyPr wrap="square" rtlCol="0">
            <a:spAutoFit/>
          </a:bodyPr>
          <a:lstStyle/>
          <a:p>
            <a:r>
              <a:rPr lang="en-US" altLang="zh-CN" sz="3200" b="1" dirty="0" err="1">
                <a:solidFill>
                  <a:srgbClr val="323291"/>
                </a:solidFill>
                <a:latin typeface="Arial" pitchFamily="34" charset="0"/>
                <a:cs typeface="Arial" pitchFamily="34" charset="0"/>
              </a:rPr>
              <a:t>Feminergy</a:t>
            </a:r>
            <a:r>
              <a:rPr lang="en-US" altLang="zh-CN" sz="3200" b="1" dirty="0">
                <a:solidFill>
                  <a:srgbClr val="323291"/>
                </a:solidFill>
                <a:latin typeface="Arial" pitchFamily="34" charset="0"/>
                <a:cs typeface="Arial" pitchFamily="34" charset="0"/>
              </a:rPr>
              <a:t> Capsules – </a:t>
            </a:r>
            <a:r>
              <a:rPr lang="en-US" altLang="zh-CN" sz="2400" b="1" dirty="0">
                <a:solidFill>
                  <a:srgbClr val="5A5A5A"/>
                </a:solidFill>
                <a:latin typeface="Arial" pitchFamily="34" charset="0"/>
                <a:cs typeface="Arial" pitchFamily="34" charset="0"/>
              </a:rPr>
              <a:t>ingredient</a:t>
            </a:r>
            <a:r>
              <a:rPr lang="en-US" altLang="zh-CN" sz="3200" b="1" dirty="0">
                <a:solidFill>
                  <a:srgbClr val="323291"/>
                </a:solidFill>
                <a:latin typeface="Arial" pitchFamily="34" charset="0"/>
                <a:cs typeface="Arial" pitchFamily="34" charset="0"/>
              </a:rPr>
              <a:t> </a:t>
            </a:r>
          </a:p>
        </p:txBody>
      </p:sp>
      <p:sp>
        <p:nvSpPr>
          <p:cNvPr id="6" name="椭圆 5"/>
          <p:cNvSpPr>
            <a:spLocks noChangeAspect="1"/>
          </p:cNvSpPr>
          <p:nvPr/>
        </p:nvSpPr>
        <p:spPr>
          <a:xfrm>
            <a:off x="1666876" y="1275776"/>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3</a:t>
            </a:r>
            <a:endParaRPr lang="zh-CN" altLang="en-US" sz="1600" b="1" dirty="0">
              <a:solidFill>
                <a:schemeClr val="bg1"/>
              </a:solidFill>
              <a:latin typeface="Arial" pitchFamily="34" charset="0"/>
              <a:cs typeface="Arial" pitchFamily="34" charset="0"/>
            </a:endParaRPr>
          </a:p>
        </p:txBody>
      </p:sp>
      <p:sp>
        <p:nvSpPr>
          <p:cNvPr id="9" name="圆角矩形 8"/>
          <p:cNvSpPr/>
          <p:nvPr/>
        </p:nvSpPr>
        <p:spPr>
          <a:xfrm>
            <a:off x="5738842" y="2633098"/>
            <a:ext cx="4071966" cy="1571636"/>
          </a:xfrm>
          <a:prstGeom prst="roundRect">
            <a:avLst/>
          </a:prstGeom>
          <a:solidFill>
            <a:srgbClr val="845B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810280" y="2861530"/>
            <a:ext cx="4071966" cy="1200329"/>
          </a:xfrm>
          <a:prstGeom prst="rect">
            <a:avLst/>
          </a:prstGeom>
          <a:noFill/>
        </p:spPr>
        <p:txBody>
          <a:bodyPr wrap="square" rtlCol="0">
            <a:spAutoFit/>
          </a:bodyPr>
          <a:lstStyle/>
          <a:p>
            <a:pPr marL="177800" indent="-177800">
              <a:buFont typeface="Arial" pitchFamily="34" charset="0"/>
              <a:buChar char="•"/>
            </a:pPr>
            <a:r>
              <a:rPr lang="en-US" altLang="zh-CN" b="1" dirty="0" err="1">
                <a:solidFill>
                  <a:schemeClr val="bg1"/>
                </a:solidFill>
                <a:latin typeface="Arial" pitchFamily="34" charset="0"/>
                <a:cs typeface="Arial" pitchFamily="34" charset="0"/>
              </a:rPr>
              <a:t>Feminergy</a:t>
            </a:r>
            <a:r>
              <a:rPr lang="en-US" altLang="zh-CN" b="1" dirty="0">
                <a:solidFill>
                  <a:schemeClr val="bg1"/>
                </a:solidFill>
                <a:latin typeface="Arial" pitchFamily="34" charset="0"/>
                <a:cs typeface="Arial" pitchFamily="34" charset="0"/>
              </a:rPr>
              <a:t> Capsules contains active ingredient of grape seed extract, which is sourced from high quality vineyards of France.</a:t>
            </a:r>
            <a:endParaRPr lang="zh-CN" altLang="en-US" b="1" dirty="0">
              <a:solidFill>
                <a:schemeClr val="bg1"/>
              </a:solidFill>
              <a:latin typeface="Arial" pitchFamily="34" charset="0"/>
              <a:cs typeface="Arial" pitchFamily="34" charset="0"/>
            </a:endParaRPr>
          </a:p>
        </p:txBody>
      </p:sp>
      <p:sp>
        <p:nvSpPr>
          <p:cNvPr id="10" name="TextBox 9"/>
          <p:cNvSpPr txBox="1"/>
          <p:nvPr/>
        </p:nvSpPr>
        <p:spPr>
          <a:xfrm>
            <a:off x="6238908" y="4421024"/>
            <a:ext cx="3286148"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OPC &gt;=95%  </a:t>
            </a:r>
            <a:endParaRPr lang="zh-CN"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51666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77336" y="3320397"/>
            <a:ext cx="6858048" cy="1024027"/>
          </a:xfrm>
          <a:prstGeom prst="rect">
            <a:avLst/>
          </a:prstGeom>
          <a:noFill/>
          <a:ln w="19050">
            <a:solidFill>
              <a:srgbClr val="845B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3"/>
          <p:cNvSpPr>
            <a:spLocks noChangeArrowheads="1"/>
          </p:cNvSpPr>
          <p:nvPr/>
        </p:nvSpPr>
        <p:spPr bwMode="auto">
          <a:xfrm>
            <a:off x="1619948" y="5487431"/>
            <a:ext cx="3929090" cy="1357322"/>
          </a:xfrm>
          <a:prstGeom prst="flowChartManualOperation">
            <a:avLst/>
          </a:prstGeom>
          <a:gradFill rotWithShape="1">
            <a:gsLst>
              <a:gs pos="0">
                <a:schemeClr val="tx1">
                  <a:alpha val="20000"/>
                </a:schemeClr>
              </a:gs>
              <a:gs pos="100000">
                <a:schemeClr val="tx1">
                  <a:gamma/>
                  <a:shade val="46275"/>
                  <a:invGamma/>
                  <a:alpha val="0"/>
                </a:schemeClr>
              </a:gs>
            </a:gsLst>
            <a:lin ang="5400000" scaled="1"/>
          </a:gradFill>
          <a:ln w="12700" algn="ctr">
            <a:noFill/>
            <a:miter lim="800000"/>
            <a:headEnd/>
            <a:tailEnd/>
          </a:ln>
          <a:effectLst/>
        </p:spPr>
        <p:txBody>
          <a:bodyPr/>
          <a:lstStyle/>
          <a:p>
            <a:endParaRPr lang="zh-CN" altLang="en-US"/>
          </a:p>
        </p:txBody>
      </p:sp>
      <p:sp>
        <p:nvSpPr>
          <p:cNvPr id="25" name="矩形 24"/>
          <p:cNvSpPr/>
          <p:nvPr/>
        </p:nvSpPr>
        <p:spPr>
          <a:xfrm>
            <a:off x="3477336" y="4558737"/>
            <a:ext cx="6858048" cy="1000132"/>
          </a:xfrm>
          <a:prstGeom prst="rect">
            <a:avLst/>
          </a:prstGeom>
          <a:noFill/>
          <a:ln w="19050">
            <a:solidFill>
              <a:srgbClr val="845B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620212" y="1701217"/>
            <a:ext cx="6715172" cy="1357322"/>
          </a:xfrm>
          <a:prstGeom prst="rect">
            <a:avLst/>
          </a:prstGeom>
          <a:noFill/>
          <a:ln w="19050">
            <a:solidFill>
              <a:srgbClr val="845B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477204" y="973567"/>
            <a:ext cx="7286676" cy="584775"/>
          </a:xfrm>
          <a:prstGeom prst="rect">
            <a:avLst/>
          </a:prstGeom>
          <a:noFill/>
        </p:spPr>
        <p:txBody>
          <a:bodyPr wrap="square" rtlCol="0">
            <a:spAutoFit/>
          </a:bodyPr>
          <a:lstStyle/>
          <a:p>
            <a:r>
              <a:rPr lang="en-US" altLang="zh-CN" sz="3200" b="1" dirty="0" err="1">
                <a:solidFill>
                  <a:srgbClr val="323291"/>
                </a:solidFill>
                <a:latin typeface="Arial" pitchFamily="34" charset="0"/>
                <a:cs typeface="Arial" pitchFamily="34" charset="0"/>
              </a:rPr>
              <a:t>Feminergy</a:t>
            </a:r>
            <a:r>
              <a:rPr lang="en-US" altLang="zh-CN" sz="3200" b="1" dirty="0">
                <a:solidFill>
                  <a:srgbClr val="323291"/>
                </a:solidFill>
                <a:latin typeface="Arial" pitchFamily="34" charset="0"/>
                <a:cs typeface="Arial" pitchFamily="34" charset="0"/>
              </a:rPr>
              <a:t> Capsules – </a:t>
            </a:r>
            <a:r>
              <a:rPr lang="en-US" altLang="zh-CN" sz="2400" b="1" dirty="0">
                <a:solidFill>
                  <a:srgbClr val="5A5A5A"/>
                </a:solidFill>
                <a:latin typeface="Arial" pitchFamily="34" charset="0"/>
                <a:cs typeface="Arial" pitchFamily="34" charset="0"/>
              </a:rPr>
              <a:t>functions</a:t>
            </a:r>
            <a:endParaRPr lang="en-US" altLang="zh-CN" sz="3200" b="1" dirty="0">
              <a:solidFill>
                <a:srgbClr val="323291"/>
              </a:solidFill>
              <a:latin typeface="Arial" pitchFamily="34" charset="0"/>
              <a:cs typeface="Arial" pitchFamily="34" charset="0"/>
            </a:endParaRPr>
          </a:p>
        </p:txBody>
      </p:sp>
      <p:sp>
        <p:nvSpPr>
          <p:cNvPr id="3" name="椭圆 2"/>
          <p:cNvSpPr>
            <a:spLocks noChangeAspect="1"/>
          </p:cNvSpPr>
          <p:nvPr/>
        </p:nvSpPr>
        <p:spPr>
          <a:xfrm>
            <a:off x="1977138" y="986837"/>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3</a:t>
            </a:r>
            <a:endParaRPr lang="zh-CN" altLang="en-US" sz="1600" b="1" dirty="0">
              <a:solidFill>
                <a:schemeClr val="bg1"/>
              </a:solidFill>
              <a:latin typeface="Arial" pitchFamily="34" charset="0"/>
              <a:cs typeface="Arial" pitchFamily="34" charset="0"/>
            </a:endParaRPr>
          </a:p>
        </p:txBody>
      </p:sp>
      <p:sp>
        <p:nvSpPr>
          <p:cNvPr id="16" name="Rectangle 16"/>
          <p:cNvSpPr>
            <a:spLocks noChangeArrowheads="1"/>
          </p:cNvSpPr>
          <p:nvPr/>
        </p:nvSpPr>
        <p:spPr bwMode="auto">
          <a:xfrm>
            <a:off x="5477600" y="1629780"/>
            <a:ext cx="4276700" cy="1428083"/>
          </a:xfrm>
          <a:prstGeom prst="rect">
            <a:avLst/>
          </a:prstGeom>
          <a:noFill/>
          <a:ln w="9525">
            <a:noFill/>
            <a:miter lim="800000"/>
            <a:headEnd/>
            <a:tailEnd/>
          </a:ln>
        </p:spPr>
        <p:txBody>
          <a:bodyPr wrap="square">
            <a:spAutoFit/>
          </a:bodyPr>
          <a:lstStyle/>
          <a:p>
            <a:pPr latinLnBrk="1">
              <a:lnSpc>
                <a:spcPct val="140000"/>
              </a:lnSpc>
            </a:pPr>
            <a:r>
              <a:rPr kumimoji="1" lang="en-US" altLang="zh-CN" sz="2000" b="1" dirty="0">
                <a:solidFill>
                  <a:srgbClr val="323291"/>
                </a:solidFill>
                <a:latin typeface="Arial" pitchFamily="34" charset="0"/>
                <a:cs typeface="Arial" pitchFamily="34" charset="0"/>
              </a:rPr>
              <a:t>Delay skin aging</a:t>
            </a:r>
            <a:endParaRPr kumimoji="1" lang="zh-CN" altLang="en-US" sz="2000" b="1" dirty="0">
              <a:solidFill>
                <a:srgbClr val="323291"/>
              </a:solidFill>
              <a:latin typeface="Arial" pitchFamily="34" charset="0"/>
              <a:cs typeface="Arial" pitchFamily="34" charset="0"/>
            </a:endParaRPr>
          </a:p>
          <a:p>
            <a:pPr marL="273050" indent="-273050" latinLnBrk="1">
              <a:lnSpc>
                <a:spcPct val="140000"/>
              </a:lnSpc>
              <a:buFont typeface="Arial" pitchFamily="34" charset="0"/>
              <a:buChar char="•"/>
            </a:pPr>
            <a:r>
              <a:rPr kumimoji="1" lang="en-US" altLang="zh-CN" sz="1400" b="1" dirty="0">
                <a:solidFill>
                  <a:srgbClr val="5A5A5A"/>
                </a:solidFill>
                <a:latin typeface="Arial" pitchFamily="34" charset="0"/>
                <a:cs typeface="Arial" pitchFamily="34" charset="0"/>
              </a:rPr>
              <a:t>Preventing melanin accumulation</a:t>
            </a:r>
          </a:p>
          <a:p>
            <a:pPr marL="273050" indent="-273050" latinLnBrk="1">
              <a:lnSpc>
                <a:spcPct val="140000"/>
              </a:lnSpc>
              <a:buFont typeface="Arial" pitchFamily="34" charset="0"/>
              <a:buChar char="•"/>
            </a:pPr>
            <a:r>
              <a:rPr kumimoji="1" lang="en-US" altLang="zh-CN" sz="1400" b="1" dirty="0">
                <a:solidFill>
                  <a:srgbClr val="5A5A5A"/>
                </a:solidFill>
                <a:latin typeface="Arial" pitchFamily="34" charset="0"/>
                <a:cs typeface="Arial" pitchFamily="34" charset="0"/>
              </a:rPr>
              <a:t>Help to skin whitening</a:t>
            </a:r>
          </a:p>
          <a:p>
            <a:pPr marL="273050" indent="-273050" latinLnBrk="1">
              <a:lnSpc>
                <a:spcPct val="140000"/>
              </a:lnSpc>
              <a:buFont typeface="Arial" pitchFamily="34" charset="0"/>
              <a:buChar char="•"/>
            </a:pPr>
            <a:r>
              <a:rPr kumimoji="1" lang="en-US" altLang="zh-CN" sz="1400" b="1" dirty="0">
                <a:solidFill>
                  <a:srgbClr val="5A5A5A"/>
                </a:solidFill>
                <a:latin typeface="Arial" pitchFamily="34" charset="0"/>
                <a:cs typeface="Arial" pitchFamily="34" charset="0"/>
              </a:rPr>
              <a:t>Reduce wrinkles </a:t>
            </a:r>
            <a:endParaRPr kumimoji="1" lang="zh-CN" altLang="en-US" sz="1400" b="1" dirty="0">
              <a:solidFill>
                <a:srgbClr val="5A5A5A"/>
              </a:solidFill>
              <a:latin typeface="Arial" pitchFamily="34" charset="0"/>
              <a:cs typeface="Arial" pitchFamily="34" charset="0"/>
            </a:endParaRPr>
          </a:p>
        </p:txBody>
      </p:sp>
      <p:sp>
        <p:nvSpPr>
          <p:cNvPr id="23" name="Rectangle 16"/>
          <p:cNvSpPr>
            <a:spLocks noChangeArrowheads="1"/>
          </p:cNvSpPr>
          <p:nvPr/>
        </p:nvSpPr>
        <p:spPr bwMode="auto">
          <a:xfrm>
            <a:off x="5477600" y="4630176"/>
            <a:ext cx="4276700" cy="954107"/>
          </a:xfrm>
          <a:prstGeom prst="rect">
            <a:avLst/>
          </a:prstGeom>
          <a:noFill/>
          <a:ln w="9525">
            <a:noFill/>
            <a:miter lim="800000"/>
            <a:headEnd/>
            <a:tailEnd/>
          </a:ln>
        </p:spPr>
        <p:txBody>
          <a:bodyPr wrap="square">
            <a:spAutoFit/>
          </a:bodyPr>
          <a:lstStyle/>
          <a:p>
            <a:pPr latinLnBrk="1">
              <a:lnSpc>
                <a:spcPct val="140000"/>
              </a:lnSpc>
            </a:pPr>
            <a:r>
              <a:rPr kumimoji="1" lang="en-US" altLang="zh-CN" sz="2000" b="1" dirty="0">
                <a:solidFill>
                  <a:srgbClr val="323291"/>
                </a:solidFill>
                <a:latin typeface="Arial" pitchFamily="34" charset="0"/>
                <a:cs typeface="Arial" pitchFamily="34" charset="0"/>
              </a:rPr>
              <a:t>Delaying organs aging</a:t>
            </a:r>
          </a:p>
          <a:p>
            <a:pPr latinLnBrk="1">
              <a:lnSpc>
                <a:spcPct val="140000"/>
              </a:lnSpc>
            </a:pPr>
            <a:r>
              <a:rPr kumimoji="1" lang="en-US" altLang="zh-CN" sz="2000" b="1" dirty="0">
                <a:solidFill>
                  <a:srgbClr val="323291"/>
                </a:solidFill>
                <a:latin typeface="Arial" pitchFamily="34" charset="0"/>
                <a:cs typeface="Arial" pitchFamily="34" charset="0"/>
              </a:rPr>
              <a:t>Maintain their normal functions</a:t>
            </a:r>
            <a:endParaRPr kumimoji="1" lang="zh-CN" altLang="en-US" sz="1600" b="1" dirty="0">
              <a:solidFill>
                <a:srgbClr val="5A5A5A"/>
              </a:solidFill>
              <a:latin typeface="Arial" pitchFamily="34" charset="0"/>
              <a:cs typeface="Arial" pitchFamily="34" charset="0"/>
            </a:endParaRPr>
          </a:p>
        </p:txBody>
      </p:sp>
      <p:sp>
        <p:nvSpPr>
          <p:cNvPr id="28" name="Rectangle 16"/>
          <p:cNvSpPr>
            <a:spLocks noChangeArrowheads="1"/>
          </p:cNvSpPr>
          <p:nvPr/>
        </p:nvSpPr>
        <p:spPr bwMode="auto">
          <a:xfrm>
            <a:off x="5477600" y="3217961"/>
            <a:ext cx="5357850" cy="1126462"/>
          </a:xfrm>
          <a:prstGeom prst="rect">
            <a:avLst/>
          </a:prstGeom>
          <a:noFill/>
          <a:ln w="9525">
            <a:noFill/>
            <a:miter lim="800000"/>
            <a:headEnd/>
            <a:tailEnd/>
          </a:ln>
        </p:spPr>
        <p:txBody>
          <a:bodyPr wrap="square">
            <a:spAutoFit/>
          </a:bodyPr>
          <a:lstStyle/>
          <a:p>
            <a:pPr latinLnBrk="1">
              <a:lnSpc>
                <a:spcPct val="140000"/>
              </a:lnSpc>
            </a:pPr>
            <a:r>
              <a:rPr kumimoji="1" lang="en-US" altLang="zh-CN" sz="2000" b="1" dirty="0">
                <a:solidFill>
                  <a:srgbClr val="323291"/>
                </a:solidFill>
                <a:latin typeface="Arial" pitchFamily="34" charset="0"/>
                <a:cs typeface="Arial" pitchFamily="34" charset="0"/>
              </a:rPr>
              <a:t>Prevent diseases associated with aging</a:t>
            </a:r>
          </a:p>
          <a:p>
            <a:pPr marL="177800" indent="-177800" latinLnBrk="1">
              <a:lnSpc>
                <a:spcPct val="140000"/>
              </a:lnSpc>
              <a:buFont typeface="Arial" pitchFamily="34" charset="0"/>
              <a:buChar char="•"/>
            </a:pPr>
            <a:r>
              <a:rPr lang="en-US" altLang="zh-CN" sz="1400" b="1" dirty="0">
                <a:solidFill>
                  <a:srgbClr val="5A5A5A"/>
                </a:solidFill>
                <a:latin typeface="Arial" pitchFamily="34" charset="0"/>
                <a:cs typeface="Arial" pitchFamily="34" charset="0"/>
              </a:rPr>
              <a:t>Cancers, Diabetes, Cataracts, cardiovascular disease,</a:t>
            </a:r>
          </a:p>
          <a:p>
            <a:pPr marL="177800" indent="-177800" latinLnBrk="1">
              <a:lnSpc>
                <a:spcPct val="140000"/>
              </a:lnSpc>
            </a:pPr>
            <a:r>
              <a:rPr lang="en-US" altLang="zh-CN" sz="1400" b="1" dirty="0">
                <a:solidFill>
                  <a:srgbClr val="5A5A5A"/>
                </a:solidFill>
                <a:latin typeface="Arial" pitchFamily="34" charset="0"/>
                <a:cs typeface="Arial" pitchFamily="34" charset="0"/>
              </a:rPr>
              <a:t>    Alzheimer’s, etc.</a:t>
            </a:r>
            <a:endParaRPr kumimoji="1" lang="zh-CN" altLang="en-US" sz="1400" b="1" dirty="0">
              <a:solidFill>
                <a:srgbClr val="5A5A5A"/>
              </a:solidFill>
              <a:latin typeface="Arial" pitchFamily="34" charset="0"/>
              <a:cs typeface="Arial" pitchFamily="34" charset="0"/>
            </a:endParaRPr>
          </a:p>
        </p:txBody>
      </p:sp>
      <p:grpSp>
        <p:nvGrpSpPr>
          <p:cNvPr id="35" name="组合 34"/>
          <p:cNvGrpSpPr/>
          <p:nvPr/>
        </p:nvGrpSpPr>
        <p:grpSpPr>
          <a:xfrm>
            <a:off x="1621536" y="1717121"/>
            <a:ext cx="3927503" cy="4280542"/>
            <a:chOff x="215869" y="2301896"/>
            <a:chExt cx="3673475" cy="4003680"/>
          </a:xfrm>
        </p:grpSpPr>
        <p:sp>
          <p:nvSpPr>
            <p:cNvPr id="6" name="Freeform 6"/>
            <p:cNvSpPr>
              <a:spLocks/>
            </p:cNvSpPr>
            <p:nvPr/>
          </p:nvSpPr>
          <p:spPr bwMode="auto">
            <a:xfrm>
              <a:off x="673466" y="4630758"/>
              <a:ext cx="2755106" cy="690880"/>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w="12700">
              <a:noFill/>
              <a:round/>
              <a:headEnd/>
              <a:tailEnd/>
            </a:ln>
          </p:spPr>
          <p:txBody>
            <a:bodyPr/>
            <a:lstStyle/>
            <a:p>
              <a:endParaRPr lang="zh-CN" altLang="en-US"/>
            </a:p>
          </p:txBody>
        </p:sp>
        <p:sp>
          <p:nvSpPr>
            <p:cNvPr id="10" name="Freeform 10"/>
            <p:cNvSpPr>
              <a:spLocks/>
            </p:cNvSpPr>
            <p:nvPr/>
          </p:nvSpPr>
          <p:spPr bwMode="auto">
            <a:xfrm>
              <a:off x="1239543" y="3622696"/>
              <a:ext cx="1656291" cy="422519"/>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w="12700">
              <a:noFill/>
              <a:round/>
              <a:headEnd/>
              <a:tailEnd/>
            </a:ln>
          </p:spPr>
          <p:txBody>
            <a:bodyPr/>
            <a:lstStyle/>
            <a:p>
              <a:endParaRPr lang="zh-CN" altLang="en-US"/>
            </a:p>
          </p:txBody>
        </p:sp>
        <p:grpSp>
          <p:nvGrpSpPr>
            <p:cNvPr id="18" name="Group 4"/>
            <p:cNvGrpSpPr>
              <a:grpSpLocks/>
            </p:cNvGrpSpPr>
            <p:nvPr/>
          </p:nvGrpSpPr>
          <p:grpSpPr bwMode="auto">
            <a:xfrm>
              <a:off x="215869" y="4578376"/>
              <a:ext cx="3673475" cy="1727200"/>
              <a:chOff x="1728" y="3024"/>
              <a:chExt cx="2304" cy="1080"/>
            </a:xfrm>
          </p:grpSpPr>
          <p:sp>
            <p:nvSpPr>
              <p:cNvPr id="19" name="Freeform 5"/>
              <p:cNvSpPr>
                <a:spLocks/>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gradFill rotWithShape="1">
                <a:gsLst>
                  <a:gs pos="0">
                    <a:srgbClr val="EAEAEA"/>
                  </a:gs>
                  <a:gs pos="100000">
                    <a:srgbClr val="767676"/>
                  </a:gs>
                </a:gsLst>
                <a:lin ang="0" scaled="1"/>
              </a:gradFill>
              <a:ln w="9525">
                <a:noFill/>
                <a:round/>
                <a:headEnd/>
                <a:tailEnd/>
              </a:ln>
            </p:spPr>
            <p:txBody>
              <a:bodyPr wrap="none" anchor="ctr"/>
              <a:lstStyle/>
              <a:p>
                <a:endParaRPr lang="zh-CN" altLang="en-US"/>
              </a:p>
            </p:txBody>
          </p:sp>
          <p:sp>
            <p:nvSpPr>
              <p:cNvPr id="20" name="Freeform 6"/>
              <p:cNvSpPr>
                <a:spLocks/>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w="12700">
                <a:noFill/>
                <a:round/>
                <a:headEnd/>
                <a:tailEnd/>
              </a:ln>
            </p:spPr>
            <p:txBody>
              <a:bodyPr/>
              <a:lstStyle/>
              <a:p>
                <a:endParaRPr lang="zh-CN" altLang="en-US"/>
              </a:p>
            </p:txBody>
          </p:sp>
        </p:grpSp>
        <p:sp>
          <p:nvSpPr>
            <p:cNvPr id="21" name="Oval 7"/>
            <p:cNvSpPr>
              <a:spLocks noChangeArrowheads="1"/>
            </p:cNvSpPr>
            <p:nvPr/>
          </p:nvSpPr>
          <p:spPr bwMode="auto">
            <a:xfrm>
              <a:off x="634969" y="4424389"/>
              <a:ext cx="2832100" cy="92075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grpSp>
          <p:nvGrpSpPr>
            <p:cNvPr id="22" name="Group 8"/>
            <p:cNvGrpSpPr>
              <a:grpSpLocks/>
            </p:cNvGrpSpPr>
            <p:nvPr/>
          </p:nvGrpSpPr>
          <p:grpSpPr bwMode="auto">
            <a:xfrm>
              <a:off x="827057" y="3570314"/>
              <a:ext cx="2484437" cy="1373187"/>
              <a:chOff x="2016" y="1944"/>
              <a:chExt cx="1728" cy="936"/>
            </a:xfrm>
          </p:grpSpPr>
          <p:sp>
            <p:nvSpPr>
              <p:cNvPr id="26" name="Freeform 9"/>
              <p:cNvSpPr>
                <a:spLocks/>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gradFill rotWithShape="1">
                <a:gsLst>
                  <a:gs pos="0">
                    <a:srgbClr val="EAEAEA"/>
                  </a:gs>
                  <a:gs pos="100000">
                    <a:srgbClr val="767676"/>
                  </a:gs>
                </a:gsLst>
                <a:lin ang="0" scaled="1"/>
              </a:gradFill>
              <a:ln w="9525">
                <a:noFill/>
                <a:round/>
                <a:headEnd/>
                <a:tailEnd/>
              </a:ln>
            </p:spPr>
            <p:txBody>
              <a:bodyPr wrap="none" anchor="ctr"/>
              <a:lstStyle/>
              <a:p>
                <a:endParaRPr lang="zh-CN" altLang="en-US"/>
              </a:p>
            </p:txBody>
          </p:sp>
          <p:sp>
            <p:nvSpPr>
              <p:cNvPr id="29" name="Freeform 10"/>
              <p:cNvSpPr>
                <a:spLocks/>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w="12700">
                <a:noFill/>
                <a:round/>
                <a:headEnd/>
                <a:tailEnd/>
              </a:ln>
            </p:spPr>
            <p:txBody>
              <a:bodyPr/>
              <a:lstStyle/>
              <a:p>
                <a:endParaRPr lang="zh-CN" altLang="en-US"/>
              </a:p>
            </p:txBody>
          </p:sp>
        </p:grpSp>
        <p:sp>
          <p:nvSpPr>
            <p:cNvPr id="11" name="Oval 11"/>
            <p:cNvSpPr>
              <a:spLocks noChangeArrowheads="1"/>
            </p:cNvSpPr>
            <p:nvPr/>
          </p:nvSpPr>
          <p:spPr bwMode="auto">
            <a:xfrm>
              <a:off x="1093757" y="3454421"/>
              <a:ext cx="1911350" cy="62230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12" name="Freeform 12"/>
            <p:cNvSpPr>
              <a:spLocks/>
            </p:cNvSpPr>
            <p:nvPr/>
          </p:nvSpPr>
          <p:spPr bwMode="auto">
            <a:xfrm>
              <a:off x="1352520" y="2301896"/>
              <a:ext cx="1430337" cy="1466850"/>
            </a:xfrm>
            <a:custGeom>
              <a:avLst/>
              <a:gdLst>
                <a:gd name="T0" fmla="*/ 576 w 576"/>
                <a:gd name="T1" fmla="*/ 576 h 648"/>
                <a:gd name="T2" fmla="*/ 576 w 576"/>
                <a:gd name="T3" fmla="*/ 576 h 648"/>
                <a:gd name="T4" fmla="*/ 574 w 576"/>
                <a:gd name="T5" fmla="*/ 584 h 648"/>
                <a:gd name="T6" fmla="*/ 570 w 576"/>
                <a:gd name="T7" fmla="*/ 590 h 648"/>
                <a:gd name="T8" fmla="*/ 564 w 576"/>
                <a:gd name="T9" fmla="*/ 598 h 648"/>
                <a:gd name="T10" fmla="*/ 554 w 576"/>
                <a:gd name="T11" fmla="*/ 604 h 648"/>
                <a:gd name="T12" fmla="*/ 542 w 576"/>
                <a:gd name="T13" fmla="*/ 610 h 648"/>
                <a:gd name="T14" fmla="*/ 526 w 576"/>
                <a:gd name="T15" fmla="*/ 616 h 648"/>
                <a:gd name="T16" fmla="*/ 492 w 576"/>
                <a:gd name="T17" fmla="*/ 626 h 648"/>
                <a:gd name="T18" fmla="*/ 450 w 576"/>
                <a:gd name="T19" fmla="*/ 636 h 648"/>
                <a:gd name="T20" fmla="*/ 400 w 576"/>
                <a:gd name="T21" fmla="*/ 642 h 648"/>
                <a:gd name="T22" fmla="*/ 346 w 576"/>
                <a:gd name="T23" fmla="*/ 646 h 648"/>
                <a:gd name="T24" fmla="*/ 288 w 576"/>
                <a:gd name="T25" fmla="*/ 648 h 648"/>
                <a:gd name="T26" fmla="*/ 288 w 576"/>
                <a:gd name="T27" fmla="*/ 648 h 648"/>
                <a:gd name="T28" fmla="*/ 230 w 576"/>
                <a:gd name="T29" fmla="*/ 646 h 648"/>
                <a:gd name="T30" fmla="*/ 176 w 576"/>
                <a:gd name="T31" fmla="*/ 642 h 648"/>
                <a:gd name="T32" fmla="*/ 126 w 576"/>
                <a:gd name="T33" fmla="*/ 636 h 648"/>
                <a:gd name="T34" fmla="*/ 84 w 576"/>
                <a:gd name="T35" fmla="*/ 626 h 648"/>
                <a:gd name="T36" fmla="*/ 50 w 576"/>
                <a:gd name="T37" fmla="*/ 616 h 648"/>
                <a:gd name="T38" fmla="*/ 34 w 576"/>
                <a:gd name="T39" fmla="*/ 610 h 648"/>
                <a:gd name="T40" fmla="*/ 22 w 576"/>
                <a:gd name="T41" fmla="*/ 604 h 648"/>
                <a:gd name="T42" fmla="*/ 12 w 576"/>
                <a:gd name="T43" fmla="*/ 598 h 648"/>
                <a:gd name="T44" fmla="*/ 6 w 576"/>
                <a:gd name="T45" fmla="*/ 590 h 648"/>
                <a:gd name="T46" fmla="*/ 2 w 576"/>
                <a:gd name="T47" fmla="*/ 584 h 648"/>
                <a:gd name="T48" fmla="*/ 0 w 576"/>
                <a:gd name="T49" fmla="*/ 576 h 648"/>
                <a:gd name="T50" fmla="*/ 288 w 576"/>
                <a:gd name="T51" fmla="*/ 0 h 648"/>
                <a:gd name="T52" fmla="*/ 576 w 576"/>
                <a:gd name="T53" fmla="*/ 576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gradFill rotWithShape="1">
              <a:gsLst>
                <a:gs pos="25000">
                  <a:srgbClr val="845BA6"/>
                </a:gs>
                <a:gs pos="49000">
                  <a:srgbClr val="D072A8"/>
                </a:gs>
                <a:gs pos="72000">
                  <a:srgbClr val="845BA6"/>
                </a:gs>
              </a:gsLst>
              <a:lin ang="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p>
          </p:txBody>
        </p:sp>
        <p:sp>
          <p:nvSpPr>
            <p:cNvPr id="30" name="Oval 11"/>
            <p:cNvSpPr>
              <a:spLocks noChangeArrowheads="1"/>
            </p:cNvSpPr>
            <p:nvPr/>
          </p:nvSpPr>
          <p:spPr bwMode="auto">
            <a:xfrm>
              <a:off x="1095344" y="3402039"/>
              <a:ext cx="1911350" cy="62230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grpSp>
    </p:spTree>
    <p:extLst>
      <p:ext uri="{BB962C8B-B14F-4D97-AF65-F5344CB8AC3E}">
        <p14:creationId xmlns:p14="http://schemas.microsoft.com/office/powerpoint/2010/main" val="1696477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8037" y="918385"/>
            <a:ext cx="7286676" cy="584775"/>
          </a:xfrm>
          <a:prstGeom prst="rect">
            <a:avLst/>
          </a:prstGeom>
          <a:noFill/>
        </p:spPr>
        <p:txBody>
          <a:bodyPr wrap="square" rtlCol="0">
            <a:spAutoFit/>
          </a:bodyPr>
          <a:lstStyle/>
          <a:p>
            <a:r>
              <a:rPr lang="en-US" altLang="zh-CN" sz="3200" b="1" dirty="0" err="1">
                <a:solidFill>
                  <a:srgbClr val="323291"/>
                </a:solidFill>
                <a:latin typeface="Arial" pitchFamily="34" charset="0"/>
                <a:cs typeface="Arial" pitchFamily="34" charset="0"/>
              </a:rPr>
              <a:t>Feminergy</a:t>
            </a:r>
            <a:r>
              <a:rPr lang="en-US" altLang="zh-CN" sz="3200" b="1" dirty="0">
                <a:solidFill>
                  <a:srgbClr val="323291"/>
                </a:solidFill>
                <a:latin typeface="Arial" pitchFamily="34" charset="0"/>
                <a:cs typeface="Arial" pitchFamily="34" charset="0"/>
              </a:rPr>
              <a:t> Capsules – </a:t>
            </a:r>
            <a:r>
              <a:rPr lang="en-US" altLang="zh-CN" sz="2400" b="1" dirty="0">
                <a:solidFill>
                  <a:srgbClr val="5A5A5A"/>
                </a:solidFill>
                <a:latin typeface="Arial" pitchFamily="34" charset="0"/>
                <a:cs typeface="Arial" pitchFamily="34" charset="0"/>
              </a:rPr>
              <a:t>Why choose us?</a:t>
            </a:r>
            <a:endParaRPr lang="en-US" altLang="zh-CN" sz="3200" b="1" dirty="0">
              <a:solidFill>
                <a:srgbClr val="323291"/>
              </a:solidFill>
              <a:latin typeface="Arial" pitchFamily="34" charset="0"/>
              <a:cs typeface="Arial" pitchFamily="34" charset="0"/>
            </a:endParaRPr>
          </a:p>
        </p:txBody>
      </p:sp>
      <p:sp>
        <p:nvSpPr>
          <p:cNvPr id="3" name="椭圆 2"/>
          <p:cNvSpPr>
            <a:spLocks noChangeAspect="1"/>
          </p:cNvSpPr>
          <p:nvPr/>
        </p:nvSpPr>
        <p:spPr>
          <a:xfrm>
            <a:off x="1917971" y="931655"/>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3</a:t>
            </a:r>
            <a:endParaRPr lang="zh-CN" altLang="en-US" sz="1600" b="1" dirty="0">
              <a:solidFill>
                <a:schemeClr val="bg1"/>
              </a:solidFill>
              <a:latin typeface="Arial" pitchFamily="34" charset="0"/>
              <a:cs typeface="Arial" pitchFamily="34" charset="0"/>
            </a:endParaRPr>
          </a:p>
        </p:txBody>
      </p:sp>
      <p:grpSp>
        <p:nvGrpSpPr>
          <p:cNvPr id="6" name="Group 2"/>
          <p:cNvGrpSpPr>
            <a:grpSpLocks/>
          </p:cNvGrpSpPr>
          <p:nvPr/>
        </p:nvGrpSpPr>
        <p:grpSpPr bwMode="auto">
          <a:xfrm>
            <a:off x="4702124" y="3074796"/>
            <a:ext cx="1333044" cy="1411171"/>
            <a:chOff x="1694" y="1460"/>
            <a:chExt cx="1186" cy="1256"/>
          </a:xfrm>
          <a:solidFill>
            <a:schemeClr val="accent4">
              <a:lumMod val="20000"/>
              <a:lumOff val="80000"/>
            </a:schemeClr>
          </a:solidFill>
        </p:grpSpPr>
        <p:sp>
          <p:nvSpPr>
            <p:cNvPr id="7" name="Freeform 3"/>
            <p:cNvSpPr>
              <a:spLocks/>
            </p:cNvSpPr>
            <p:nvPr/>
          </p:nvSpPr>
          <p:spPr bwMode="auto">
            <a:xfrm>
              <a:off x="1694" y="146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grpFill/>
            <a:ln w="9525">
              <a:noFill/>
              <a:round/>
              <a:headEnd/>
              <a:tailEnd/>
            </a:ln>
          </p:spPr>
          <p:txBody>
            <a:bodyPr wrap="none" anchor="ctr"/>
            <a:lstStyle/>
            <a:p>
              <a:endParaRPr lang="zh-CN" altLang="en-US">
                <a:latin typeface="微软雅黑" pitchFamily="34" charset="-122"/>
              </a:endParaRPr>
            </a:p>
          </p:txBody>
        </p:sp>
        <p:sp>
          <p:nvSpPr>
            <p:cNvPr id="8" name="Freeform 4"/>
            <p:cNvSpPr>
              <a:spLocks/>
            </p:cNvSpPr>
            <p:nvPr/>
          </p:nvSpPr>
          <p:spPr bwMode="auto">
            <a:xfrm>
              <a:off x="1694" y="170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grpFill/>
            <a:ln w="9525">
              <a:noFill/>
              <a:round/>
              <a:headEnd/>
              <a:tailEnd/>
            </a:ln>
          </p:spPr>
          <p:txBody>
            <a:bodyPr/>
            <a:lstStyle/>
            <a:p>
              <a:endParaRPr lang="zh-CN" altLang="en-US">
                <a:latin typeface="微软雅黑" pitchFamily="34" charset="-122"/>
              </a:endParaRPr>
            </a:p>
          </p:txBody>
        </p:sp>
      </p:grpSp>
      <p:sp>
        <p:nvSpPr>
          <p:cNvPr id="10" name="Freeform 6"/>
          <p:cNvSpPr>
            <a:spLocks/>
          </p:cNvSpPr>
          <p:nvPr/>
        </p:nvSpPr>
        <p:spPr bwMode="auto">
          <a:xfrm>
            <a:off x="6035167" y="3193208"/>
            <a:ext cx="1333044" cy="941209"/>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accent6">
              <a:lumMod val="40000"/>
              <a:lumOff val="60000"/>
            </a:schemeClr>
          </a:solidFill>
          <a:ln w="9525">
            <a:noFill/>
            <a:round/>
            <a:headEnd/>
            <a:tailEnd/>
          </a:ln>
        </p:spPr>
        <p:txBody>
          <a:bodyPr/>
          <a:lstStyle/>
          <a:p>
            <a:endParaRPr lang="zh-CN" altLang="en-US">
              <a:latin typeface="微软雅黑" pitchFamily="34" charset="-122"/>
            </a:endParaRPr>
          </a:p>
        </p:txBody>
      </p:sp>
      <p:sp>
        <p:nvSpPr>
          <p:cNvPr id="11" name="Freeform 7"/>
          <p:cNvSpPr>
            <a:spLocks/>
          </p:cNvSpPr>
          <p:nvPr/>
        </p:nvSpPr>
        <p:spPr bwMode="auto">
          <a:xfrm>
            <a:off x="6035167" y="3468382"/>
            <a:ext cx="1333044" cy="1017585"/>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accent6">
              <a:lumMod val="60000"/>
              <a:lumOff val="40000"/>
            </a:schemeClr>
          </a:solidFill>
          <a:ln w="9525">
            <a:noFill/>
            <a:round/>
            <a:headEnd/>
            <a:tailEnd/>
          </a:ln>
        </p:spPr>
        <p:txBody>
          <a:bodyPr/>
          <a:lstStyle/>
          <a:p>
            <a:endParaRPr lang="zh-CN" altLang="en-US">
              <a:latin typeface="微软雅黑" pitchFamily="34" charset="-122"/>
            </a:endParaRPr>
          </a:p>
        </p:txBody>
      </p:sp>
      <p:sp>
        <p:nvSpPr>
          <p:cNvPr id="13" name="Freeform 9"/>
          <p:cNvSpPr>
            <a:spLocks/>
          </p:cNvSpPr>
          <p:nvPr/>
        </p:nvSpPr>
        <p:spPr bwMode="auto">
          <a:xfrm>
            <a:off x="4149131" y="3232270"/>
            <a:ext cx="1884816" cy="6649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chemeClr val="accent4">
              <a:lumMod val="40000"/>
              <a:lumOff val="60000"/>
            </a:schemeClr>
          </a:solidFill>
          <a:ln w="9525">
            <a:noFill/>
            <a:round/>
            <a:headEnd/>
            <a:tailEnd/>
          </a:ln>
        </p:spPr>
        <p:txBody>
          <a:bodyPr wrap="none" anchor="ctr"/>
          <a:lstStyle/>
          <a:p>
            <a:endParaRPr lang="zh-CN" altLang="en-US">
              <a:latin typeface="微软雅黑" pitchFamily="34" charset="-122"/>
            </a:endParaRPr>
          </a:p>
        </p:txBody>
      </p:sp>
      <p:sp>
        <p:nvSpPr>
          <p:cNvPr id="14" name="Rectangle 10"/>
          <p:cNvSpPr>
            <a:spLocks noChangeArrowheads="1"/>
          </p:cNvSpPr>
          <p:nvPr/>
        </p:nvSpPr>
        <p:spPr bwMode="auto">
          <a:xfrm>
            <a:off x="5428459" y="3897263"/>
            <a:ext cx="605488" cy="587483"/>
          </a:xfrm>
          <a:prstGeom prst="rect">
            <a:avLst/>
          </a:prstGeom>
          <a:solidFill>
            <a:schemeClr val="accent4">
              <a:lumMod val="60000"/>
              <a:lumOff val="40000"/>
            </a:schemeClr>
          </a:solidFill>
          <a:ln w="9525" algn="ctr">
            <a:noFill/>
            <a:miter lim="800000"/>
            <a:headEnd/>
            <a:tailEnd/>
          </a:ln>
        </p:spPr>
        <p:txBody>
          <a:bodyPr/>
          <a:lstStyle/>
          <a:p>
            <a:endParaRPr lang="zh-CN" altLang="en-US">
              <a:latin typeface="微软雅黑" pitchFamily="34" charset="-122"/>
            </a:endParaRPr>
          </a:p>
        </p:txBody>
      </p:sp>
      <p:sp>
        <p:nvSpPr>
          <p:cNvPr id="16" name="Freeform 12"/>
          <p:cNvSpPr>
            <a:spLocks/>
          </p:cNvSpPr>
          <p:nvPr/>
        </p:nvSpPr>
        <p:spPr bwMode="auto">
          <a:xfrm>
            <a:off x="6035167" y="3587505"/>
            <a:ext cx="1883596" cy="663739"/>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accent6">
              <a:lumMod val="75000"/>
            </a:schemeClr>
          </a:solidFill>
          <a:ln w="9525">
            <a:noFill/>
            <a:round/>
            <a:headEnd/>
            <a:tailEnd/>
          </a:ln>
        </p:spPr>
        <p:txBody>
          <a:bodyPr wrap="none" anchor="ctr"/>
          <a:lstStyle/>
          <a:p>
            <a:endParaRPr lang="zh-CN" altLang="en-US">
              <a:latin typeface="微软雅黑" pitchFamily="34" charset="-122"/>
            </a:endParaRPr>
          </a:p>
        </p:txBody>
      </p:sp>
      <p:sp>
        <p:nvSpPr>
          <p:cNvPr id="17" name="Rectangle 13"/>
          <p:cNvSpPr>
            <a:spLocks noChangeArrowheads="1"/>
          </p:cNvSpPr>
          <p:nvPr/>
        </p:nvSpPr>
        <p:spPr bwMode="auto">
          <a:xfrm>
            <a:off x="6035167" y="4251244"/>
            <a:ext cx="1883596" cy="234723"/>
          </a:xfrm>
          <a:prstGeom prst="rect">
            <a:avLst/>
          </a:prstGeom>
          <a:solidFill>
            <a:srgbClr val="FFFF00"/>
          </a:solidFill>
          <a:ln w="9525" algn="ctr">
            <a:noFill/>
            <a:miter lim="800000"/>
            <a:headEnd/>
            <a:tailEnd/>
          </a:ln>
        </p:spPr>
        <p:txBody>
          <a:bodyPr/>
          <a:lstStyle/>
          <a:p>
            <a:endParaRPr lang="zh-CN" altLang="en-US">
              <a:latin typeface="微软雅黑" pitchFamily="34" charset="-122"/>
            </a:endParaRPr>
          </a:p>
        </p:txBody>
      </p:sp>
      <p:sp>
        <p:nvSpPr>
          <p:cNvPr id="19" name="Freeform 15"/>
          <p:cNvSpPr>
            <a:spLocks/>
          </p:cNvSpPr>
          <p:nvPr/>
        </p:nvSpPr>
        <p:spPr bwMode="auto">
          <a:xfrm>
            <a:off x="3736523" y="3780381"/>
            <a:ext cx="1883595" cy="665795"/>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D072A8"/>
          </a:solidFill>
          <a:ln w="9525">
            <a:noFill/>
            <a:round/>
            <a:headEnd/>
            <a:tailEnd/>
          </a:ln>
        </p:spPr>
        <p:txBody>
          <a:bodyPr wrap="none" anchor="ctr"/>
          <a:lstStyle/>
          <a:p>
            <a:endParaRPr lang="zh-CN" altLang="en-US">
              <a:latin typeface="微软雅黑" pitchFamily="34" charset="-122"/>
            </a:endParaRPr>
          </a:p>
        </p:txBody>
      </p:sp>
      <p:sp>
        <p:nvSpPr>
          <p:cNvPr id="20" name="Freeform 16"/>
          <p:cNvSpPr>
            <a:spLocks/>
          </p:cNvSpPr>
          <p:nvPr/>
        </p:nvSpPr>
        <p:spPr bwMode="auto">
          <a:xfrm>
            <a:off x="3736523" y="3780381"/>
            <a:ext cx="550693" cy="1370887"/>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845BA6">
              <a:alpha val="69804"/>
            </a:srgbClr>
          </a:solidFill>
          <a:ln w="9525">
            <a:noFill/>
            <a:round/>
            <a:headEnd/>
            <a:tailEnd/>
          </a:ln>
        </p:spPr>
        <p:txBody>
          <a:bodyPr/>
          <a:lstStyle/>
          <a:p>
            <a:endParaRPr lang="zh-CN" altLang="en-US">
              <a:latin typeface="微软雅黑" pitchFamily="34" charset="-122"/>
            </a:endParaRPr>
          </a:p>
        </p:txBody>
      </p:sp>
      <p:sp>
        <p:nvSpPr>
          <p:cNvPr id="21" name="Freeform 17"/>
          <p:cNvSpPr>
            <a:spLocks/>
          </p:cNvSpPr>
          <p:nvPr/>
        </p:nvSpPr>
        <p:spPr bwMode="auto">
          <a:xfrm>
            <a:off x="4287215" y="3780381"/>
            <a:ext cx="1332902" cy="1370887"/>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845BA6"/>
          </a:solidFill>
          <a:ln w="9525">
            <a:noFill/>
            <a:round/>
            <a:headEnd/>
            <a:tailEnd/>
          </a:ln>
        </p:spPr>
        <p:txBody>
          <a:bodyPr/>
          <a:lstStyle/>
          <a:p>
            <a:endParaRPr lang="zh-CN" altLang="en-US">
              <a:latin typeface="微软雅黑" pitchFamily="34" charset="-122"/>
            </a:endParaRPr>
          </a:p>
        </p:txBody>
      </p:sp>
      <p:sp>
        <p:nvSpPr>
          <p:cNvPr id="23" name="Freeform 19"/>
          <p:cNvSpPr>
            <a:spLocks/>
          </p:cNvSpPr>
          <p:nvPr/>
        </p:nvSpPr>
        <p:spPr bwMode="auto">
          <a:xfrm>
            <a:off x="6035167" y="4368775"/>
            <a:ext cx="1883596" cy="665736"/>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FFC000"/>
          </a:solidFill>
          <a:ln w="9525">
            <a:noFill/>
            <a:round/>
            <a:headEnd/>
            <a:tailEnd/>
          </a:ln>
        </p:spPr>
        <p:txBody>
          <a:bodyPr wrap="none" anchor="ctr"/>
          <a:lstStyle/>
          <a:p>
            <a:endParaRPr lang="zh-CN" altLang="en-US">
              <a:latin typeface="微软雅黑" pitchFamily="34" charset="-122"/>
            </a:endParaRPr>
          </a:p>
        </p:txBody>
      </p:sp>
      <p:sp>
        <p:nvSpPr>
          <p:cNvPr id="24" name="Freeform 20"/>
          <p:cNvSpPr>
            <a:spLocks/>
          </p:cNvSpPr>
          <p:nvPr/>
        </p:nvSpPr>
        <p:spPr bwMode="auto">
          <a:xfrm>
            <a:off x="7367741" y="4368775"/>
            <a:ext cx="551022" cy="782492"/>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FFC000">
              <a:alpha val="50196"/>
            </a:srgbClr>
          </a:solidFill>
          <a:ln w="9525">
            <a:noFill/>
            <a:round/>
            <a:headEnd/>
            <a:tailEnd/>
          </a:ln>
        </p:spPr>
        <p:txBody>
          <a:bodyPr/>
          <a:lstStyle/>
          <a:p>
            <a:endParaRPr lang="zh-CN" altLang="en-US">
              <a:latin typeface="微软雅黑" pitchFamily="34" charset="-122"/>
            </a:endParaRPr>
          </a:p>
        </p:txBody>
      </p:sp>
      <p:sp>
        <p:nvSpPr>
          <p:cNvPr id="25" name="Freeform 21"/>
          <p:cNvSpPr>
            <a:spLocks/>
          </p:cNvSpPr>
          <p:nvPr/>
        </p:nvSpPr>
        <p:spPr bwMode="auto">
          <a:xfrm>
            <a:off x="6035167" y="4368775"/>
            <a:ext cx="1332574" cy="782492"/>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solidFill>
            <a:srgbClr val="FFC000">
              <a:alpha val="69804"/>
            </a:srgbClr>
          </a:solidFill>
          <a:ln w="9525">
            <a:noFill/>
            <a:round/>
            <a:headEnd/>
            <a:tailEnd/>
          </a:ln>
        </p:spPr>
        <p:txBody>
          <a:bodyPr/>
          <a:lstStyle/>
          <a:p>
            <a:endParaRPr lang="zh-CN" altLang="en-US">
              <a:latin typeface="微软雅黑" pitchFamily="34" charset="-122"/>
            </a:endParaRPr>
          </a:p>
        </p:txBody>
      </p:sp>
      <p:sp>
        <p:nvSpPr>
          <p:cNvPr id="38" name="TextBox 37"/>
          <p:cNvSpPr txBox="1"/>
          <p:nvPr/>
        </p:nvSpPr>
        <p:spPr>
          <a:xfrm>
            <a:off x="3989673" y="5289374"/>
            <a:ext cx="3857652" cy="646331"/>
          </a:xfrm>
          <a:prstGeom prst="rect">
            <a:avLst/>
          </a:prstGeom>
          <a:noFill/>
        </p:spPr>
        <p:txBody>
          <a:bodyPr wrap="square" rtlCol="0">
            <a:spAutoFit/>
          </a:bodyPr>
          <a:lstStyle/>
          <a:p>
            <a:pPr algn="ctr"/>
            <a:r>
              <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Why choose BF Suma </a:t>
            </a:r>
            <a:r>
              <a:rPr lang="en-US" altLang="zh-CN"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Feminergy</a:t>
            </a:r>
            <a:r>
              <a:rPr lang="en-US"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Capsules?</a:t>
            </a:r>
            <a:endParaRPr lang="en-US" altLang="zh-C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40" name="TextBox 39"/>
          <p:cNvSpPr txBox="1"/>
          <p:nvPr/>
        </p:nvSpPr>
        <p:spPr>
          <a:xfrm>
            <a:off x="1775095" y="3705596"/>
            <a:ext cx="1714512" cy="1661993"/>
          </a:xfrm>
          <a:prstGeom prst="rect">
            <a:avLst/>
          </a:prstGeom>
          <a:noFill/>
        </p:spPr>
        <p:txBody>
          <a:bodyPr wrap="square" rtlCol="0">
            <a:spAutoFit/>
          </a:bodyPr>
          <a:lstStyle/>
          <a:p>
            <a:r>
              <a:rPr lang="en-US" altLang="zh-CN" dirty="0">
                <a:solidFill>
                  <a:srgbClr val="5A5A5A"/>
                </a:solidFill>
                <a:latin typeface="Arial" pitchFamily="34" charset="0"/>
                <a:cs typeface="Arial" pitchFamily="34" charset="0"/>
              </a:rPr>
              <a:t>Strong Effects</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Ingredients contain 95% OPC that effectively anti-aging and anti-oxidation.</a:t>
            </a:r>
            <a:endParaRPr lang="zh-CN" altLang="en-US" sz="1400" dirty="0">
              <a:solidFill>
                <a:srgbClr val="5A5A5A"/>
              </a:solidFill>
              <a:latin typeface="Arial" pitchFamily="34" charset="0"/>
              <a:cs typeface="Arial" pitchFamily="34" charset="0"/>
            </a:endParaRPr>
          </a:p>
        </p:txBody>
      </p:sp>
      <p:sp>
        <p:nvSpPr>
          <p:cNvPr id="41" name="TextBox 40"/>
          <p:cNvSpPr txBox="1"/>
          <p:nvPr/>
        </p:nvSpPr>
        <p:spPr>
          <a:xfrm>
            <a:off x="2918103" y="2646168"/>
            <a:ext cx="1285884" cy="800219"/>
          </a:xfrm>
          <a:prstGeom prst="rect">
            <a:avLst/>
          </a:prstGeom>
          <a:noFill/>
        </p:spPr>
        <p:txBody>
          <a:bodyPr wrap="square" rtlCol="0">
            <a:spAutoFit/>
          </a:bodyPr>
          <a:lstStyle/>
          <a:p>
            <a:r>
              <a:rPr lang="en-US" altLang="zh-CN" dirty="0">
                <a:solidFill>
                  <a:srgbClr val="5A5A5A"/>
                </a:solidFill>
                <a:latin typeface="Arial" pitchFamily="34" charset="0"/>
                <a:cs typeface="Arial" pitchFamily="34" charset="0"/>
              </a:rPr>
              <a:t>Safety</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No any side effects</a:t>
            </a:r>
          </a:p>
        </p:txBody>
      </p:sp>
      <p:sp>
        <p:nvSpPr>
          <p:cNvPr id="42" name="矩形 41"/>
          <p:cNvSpPr/>
          <p:nvPr/>
        </p:nvSpPr>
        <p:spPr>
          <a:xfrm>
            <a:off x="6345331" y="2418583"/>
            <a:ext cx="2787879" cy="584775"/>
          </a:xfrm>
          <a:prstGeom prst="rect">
            <a:avLst/>
          </a:prstGeom>
        </p:spPr>
        <p:txBody>
          <a:bodyPr wrap="none">
            <a:spAutoFit/>
          </a:bodyPr>
          <a:lstStyle/>
          <a:p>
            <a:r>
              <a:rPr lang="en-US" altLang="zh-CN" dirty="0">
                <a:solidFill>
                  <a:srgbClr val="5A5A5A"/>
                </a:solidFill>
                <a:latin typeface="Arial" pitchFamily="34" charset="0"/>
                <a:cs typeface="Arial" pitchFamily="34" charset="0"/>
              </a:rPr>
              <a:t>Rapidly absorbed</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Being effect 20 min after taken</a:t>
            </a:r>
            <a:endParaRPr lang="zh-CN" altLang="en-US" sz="1400" dirty="0">
              <a:solidFill>
                <a:srgbClr val="5A5A5A"/>
              </a:solidFill>
              <a:latin typeface="Arial" pitchFamily="34" charset="0"/>
              <a:cs typeface="Arial" pitchFamily="34" charset="0"/>
            </a:endParaRPr>
          </a:p>
        </p:txBody>
      </p:sp>
      <p:sp>
        <p:nvSpPr>
          <p:cNvPr id="43" name="矩形 42"/>
          <p:cNvSpPr/>
          <p:nvPr/>
        </p:nvSpPr>
        <p:spPr>
          <a:xfrm>
            <a:off x="7775888" y="3146233"/>
            <a:ext cx="2553279" cy="1446550"/>
          </a:xfrm>
          <a:prstGeom prst="rect">
            <a:avLst/>
          </a:prstGeom>
        </p:spPr>
        <p:txBody>
          <a:bodyPr wrap="square">
            <a:spAutoFit/>
          </a:bodyPr>
          <a:lstStyle/>
          <a:p>
            <a:r>
              <a:rPr lang="en-US" altLang="zh-CN" dirty="0">
                <a:solidFill>
                  <a:srgbClr val="5A5A5A"/>
                </a:solidFill>
                <a:latin typeface="Arial" pitchFamily="34" charset="0"/>
                <a:cs typeface="Arial" pitchFamily="34" charset="0"/>
              </a:rPr>
              <a:t>Highly Absorption rate</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Absorption rate as highly as 90%</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Higher than any other brands in the market</a:t>
            </a:r>
          </a:p>
          <a:p>
            <a:pPr marL="177800" indent="-177800"/>
            <a:endParaRPr lang="zh-CN" altLang="en-US" sz="1400" dirty="0">
              <a:solidFill>
                <a:srgbClr val="5A5A5A"/>
              </a:solidFill>
              <a:latin typeface="Arial" pitchFamily="34" charset="0"/>
              <a:cs typeface="Arial" pitchFamily="34" charset="0"/>
            </a:endParaRPr>
          </a:p>
        </p:txBody>
      </p:sp>
      <p:sp>
        <p:nvSpPr>
          <p:cNvPr id="44" name="矩形 43"/>
          <p:cNvSpPr/>
          <p:nvPr/>
        </p:nvSpPr>
        <p:spPr>
          <a:xfrm>
            <a:off x="7990202" y="4419976"/>
            <a:ext cx="2385589" cy="584775"/>
          </a:xfrm>
          <a:prstGeom prst="rect">
            <a:avLst/>
          </a:prstGeom>
        </p:spPr>
        <p:txBody>
          <a:bodyPr wrap="none">
            <a:spAutoFit/>
          </a:bodyPr>
          <a:lstStyle/>
          <a:p>
            <a:r>
              <a:rPr lang="en-US" altLang="zh-CN" dirty="0">
                <a:solidFill>
                  <a:srgbClr val="5A5A5A"/>
                </a:solidFill>
                <a:latin typeface="Arial" pitchFamily="34" charset="0"/>
                <a:cs typeface="Arial" pitchFamily="34" charset="0"/>
              </a:rPr>
              <a:t>Good solubility</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Rapidly dissolved in body</a:t>
            </a:r>
            <a:endParaRPr lang="zh-CN" altLang="en-US" sz="1400" dirty="0">
              <a:solidFill>
                <a:srgbClr val="5A5A5A"/>
              </a:solidFill>
              <a:latin typeface="Arial" pitchFamily="34" charset="0"/>
              <a:cs typeface="Arial" pitchFamily="34" charset="0"/>
            </a:endParaRPr>
          </a:p>
        </p:txBody>
      </p:sp>
      <p:sp>
        <p:nvSpPr>
          <p:cNvPr id="45" name="TextBox 44"/>
          <p:cNvSpPr txBox="1"/>
          <p:nvPr/>
        </p:nvSpPr>
        <p:spPr>
          <a:xfrm>
            <a:off x="4561177" y="1646035"/>
            <a:ext cx="1500198" cy="1231106"/>
          </a:xfrm>
          <a:prstGeom prst="rect">
            <a:avLst/>
          </a:prstGeom>
          <a:noFill/>
        </p:spPr>
        <p:txBody>
          <a:bodyPr wrap="square" rtlCol="0">
            <a:spAutoFit/>
          </a:bodyPr>
          <a:lstStyle/>
          <a:p>
            <a:r>
              <a:rPr lang="en-US" altLang="zh-CN" dirty="0">
                <a:solidFill>
                  <a:srgbClr val="5A5A5A"/>
                </a:solidFill>
                <a:latin typeface="Arial" pitchFamily="34" charset="0"/>
                <a:cs typeface="Arial" pitchFamily="34" charset="0"/>
              </a:rPr>
              <a:t>High quality</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Featured raw materials</a:t>
            </a:r>
          </a:p>
          <a:p>
            <a:pPr marL="177800" indent="-177800">
              <a:buFont typeface="Arial" pitchFamily="34" charset="0"/>
              <a:buChar char="•"/>
            </a:pPr>
            <a:r>
              <a:rPr lang="en-US" altLang="zh-CN" sz="1400" dirty="0">
                <a:solidFill>
                  <a:srgbClr val="5A5A5A"/>
                </a:solidFill>
                <a:latin typeface="Arial" pitchFamily="34" charset="0"/>
                <a:cs typeface="Arial" pitchFamily="34" charset="0"/>
              </a:rPr>
              <a:t>GMP manufacturing</a:t>
            </a:r>
          </a:p>
        </p:txBody>
      </p:sp>
    </p:spTree>
    <p:extLst>
      <p:ext uri="{BB962C8B-B14F-4D97-AF65-F5344CB8AC3E}">
        <p14:creationId xmlns:p14="http://schemas.microsoft.com/office/powerpoint/2010/main" val="8961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538" y="1171067"/>
            <a:ext cx="7286676" cy="584775"/>
          </a:xfrm>
          <a:prstGeom prst="rect">
            <a:avLst/>
          </a:prstGeom>
          <a:noFill/>
        </p:spPr>
        <p:txBody>
          <a:bodyPr wrap="square" rtlCol="0">
            <a:spAutoFit/>
          </a:bodyPr>
          <a:lstStyle/>
          <a:p>
            <a:r>
              <a:rPr lang="en-US" altLang="zh-CN" sz="3200" b="1" dirty="0" err="1">
                <a:solidFill>
                  <a:srgbClr val="323291"/>
                </a:solidFill>
                <a:latin typeface="Arial" pitchFamily="34" charset="0"/>
                <a:cs typeface="Arial" pitchFamily="34" charset="0"/>
              </a:rPr>
              <a:t>Feminergy</a:t>
            </a:r>
            <a:r>
              <a:rPr lang="en-US" altLang="zh-CN" sz="3200" b="1" dirty="0">
                <a:solidFill>
                  <a:srgbClr val="323291"/>
                </a:solidFill>
                <a:latin typeface="Arial" pitchFamily="34" charset="0"/>
                <a:cs typeface="Arial" pitchFamily="34" charset="0"/>
              </a:rPr>
              <a:t> Capsules – </a:t>
            </a:r>
            <a:r>
              <a:rPr lang="en-US" altLang="zh-CN" sz="2400" b="1" dirty="0">
                <a:solidFill>
                  <a:srgbClr val="5A5A5A"/>
                </a:solidFill>
                <a:latin typeface="Arial" pitchFamily="34" charset="0"/>
                <a:cs typeface="Arial" pitchFamily="34" charset="0"/>
              </a:rPr>
              <a:t>applications</a:t>
            </a:r>
            <a:endParaRPr lang="en-US" altLang="zh-CN" sz="3200" b="1" dirty="0">
              <a:solidFill>
                <a:srgbClr val="323291"/>
              </a:solidFill>
              <a:latin typeface="Arial" pitchFamily="34" charset="0"/>
              <a:cs typeface="Arial" pitchFamily="34" charset="0"/>
            </a:endParaRPr>
          </a:p>
        </p:txBody>
      </p:sp>
      <p:sp>
        <p:nvSpPr>
          <p:cNvPr id="3" name="椭圆 2"/>
          <p:cNvSpPr>
            <a:spLocks noChangeAspect="1"/>
          </p:cNvSpPr>
          <p:nvPr/>
        </p:nvSpPr>
        <p:spPr>
          <a:xfrm>
            <a:off x="2095472" y="1184337"/>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3</a:t>
            </a:r>
            <a:endParaRPr lang="zh-CN" altLang="en-US" sz="1600" b="1" dirty="0">
              <a:solidFill>
                <a:schemeClr val="bg1"/>
              </a:solidFill>
              <a:latin typeface="Arial" pitchFamily="34" charset="0"/>
              <a:cs typeface="Arial"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4214904973"/>
              </p:ext>
            </p:extLst>
          </p:nvPr>
        </p:nvGraphicFramePr>
        <p:xfrm>
          <a:off x="2166910" y="2041593"/>
          <a:ext cx="7929618" cy="3571900"/>
        </p:xfrm>
        <a:graphic>
          <a:graphicData uri="http://schemas.openxmlformats.org/drawingml/2006/table">
            <a:tbl>
              <a:tblPr firstRow="1" bandRow="1">
                <a:tableStyleId>{5C22544A-7EE6-4342-B048-85BDC9FD1C3A}</a:tableStyleId>
              </a:tblPr>
              <a:tblGrid>
                <a:gridCol w="1765592"/>
                <a:gridCol w="6164026"/>
              </a:tblGrid>
              <a:tr h="571504">
                <a:tc>
                  <a:txBody>
                    <a:bodyPr/>
                    <a:lstStyle/>
                    <a:p>
                      <a:pPr algn="ctr"/>
                      <a:r>
                        <a:rPr lang="en-US" altLang="zh-CN" sz="2000" b="1" dirty="0" smtClean="0">
                          <a:solidFill>
                            <a:srgbClr val="FFFFFF"/>
                          </a:solidFill>
                          <a:latin typeface="Arial" pitchFamily="34" charset="0"/>
                          <a:cs typeface="Arial" pitchFamily="34" charset="0"/>
                        </a:rPr>
                        <a:t>Usage</a:t>
                      </a:r>
                      <a:endParaRPr lang="zh-CN" altLang="en-US" sz="2000" b="1" dirty="0">
                        <a:solidFill>
                          <a:srgbClr val="FFFFFF"/>
                        </a:solidFill>
                        <a:latin typeface="Arial" pitchFamily="34" charset="0"/>
                        <a:cs typeface="Arial" pitchFamily="34" charset="0"/>
                      </a:endParaRPr>
                    </a:p>
                  </a:txBody>
                  <a:tcPr anchor="ctr">
                    <a:solidFill>
                      <a:srgbClr val="845BA6"/>
                    </a:solidFill>
                  </a:tcPr>
                </a:tc>
                <a:tc>
                  <a:txBody>
                    <a:bodyPr/>
                    <a:lstStyle/>
                    <a:p>
                      <a:pPr marL="177800" indent="-177800">
                        <a:buFont typeface="Arial" pitchFamily="34" charset="0"/>
                        <a:buChar char="•"/>
                      </a:pPr>
                      <a:r>
                        <a:rPr lang="en-US" altLang="zh-CN" sz="1600" b="0" dirty="0" smtClean="0">
                          <a:solidFill>
                            <a:srgbClr val="5A5A5A"/>
                          </a:solidFill>
                          <a:latin typeface="Arial" pitchFamily="34" charset="0"/>
                          <a:cs typeface="Arial" pitchFamily="34" charset="0"/>
                        </a:rPr>
                        <a:t>Take as a daily supplement;</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Two times a day, one capsule per time;</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Take Half an hour after meal.</a:t>
                      </a:r>
                      <a:endParaRPr lang="zh-CN" altLang="en-US" sz="1600" b="0" dirty="0">
                        <a:solidFill>
                          <a:srgbClr val="5A5A5A"/>
                        </a:solidFill>
                        <a:latin typeface="Arial" pitchFamily="34" charset="0"/>
                        <a:cs typeface="Arial" pitchFamily="34" charset="0"/>
                      </a:endParaRPr>
                    </a:p>
                  </a:txBody>
                  <a:tcPr anchor="ctr">
                    <a:solidFill>
                      <a:schemeClr val="bg1">
                        <a:lumMod val="95000"/>
                      </a:schemeClr>
                    </a:solidFill>
                  </a:tcPr>
                </a:tc>
              </a:tr>
              <a:tr h="2748940">
                <a:tc>
                  <a:txBody>
                    <a:bodyPr/>
                    <a:lstStyle/>
                    <a:p>
                      <a:pPr algn="ctr"/>
                      <a:r>
                        <a:rPr lang="en-US" altLang="zh-CN" sz="2000" b="1" dirty="0" smtClean="0">
                          <a:solidFill>
                            <a:srgbClr val="FFFFFF"/>
                          </a:solidFill>
                          <a:latin typeface="Arial" pitchFamily="34" charset="0"/>
                          <a:cs typeface="Arial" pitchFamily="34" charset="0"/>
                        </a:rPr>
                        <a:t>Suitable for </a:t>
                      </a:r>
                      <a:endParaRPr lang="zh-CN" altLang="en-US" sz="2000" b="1" dirty="0">
                        <a:solidFill>
                          <a:srgbClr val="FFFFFF"/>
                        </a:solidFill>
                        <a:latin typeface="Arial" pitchFamily="34" charset="0"/>
                        <a:cs typeface="Arial" pitchFamily="34" charset="0"/>
                      </a:endParaRPr>
                    </a:p>
                  </a:txBody>
                  <a:tcPr anchor="ctr">
                    <a:solidFill>
                      <a:srgbClr val="845BA6"/>
                    </a:solidFill>
                  </a:tcPr>
                </a:tc>
                <a:tc>
                  <a:txBody>
                    <a:bodyPr/>
                    <a:lstStyle/>
                    <a:p>
                      <a:pPr marL="177800" indent="-177800">
                        <a:buFont typeface="Arial" pitchFamily="34" charset="0"/>
                        <a:buChar char="•"/>
                      </a:pPr>
                      <a:r>
                        <a:rPr lang="en-US" altLang="zh-CN" sz="1600" b="0" dirty="0" smtClean="0">
                          <a:solidFill>
                            <a:srgbClr val="5A5A5A"/>
                          </a:solidFill>
                          <a:latin typeface="Arial" pitchFamily="34" charset="0"/>
                          <a:cs typeface="Arial" pitchFamily="34" charset="0"/>
                        </a:rPr>
                        <a:t>Recommend</a:t>
                      </a:r>
                      <a:r>
                        <a:rPr lang="en-US" altLang="zh-CN" sz="1600" b="0" baseline="0" dirty="0" smtClean="0">
                          <a:solidFill>
                            <a:srgbClr val="5A5A5A"/>
                          </a:solidFill>
                          <a:latin typeface="Arial" pitchFamily="34" charset="0"/>
                          <a:cs typeface="Arial" pitchFamily="34" charset="0"/>
                        </a:rPr>
                        <a:t> to young, middle age and old women;</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Also suitable for men to benefit health;</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People who easy feel fatigue, easy to catch a cold and get allergies;</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People who are irritability, dizziness;</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People who wish to delay aging and maintain youth;</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People with wrinkles, skin laxity and with </a:t>
                      </a:r>
                      <a:r>
                        <a:rPr lang="en-US" altLang="zh-CN" sz="1600" b="0" baseline="0" dirty="0" err="1" smtClean="0">
                          <a:solidFill>
                            <a:srgbClr val="5A5A5A"/>
                          </a:solidFill>
                          <a:latin typeface="Arial" pitchFamily="34" charset="0"/>
                          <a:cs typeface="Arial" pitchFamily="34" charset="0"/>
                        </a:rPr>
                        <a:t>melasma</a:t>
                      </a:r>
                      <a:r>
                        <a:rPr lang="en-US" altLang="zh-CN" sz="1600" b="0" baseline="0" dirty="0" smtClean="0">
                          <a:solidFill>
                            <a:srgbClr val="5A5A5A"/>
                          </a:solidFill>
                          <a:latin typeface="Arial" pitchFamily="34" charset="0"/>
                          <a:cs typeface="Arial" pitchFamily="34" charset="0"/>
                        </a:rPr>
                        <a:t>;</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People who with cardiovascular and </a:t>
                      </a:r>
                      <a:r>
                        <a:rPr lang="en-US" altLang="zh-CN" sz="1600" b="0" baseline="0" dirty="0" err="1" smtClean="0">
                          <a:solidFill>
                            <a:srgbClr val="5A5A5A"/>
                          </a:solidFill>
                          <a:latin typeface="Arial" pitchFamily="34" charset="0"/>
                          <a:cs typeface="Arial" pitchFamily="34" charset="0"/>
                        </a:rPr>
                        <a:t>cerebrovascular</a:t>
                      </a:r>
                      <a:r>
                        <a:rPr lang="en-US" altLang="zh-CN" sz="1600" b="0" baseline="0" dirty="0" smtClean="0">
                          <a:solidFill>
                            <a:srgbClr val="5A5A5A"/>
                          </a:solidFill>
                          <a:latin typeface="Arial" pitchFamily="34" charset="0"/>
                          <a:cs typeface="Arial" pitchFamily="34" charset="0"/>
                        </a:rPr>
                        <a:t> diseases;</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People who have had radiation therapy, chemotherapy;</a:t>
                      </a:r>
                    </a:p>
                    <a:p>
                      <a:pPr marL="177800" indent="-177800">
                        <a:buFont typeface="Arial" pitchFamily="34" charset="0"/>
                        <a:buChar char="•"/>
                      </a:pPr>
                      <a:r>
                        <a:rPr lang="en-US" altLang="zh-CN" sz="1600" b="0" baseline="0" dirty="0" smtClean="0">
                          <a:solidFill>
                            <a:srgbClr val="5A5A5A"/>
                          </a:solidFill>
                          <a:latin typeface="Arial" pitchFamily="34" charset="0"/>
                          <a:cs typeface="Arial" pitchFamily="34" charset="0"/>
                        </a:rPr>
                        <a:t>Long-term user of computers, cell phones and TV</a:t>
                      </a:r>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2447070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rot="10800000">
            <a:off x="5703917" y="4693088"/>
            <a:ext cx="3572040" cy="137076"/>
          </a:xfrm>
          <a:custGeom>
            <a:avLst/>
            <a:gdLst>
              <a:gd name="T0" fmla="*/ 4050597 w 21600"/>
              <a:gd name="T1" fmla="*/ 80963 h 21600"/>
              <a:gd name="T2" fmla="*/ 2109788 w 21600"/>
              <a:gd name="T3" fmla="*/ 161925 h 21600"/>
              <a:gd name="T4" fmla="*/ 168978 w 21600"/>
              <a:gd name="T5" fmla="*/ 80963 h 21600"/>
              <a:gd name="T6" fmla="*/ 2109788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gradFill rotWithShape="1">
            <a:gsLst>
              <a:gs pos="0">
                <a:srgbClr val="5F5F5F">
                  <a:alpha val="0"/>
                </a:srgbClr>
              </a:gs>
              <a:gs pos="100000">
                <a:schemeClr val="tx1">
                  <a:alpha val="50000"/>
                </a:schemeClr>
              </a:gs>
            </a:gsLst>
            <a:lin ang="5400000" scaled="1"/>
          </a:gradFill>
          <a:ln w="28575" algn="ctr">
            <a:noFill/>
            <a:miter lim="800000"/>
            <a:headEnd/>
            <a:tailEnd/>
          </a:ln>
        </p:spPr>
        <p:txBody>
          <a:bodyPr wrap="none" anchor="ctr"/>
          <a:lstStyle/>
          <a:p>
            <a:endParaRPr lang="zh-CN" altLang="en-US">
              <a:ea typeface="华文细黑" pitchFamily="2" charset="-122"/>
            </a:endParaRPr>
          </a:p>
        </p:txBody>
      </p:sp>
      <p:sp>
        <p:nvSpPr>
          <p:cNvPr id="5" name="AutoShape 5"/>
          <p:cNvSpPr>
            <a:spLocks noChangeArrowheads="1"/>
          </p:cNvSpPr>
          <p:nvPr/>
        </p:nvSpPr>
        <p:spPr bwMode="auto">
          <a:xfrm>
            <a:off x="5703917" y="4014428"/>
            <a:ext cx="3572040" cy="678661"/>
          </a:xfrm>
          <a:custGeom>
            <a:avLst/>
            <a:gdLst>
              <a:gd name="T0" fmla="*/ 4050597 w 21600"/>
              <a:gd name="T1" fmla="*/ 400844 h 21600"/>
              <a:gd name="T2" fmla="*/ 2109788 w 21600"/>
              <a:gd name="T3" fmla="*/ 801688 h 21600"/>
              <a:gd name="T4" fmla="*/ 168978 w 21600"/>
              <a:gd name="T5" fmla="*/ 400844 h 21600"/>
              <a:gd name="T6" fmla="*/ 2109788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solidFill>
            <a:srgbClr val="845BA6"/>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ea typeface="华文细黑" pitchFamily="2" charset="-122"/>
            </a:endParaRPr>
          </a:p>
        </p:txBody>
      </p:sp>
      <p:sp>
        <p:nvSpPr>
          <p:cNvPr id="7" name="AutoShape 7"/>
          <p:cNvSpPr>
            <a:spLocks noChangeArrowheads="1"/>
          </p:cNvSpPr>
          <p:nvPr/>
        </p:nvSpPr>
        <p:spPr bwMode="auto">
          <a:xfrm rot="10800000">
            <a:off x="5703917" y="3476874"/>
            <a:ext cx="3572040" cy="524114"/>
          </a:xfrm>
          <a:custGeom>
            <a:avLst/>
            <a:gdLst>
              <a:gd name="T0" fmla="*/ 3649737 w 21600"/>
              <a:gd name="T1" fmla="*/ 309563 h 21600"/>
              <a:gd name="T2" fmla="*/ 2109788 w 21600"/>
              <a:gd name="T3" fmla="*/ 619125 h 21600"/>
              <a:gd name="T4" fmla="*/ 569838 w 21600"/>
              <a:gd name="T5" fmla="*/ 309563 h 21600"/>
              <a:gd name="T6" fmla="*/ 2109788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rgbClr val="845BA6">
              <a:alpha val="50196"/>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ea typeface="华文细黑" pitchFamily="2" charset="-122"/>
            </a:endParaRPr>
          </a:p>
        </p:txBody>
      </p:sp>
      <p:sp>
        <p:nvSpPr>
          <p:cNvPr id="8" name="AutoShape 8"/>
          <p:cNvSpPr>
            <a:spLocks noChangeArrowheads="1"/>
          </p:cNvSpPr>
          <p:nvPr/>
        </p:nvSpPr>
        <p:spPr bwMode="auto">
          <a:xfrm>
            <a:off x="6050640" y="3191122"/>
            <a:ext cx="2878597" cy="546960"/>
          </a:xfrm>
          <a:custGeom>
            <a:avLst/>
            <a:gdLst>
              <a:gd name="T0" fmla="*/ 3251971 w 21600"/>
              <a:gd name="T1" fmla="*/ 323056 h 21600"/>
              <a:gd name="T2" fmla="*/ 1700213 w 21600"/>
              <a:gd name="T3" fmla="*/ 646112 h 21600"/>
              <a:gd name="T4" fmla="*/ 148454 w 21600"/>
              <a:gd name="T5" fmla="*/ 323056 h 21600"/>
              <a:gd name="T6" fmla="*/ 1700213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close/>
              </a:path>
            </a:pathLst>
          </a:custGeom>
          <a:solidFill>
            <a:srgbClr val="D072A8"/>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ea typeface="华文细黑" pitchFamily="2" charset="-122"/>
            </a:endParaRPr>
          </a:p>
        </p:txBody>
      </p:sp>
      <p:sp>
        <p:nvSpPr>
          <p:cNvPr id="10" name="AutoShape 10"/>
          <p:cNvSpPr>
            <a:spLocks noChangeArrowheads="1"/>
          </p:cNvSpPr>
          <p:nvPr/>
        </p:nvSpPr>
        <p:spPr bwMode="auto">
          <a:xfrm rot="10800000">
            <a:off x="6050640" y="2769144"/>
            <a:ext cx="2878597" cy="421979"/>
          </a:xfrm>
          <a:custGeom>
            <a:avLst/>
            <a:gdLst>
              <a:gd name="T0" fmla="*/ 2941210 w 21600"/>
              <a:gd name="T1" fmla="*/ 249238 h 21600"/>
              <a:gd name="T2" fmla="*/ 1700213 w 21600"/>
              <a:gd name="T3" fmla="*/ 498475 h 21600"/>
              <a:gd name="T4" fmla="*/ 459215 w 21600"/>
              <a:gd name="T5" fmla="*/ 249238 h 21600"/>
              <a:gd name="T6" fmla="*/ 1700213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rgbClr val="D072A8">
              <a:alpha val="69804"/>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ea typeface="华文细黑" pitchFamily="2" charset="-122"/>
            </a:endParaRPr>
          </a:p>
        </p:txBody>
      </p:sp>
      <p:sp>
        <p:nvSpPr>
          <p:cNvPr id="11" name="AutoShape 12"/>
          <p:cNvSpPr>
            <a:spLocks noChangeArrowheads="1"/>
          </p:cNvSpPr>
          <p:nvPr/>
        </p:nvSpPr>
        <p:spPr bwMode="auto">
          <a:xfrm>
            <a:off x="6323446" y="2463234"/>
            <a:ext cx="2332980" cy="442137"/>
          </a:xfrm>
          <a:custGeom>
            <a:avLst/>
            <a:gdLst>
              <a:gd name="T0" fmla="*/ 2607515 w 21600"/>
              <a:gd name="T1" fmla="*/ 261143 h 21600"/>
              <a:gd name="T2" fmla="*/ 1377950 w 21600"/>
              <a:gd name="T3" fmla="*/ 522287 h 21600"/>
              <a:gd name="T4" fmla="*/ 148385 w 21600"/>
              <a:gd name="T5" fmla="*/ 261143 h 21600"/>
              <a:gd name="T6" fmla="*/ 13779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rgbClr val="FFFF00"/>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ea typeface="华文细黑" pitchFamily="2" charset="-122"/>
            </a:endParaRPr>
          </a:p>
        </p:txBody>
      </p:sp>
      <p:sp>
        <p:nvSpPr>
          <p:cNvPr id="13" name="AutoShape 14"/>
          <p:cNvSpPr>
            <a:spLocks noChangeArrowheads="1"/>
          </p:cNvSpPr>
          <p:nvPr/>
        </p:nvSpPr>
        <p:spPr bwMode="auto">
          <a:xfrm rot="10800000">
            <a:off x="6323446" y="2135396"/>
            <a:ext cx="2332980" cy="341346"/>
          </a:xfrm>
          <a:custGeom>
            <a:avLst/>
            <a:gdLst>
              <a:gd name="T0" fmla="*/ 2383726 w 21600"/>
              <a:gd name="T1" fmla="*/ 201613 h 21600"/>
              <a:gd name="T2" fmla="*/ 1377950 w 21600"/>
              <a:gd name="T3" fmla="*/ 403225 h 21600"/>
              <a:gd name="T4" fmla="*/ 372174 w 21600"/>
              <a:gd name="T5" fmla="*/ 201613 h 21600"/>
              <a:gd name="T6" fmla="*/ 1377950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rgbClr val="FFFF00">
              <a:alpha val="69804"/>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ea typeface="华文细黑" pitchFamily="2" charset="-122"/>
            </a:endParaRPr>
          </a:p>
        </p:txBody>
      </p:sp>
      <p:grpSp>
        <p:nvGrpSpPr>
          <p:cNvPr id="14" name="Group 15"/>
          <p:cNvGrpSpPr>
            <a:grpSpLocks/>
          </p:cNvGrpSpPr>
          <p:nvPr/>
        </p:nvGrpSpPr>
        <p:grpSpPr bwMode="auto">
          <a:xfrm>
            <a:off x="9755248" y="2941900"/>
            <a:ext cx="809625" cy="2320925"/>
            <a:chOff x="4944" y="2354"/>
            <a:chExt cx="510" cy="1462"/>
          </a:xfrm>
        </p:grpSpPr>
        <p:sp>
          <p:nvSpPr>
            <p:cNvPr id="15" name="AutoShape 16"/>
            <p:cNvSpPr>
              <a:spLocks noChangeArrowheads="1"/>
            </p:cNvSpPr>
            <p:nvPr/>
          </p:nvSpPr>
          <p:spPr bwMode="auto">
            <a:xfrm flipH="1" flipV="1">
              <a:off x="5070" y="3553"/>
              <a:ext cx="105" cy="263"/>
            </a:xfrm>
            <a:prstGeom prst="triangle">
              <a:avLst>
                <a:gd name="adj" fmla="val 0"/>
              </a:avLst>
            </a:prstGeom>
            <a:gradFill rotWithShape="1">
              <a:gsLst>
                <a:gs pos="0">
                  <a:schemeClr val="bg1">
                    <a:alpha val="0"/>
                  </a:schemeClr>
                </a:gs>
                <a:gs pos="100000">
                  <a:schemeClr val="bg2">
                    <a:alpha val="39998"/>
                  </a:schemeClr>
                </a:gs>
              </a:gsLst>
              <a:lin ang="5400000" scaled="1"/>
            </a:gradFill>
            <a:ln w="9525" algn="ctr">
              <a:noFill/>
              <a:miter lim="800000"/>
              <a:headEnd/>
              <a:tailEnd/>
            </a:ln>
          </p:spPr>
          <p:txBody>
            <a:bodyPr wrap="none" anchor="ctr"/>
            <a:lstStyle/>
            <a:p>
              <a:endParaRPr lang="zh-CN" altLang="en-US">
                <a:ea typeface="华文细黑" pitchFamily="2" charset="-122"/>
              </a:endParaRPr>
            </a:p>
          </p:txBody>
        </p:sp>
        <p:sp>
          <p:nvSpPr>
            <p:cNvPr id="16" name="AutoShape 17"/>
            <p:cNvSpPr>
              <a:spLocks noChangeArrowheads="1"/>
            </p:cNvSpPr>
            <p:nvPr/>
          </p:nvSpPr>
          <p:spPr bwMode="auto">
            <a:xfrm flipH="1" flipV="1">
              <a:off x="5254" y="3510"/>
              <a:ext cx="77" cy="263"/>
            </a:xfrm>
            <a:prstGeom prst="triangle">
              <a:avLst>
                <a:gd name="adj" fmla="val 100000"/>
              </a:avLst>
            </a:prstGeom>
            <a:gradFill rotWithShape="1">
              <a:gsLst>
                <a:gs pos="0">
                  <a:schemeClr val="bg1">
                    <a:alpha val="0"/>
                  </a:schemeClr>
                </a:gs>
                <a:gs pos="100000">
                  <a:schemeClr val="bg2">
                    <a:alpha val="39998"/>
                  </a:schemeClr>
                </a:gs>
              </a:gsLst>
              <a:lin ang="5400000" scaled="1"/>
            </a:gradFill>
            <a:ln w="9525" algn="ctr">
              <a:noFill/>
              <a:miter lim="800000"/>
              <a:headEnd/>
              <a:tailEnd/>
            </a:ln>
          </p:spPr>
          <p:txBody>
            <a:bodyPr wrap="none" anchor="ctr"/>
            <a:lstStyle/>
            <a:p>
              <a:endParaRPr lang="zh-CN" altLang="en-US">
                <a:ea typeface="华文细黑" pitchFamily="2" charset="-122"/>
              </a:endParaRPr>
            </a:p>
          </p:txBody>
        </p:sp>
        <p:pic>
          <p:nvPicPr>
            <p:cNvPr id="17" name="Picture 18" descr="28"/>
            <p:cNvPicPr>
              <a:picLocks noChangeAspect="1" noChangeArrowheads="1"/>
            </p:cNvPicPr>
            <p:nvPr/>
          </p:nvPicPr>
          <p:blipFill>
            <a:blip r:embed="rId2" cstate="print">
              <a:lum bright="12000"/>
            </a:blip>
            <a:srcRect/>
            <a:stretch>
              <a:fillRect/>
            </a:stretch>
          </p:blipFill>
          <p:spPr bwMode="auto">
            <a:xfrm>
              <a:off x="4944" y="2354"/>
              <a:ext cx="510" cy="1212"/>
            </a:xfrm>
            <a:prstGeom prst="rect">
              <a:avLst/>
            </a:prstGeom>
            <a:noFill/>
            <a:ln w="9525">
              <a:noFill/>
              <a:miter lim="800000"/>
              <a:headEnd/>
              <a:tailEnd/>
            </a:ln>
          </p:spPr>
        </p:pic>
      </p:grpSp>
      <p:sp>
        <p:nvSpPr>
          <p:cNvPr id="28" name="Line 30"/>
          <p:cNvSpPr>
            <a:spLocks noChangeShapeType="1"/>
          </p:cNvSpPr>
          <p:nvPr/>
        </p:nvSpPr>
        <p:spPr bwMode="auto">
          <a:xfrm flipH="1">
            <a:off x="1960590" y="2691056"/>
            <a:ext cx="3780000" cy="0"/>
          </a:xfrm>
          <a:prstGeom prst="line">
            <a:avLst/>
          </a:prstGeom>
          <a:noFill/>
          <a:ln w="12700">
            <a:solidFill>
              <a:srgbClr val="5A5A5A"/>
            </a:solidFill>
            <a:round/>
            <a:headEnd type="arrow" w="med" len="med"/>
            <a:tailEnd type="none" w="med" len="med"/>
          </a:ln>
        </p:spPr>
        <p:txBody>
          <a:bodyPr/>
          <a:lstStyle/>
          <a:p>
            <a:endParaRPr lang="zh-CN" altLang="en-US"/>
          </a:p>
        </p:txBody>
      </p:sp>
      <p:sp>
        <p:nvSpPr>
          <p:cNvPr id="30" name="Line 32"/>
          <p:cNvSpPr>
            <a:spLocks noChangeShapeType="1"/>
          </p:cNvSpPr>
          <p:nvPr/>
        </p:nvSpPr>
        <p:spPr bwMode="auto">
          <a:xfrm flipH="1">
            <a:off x="1960590" y="3405436"/>
            <a:ext cx="3780000" cy="6360"/>
          </a:xfrm>
          <a:prstGeom prst="line">
            <a:avLst/>
          </a:prstGeom>
          <a:noFill/>
          <a:ln w="12700">
            <a:solidFill>
              <a:srgbClr val="5A5A5A"/>
            </a:solidFill>
            <a:round/>
            <a:headEnd type="arrow" w="med" len="med"/>
            <a:tailEnd type="none" w="med" len="med"/>
          </a:ln>
        </p:spPr>
        <p:txBody>
          <a:bodyPr/>
          <a:lstStyle/>
          <a:p>
            <a:endParaRPr lang="zh-CN" altLang="en-US"/>
          </a:p>
        </p:txBody>
      </p:sp>
      <p:sp>
        <p:nvSpPr>
          <p:cNvPr id="32" name="Line 34"/>
          <p:cNvSpPr>
            <a:spLocks noChangeShapeType="1"/>
          </p:cNvSpPr>
          <p:nvPr/>
        </p:nvSpPr>
        <p:spPr bwMode="auto">
          <a:xfrm flipH="1" flipV="1">
            <a:off x="1960590" y="4456370"/>
            <a:ext cx="3780000" cy="0"/>
          </a:xfrm>
          <a:prstGeom prst="line">
            <a:avLst/>
          </a:prstGeom>
          <a:noFill/>
          <a:ln w="12700">
            <a:solidFill>
              <a:srgbClr val="5A5A5A"/>
            </a:solidFill>
            <a:round/>
            <a:headEnd type="arrow" w="med" len="med"/>
            <a:tailEnd type="none" w="med" len="med"/>
          </a:ln>
        </p:spPr>
        <p:txBody>
          <a:bodyPr/>
          <a:lstStyle/>
          <a:p>
            <a:endParaRPr lang="zh-CN" altLang="en-US"/>
          </a:p>
        </p:txBody>
      </p:sp>
      <p:sp>
        <p:nvSpPr>
          <p:cNvPr id="34" name="TextBox 33"/>
          <p:cNvSpPr txBox="1"/>
          <p:nvPr/>
        </p:nvSpPr>
        <p:spPr>
          <a:xfrm>
            <a:off x="1992312" y="4036236"/>
            <a:ext cx="3429024" cy="369332"/>
          </a:xfrm>
          <a:prstGeom prst="rect">
            <a:avLst/>
          </a:prstGeom>
          <a:noFill/>
        </p:spPr>
        <p:txBody>
          <a:bodyPr wrap="square" rtlCol="0">
            <a:spAutoFit/>
          </a:bodyPr>
          <a:lstStyle/>
          <a:p>
            <a:pPr marL="177800" indent="-177800">
              <a:buFont typeface="Arial" pitchFamily="34" charset="0"/>
              <a:buChar char="•"/>
            </a:pPr>
            <a:r>
              <a:rPr lang="en-US" altLang="zh-CN" dirty="0">
                <a:solidFill>
                  <a:srgbClr val="323291"/>
                </a:solidFill>
                <a:latin typeface="Arial" pitchFamily="34" charset="0"/>
                <a:cs typeface="Arial" pitchFamily="34" charset="0"/>
              </a:rPr>
              <a:t>Anti-oxidant, choose OPC!</a:t>
            </a:r>
            <a:endParaRPr lang="zh-CN" altLang="en-US" dirty="0">
              <a:solidFill>
                <a:srgbClr val="323291"/>
              </a:solidFill>
              <a:latin typeface="Arial" pitchFamily="34" charset="0"/>
              <a:cs typeface="Arial" pitchFamily="34" charset="0"/>
            </a:endParaRPr>
          </a:p>
        </p:txBody>
      </p:sp>
      <p:sp>
        <p:nvSpPr>
          <p:cNvPr id="35" name="TextBox 34"/>
          <p:cNvSpPr txBox="1"/>
          <p:nvPr/>
        </p:nvSpPr>
        <p:spPr>
          <a:xfrm>
            <a:off x="1992312" y="2976808"/>
            <a:ext cx="3786214" cy="369332"/>
          </a:xfrm>
          <a:prstGeom prst="rect">
            <a:avLst/>
          </a:prstGeom>
          <a:noFill/>
        </p:spPr>
        <p:txBody>
          <a:bodyPr wrap="square" rtlCol="0">
            <a:spAutoFit/>
          </a:bodyPr>
          <a:lstStyle/>
          <a:p>
            <a:pPr marL="177800" indent="-177800">
              <a:buFont typeface="Arial" pitchFamily="34" charset="0"/>
              <a:buChar char="•"/>
            </a:pPr>
            <a:r>
              <a:rPr lang="en-US" altLang="zh-CN" dirty="0">
                <a:solidFill>
                  <a:srgbClr val="323291"/>
                </a:solidFill>
                <a:latin typeface="Arial" pitchFamily="34" charset="0"/>
                <a:cs typeface="Arial" pitchFamily="34" charset="0"/>
              </a:rPr>
              <a:t>OPC, choose grape seed extract!</a:t>
            </a:r>
            <a:endParaRPr lang="zh-CN" altLang="en-US" dirty="0">
              <a:solidFill>
                <a:srgbClr val="323291"/>
              </a:solidFill>
              <a:latin typeface="Arial" pitchFamily="34" charset="0"/>
              <a:cs typeface="Arial" pitchFamily="34" charset="0"/>
            </a:endParaRPr>
          </a:p>
        </p:txBody>
      </p:sp>
      <p:sp>
        <p:nvSpPr>
          <p:cNvPr id="36" name="TextBox 35"/>
          <p:cNvSpPr txBox="1"/>
          <p:nvPr/>
        </p:nvSpPr>
        <p:spPr>
          <a:xfrm>
            <a:off x="1992312" y="1973288"/>
            <a:ext cx="3500462" cy="646331"/>
          </a:xfrm>
          <a:prstGeom prst="rect">
            <a:avLst/>
          </a:prstGeom>
          <a:noFill/>
        </p:spPr>
        <p:txBody>
          <a:bodyPr wrap="square" rtlCol="0">
            <a:spAutoFit/>
          </a:bodyPr>
          <a:lstStyle/>
          <a:p>
            <a:pPr marL="177800" indent="-177800">
              <a:buFont typeface="Arial" pitchFamily="34" charset="0"/>
              <a:buChar char="•"/>
            </a:pPr>
            <a:r>
              <a:rPr lang="en-US" altLang="zh-CN" dirty="0">
                <a:solidFill>
                  <a:srgbClr val="323291"/>
                </a:solidFill>
                <a:latin typeface="Arial" pitchFamily="34" charset="0"/>
                <a:cs typeface="Arial" pitchFamily="34" charset="0"/>
              </a:rPr>
              <a:t>Grape seed extract, choose BF Suma </a:t>
            </a:r>
            <a:r>
              <a:rPr lang="en-US" altLang="zh-CN" dirty="0" err="1">
                <a:solidFill>
                  <a:srgbClr val="323291"/>
                </a:solidFill>
                <a:latin typeface="Arial" pitchFamily="34" charset="0"/>
                <a:cs typeface="Arial" pitchFamily="34" charset="0"/>
              </a:rPr>
              <a:t>Feminergy</a:t>
            </a:r>
            <a:r>
              <a:rPr lang="en-US" altLang="zh-CN" dirty="0">
                <a:solidFill>
                  <a:srgbClr val="323291"/>
                </a:solidFill>
                <a:latin typeface="Arial" pitchFamily="34" charset="0"/>
                <a:cs typeface="Arial" pitchFamily="34" charset="0"/>
              </a:rPr>
              <a:t> Capsules!</a:t>
            </a:r>
            <a:endParaRPr lang="zh-CN" altLang="en-US" dirty="0">
              <a:solidFill>
                <a:srgbClr val="323291"/>
              </a:solidFill>
              <a:latin typeface="Arial" pitchFamily="34" charset="0"/>
              <a:cs typeface="Arial" pitchFamily="34" charset="0"/>
            </a:endParaRPr>
          </a:p>
        </p:txBody>
      </p:sp>
      <p:sp>
        <p:nvSpPr>
          <p:cNvPr id="38" name="右箭头 37"/>
          <p:cNvSpPr/>
          <p:nvPr/>
        </p:nvSpPr>
        <p:spPr>
          <a:xfrm rot="15615762">
            <a:off x="7984594" y="3337794"/>
            <a:ext cx="2735284" cy="268394"/>
          </a:xfrm>
          <a:prstGeom prst="rightArrow">
            <a:avLst/>
          </a:prstGeom>
          <a:solidFill>
            <a:srgbClr val="32329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97017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916161" y="571481"/>
            <a:ext cx="9144000" cy="5643602"/>
          </a:xfrm>
          <a:custGeom>
            <a:avLst/>
            <a:gdLst>
              <a:gd name="connsiteX0" fmla="*/ 0 w 9144000"/>
              <a:gd name="connsiteY0" fmla="*/ 0 h 5643602"/>
              <a:gd name="connsiteX1" fmla="*/ 9144000 w 9144000"/>
              <a:gd name="connsiteY1" fmla="*/ 0 h 5643602"/>
              <a:gd name="connsiteX2" fmla="*/ 9144000 w 9144000"/>
              <a:gd name="connsiteY2" fmla="*/ 5643602 h 5643602"/>
              <a:gd name="connsiteX3" fmla="*/ 0 w 9144000"/>
              <a:gd name="connsiteY3" fmla="*/ 5643602 h 5643602"/>
              <a:gd name="connsiteX4" fmla="*/ 0 w 9144000"/>
              <a:gd name="connsiteY4" fmla="*/ 0 h 5643602"/>
              <a:gd name="connsiteX0" fmla="*/ 0 w 9144000"/>
              <a:gd name="connsiteY0" fmla="*/ 0 h 5643602"/>
              <a:gd name="connsiteX1" fmla="*/ 9144000 w 9144000"/>
              <a:gd name="connsiteY1" fmla="*/ 0 h 5643602"/>
              <a:gd name="connsiteX2" fmla="*/ 9144000 w 9144000"/>
              <a:gd name="connsiteY2" fmla="*/ 5643602 h 5643602"/>
              <a:gd name="connsiteX3" fmla="*/ 0 w 9144000"/>
              <a:gd name="connsiteY3" fmla="*/ 5643602 h 5643602"/>
              <a:gd name="connsiteX4" fmla="*/ 0 w 9144000"/>
              <a:gd name="connsiteY4" fmla="*/ 0 h 5643602"/>
              <a:gd name="connsiteX0" fmla="*/ 0 w 9144000"/>
              <a:gd name="connsiteY0" fmla="*/ 0 h 5643602"/>
              <a:gd name="connsiteX1" fmla="*/ 9144000 w 9144000"/>
              <a:gd name="connsiteY1" fmla="*/ 0 h 5643602"/>
              <a:gd name="connsiteX2" fmla="*/ 9144000 w 9144000"/>
              <a:gd name="connsiteY2" fmla="*/ 5643602 h 5643602"/>
              <a:gd name="connsiteX3" fmla="*/ 0 w 9144000"/>
              <a:gd name="connsiteY3" fmla="*/ 5643602 h 5643602"/>
              <a:gd name="connsiteX4" fmla="*/ 0 w 9144000"/>
              <a:gd name="connsiteY4" fmla="*/ 0 h 5643602"/>
              <a:gd name="connsiteX0" fmla="*/ 0 w 9144000"/>
              <a:gd name="connsiteY0" fmla="*/ 0 h 5643602"/>
              <a:gd name="connsiteX1" fmla="*/ 9144000 w 9144000"/>
              <a:gd name="connsiteY1" fmla="*/ 0 h 5643602"/>
              <a:gd name="connsiteX2" fmla="*/ 9144000 w 9144000"/>
              <a:gd name="connsiteY2" fmla="*/ 5643602 h 5643602"/>
              <a:gd name="connsiteX3" fmla="*/ 0 w 9144000"/>
              <a:gd name="connsiteY3" fmla="*/ 5643602 h 5643602"/>
              <a:gd name="connsiteX4" fmla="*/ 0 w 9144000"/>
              <a:gd name="connsiteY4" fmla="*/ 0 h 564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643602">
                <a:moveTo>
                  <a:pt x="0" y="0"/>
                </a:moveTo>
                <a:cubicBezTo>
                  <a:pt x="4251315" y="567249"/>
                  <a:pt x="6089302" y="456674"/>
                  <a:pt x="9144000" y="0"/>
                </a:cubicBezTo>
                <a:lnTo>
                  <a:pt x="9144000" y="5643602"/>
                </a:lnTo>
                <a:lnTo>
                  <a:pt x="0" y="5643602"/>
                </a:lnTo>
                <a:lnTo>
                  <a:pt x="0" y="0"/>
                </a:ln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416227" y="1071547"/>
            <a:ext cx="5000660" cy="1357322"/>
          </a:xfrm>
          <a:prstGeom prst="roundRect">
            <a:avLst/>
          </a:prstGeom>
          <a:solidFill>
            <a:srgbClr val="845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b="1" dirty="0" err="1">
                <a:solidFill>
                  <a:schemeClr val="bg1"/>
                </a:solidFill>
                <a:latin typeface="Arial" pitchFamily="34" charset="0"/>
                <a:cs typeface="Arial" pitchFamily="34" charset="0"/>
              </a:rPr>
              <a:t>Feminergy</a:t>
            </a:r>
            <a:r>
              <a:rPr lang="en-US" altLang="zh-CN" sz="3600" b="1" dirty="0">
                <a:solidFill>
                  <a:schemeClr val="bg1"/>
                </a:solidFill>
                <a:latin typeface="Arial" pitchFamily="34" charset="0"/>
                <a:cs typeface="Arial" pitchFamily="34" charset="0"/>
              </a:rPr>
              <a:t> Capsules</a:t>
            </a:r>
          </a:p>
          <a:p>
            <a:r>
              <a:rPr lang="en-US" altLang="zh-CN" sz="2400" b="1" dirty="0">
                <a:solidFill>
                  <a:srgbClr val="FFFF00"/>
                </a:solidFill>
                <a:latin typeface="Arial" pitchFamily="34" charset="0"/>
                <a:cs typeface="Arial" pitchFamily="34" charset="0"/>
              </a:rPr>
              <a:t>Secret for women to stay youth!</a:t>
            </a:r>
          </a:p>
        </p:txBody>
      </p:sp>
      <p:sp>
        <p:nvSpPr>
          <p:cNvPr id="5" name="矩形 4"/>
          <p:cNvSpPr/>
          <p:nvPr/>
        </p:nvSpPr>
        <p:spPr>
          <a:xfrm>
            <a:off x="2022919" y="5130243"/>
            <a:ext cx="7108613" cy="584775"/>
          </a:xfrm>
          <a:prstGeom prst="rect">
            <a:avLst/>
          </a:prstGeom>
        </p:spPr>
        <p:txBody>
          <a:bodyPr wrap="none">
            <a:spAutoFit/>
          </a:bodyPr>
          <a:lstStyle/>
          <a:p>
            <a:r>
              <a:rPr lang="en-US" altLang="zh-C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Beauty through supplement!</a:t>
            </a:r>
            <a:endParaRPr lang="zh-CN"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187559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98091" y="570231"/>
            <a:ext cx="6001077" cy="1446550"/>
          </a:xfrm>
          <a:prstGeom prst="rect">
            <a:avLst/>
          </a:prstGeom>
          <a:noFill/>
        </p:spPr>
        <p:txBody>
          <a:bodyPr wrap="square" lIns="91440" tIns="45720" rIns="91440" bIns="45720">
            <a:spAutoFit/>
          </a:bodyPr>
          <a:lstStyle/>
          <a:p>
            <a:pPr algn="ctr"/>
            <a:r>
              <a:rPr lang="en-US" altLang="zh-CN" sz="4400" b="1" dirty="0">
                <a:ln w="9000" cmpd="sng">
                  <a:solidFill>
                    <a:schemeClr val="accent4">
                      <a:shade val="50000"/>
                      <a:satMod val="120000"/>
                    </a:schemeClr>
                  </a:solidFill>
                  <a:prstDash val="solid"/>
                </a:ln>
                <a:solidFill>
                  <a:srgbClr val="845BA6"/>
                </a:solidFill>
                <a:latin typeface="Arial" pitchFamily="34" charset="0"/>
                <a:cs typeface="Arial" pitchFamily="34" charset="0"/>
              </a:rPr>
              <a:t>The matters associated with aging</a:t>
            </a:r>
          </a:p>
        </p:txBody>
      </p:sp>
      <p:sp>
        <p:nvSpPr>
          <p:cNvPr id="7" name="Oval 2"/>
          <p:cNvSpPr>
            <a:spLocks noChangeArrowheads="1"/>
          </p:cNvSpPr>
          <p:nvPr/>
        </p:nvSpPr>
        <p:spPr bwMode="auto">
          <a:xfrm>
            <a:off x="4795682" y="3160779"/>
            <a:ext cx="868044" cy="513175"/>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8" name="Oval 3"/>
          <p:cNvSpPr>
            <a:spLocks noChangeArrowheads="1"/>
          </p:cNvSpPr>
          <p:nvPr/>
        </p:nvSpPr>
        <p:spPr bwMode="auto">
          <a:xfrm>
            <a:off x="3579143" y="4086280"/>
            <a:ext cx="1128458" cy="667638"/>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9" name="Oval 4"/>
          <p:cNvSpPr>
            <a:spLocks noChangeArrowheads="1"/>
          </p:cNvSpPr>
          <p:nvPr/>
        </p:nvSpPr>
        <p:spPr bwMode="auto">
          <a:xfrm>
            <a:off x="5403313" y="4055643"/>
            <a:ext cx="1128458" cy="667638"/>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10" name="Oval 5"/>
          <p:cNvSpPr>
            <a:spLocks noChangeArrowheads="1"/>
          </p:cNvSpPr>
          <p:nvPr/>
        </p:nvSpPr>
        <p:spPr bwMode="auto">
          <a:xfrm>
            <a:off x="6446243" y="5476448"/>
            <a:ext cx="1418231" cy="839973"/>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12" name="Oval 7"/>
          <p:cNvSpPr>
            <a:spLocks noChangeArrowheads="1"/>
          </p:cNvSpPr>
          <p:nvPr/>
        </p:nvSpPr>
        <p:spPr bwMode="auto">
          <a:xfrm>
            <a:off x="4071887" y="5447088"/>
            <a:ext cx="1418231" cy="839973"/>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13" name="Oval 8"/>
          <p:cNvSpPr>
            <a:spLocks noChangeArrowheads="1"/>
          </p:cNvSpPr>
          <p:nvPr/>
        </p:nvSpPr>
        <p:spPr bwMode="auto">
          <a:xfrm>
            <a:off x="5809251" y="3594806"/>
            <a:ext cx="289774" cy="289778"/>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15" name="Line 10"/>
          <p:cNvSpPr>
            <a:spLocks noChangeShapeType="1"/>
          </p:cNvSpPr>
          <p:nvPr/>
        </p:nvSpPr>
        <p:spPr bwMode="auto">
          <a:xfrm flipV="1">
            <a:off x="4795683" y="4434780"/>
            <a:ext cx="839961" cy="1012307"/>
          </a:xfrm>
          <a:prstGeom prst="line">
            <a:avLst/>
          </a:prstGeom>
          <a:noFill/>
          <a:ln w="31750" cap="rnd">
            <a:solidFill>
              <a:srgbClr val="808080"/>
            </a:solidFill>
            <a:prstDash val="sysDot"/>
            <a:round/>
            <a:headEnd/>
            <a:tailEnd type="triangle" w="med" len="med"/>
          </a:ln>
        </p:spPr>
        <p:txBody>
          <a:bodyPr/>
          <a:lstStyle/>
          <a:p>
            <a:endParaRPr lang="zh-CN" altLang="en-US"/>
          </a:p>
        </p:txBody>
      </p:sp>
      <p:sp>
        <p:nvSpPr>
          <p:cNvPr id="16" name="Line 11"/>
          <p:cNvSpPr>
            <a:spLocks noChangeShapeType="1"/>
          </p:cNvSpPr>
          <p:nvPr/>
        </p:nvSpPr>
        <p:spPr bwMode="auto">
          <a:xfrm>
            <a:off x="6330079" y="4434780"/>
            <a:ext cx="839961" cy="984223"/>
          </a:xfrm>
          <a:prstGeom prst="line">
            <a:avLst/>
          </a:prstGeom>
          <a:noFill/>
          <a:ln w="31750" cap="rnd">
            <a:solidFill>
              <a:srgbClr val="808080"/>
            </a:solidFill>
            <a:prstDash val="sysDot"/>
            <a:round/>
            <a:headEnd type="triangle" w="med" len="med"/>
            <a:tailEnd/>
          </a:ln>
        </p:spPr>
        <p:txBody>
          <a:bodyPr/>
          <a:lstStyle/>
          <a:p>
            <a:endParaRPr lang="zh-CN" altLang="en-US"/>
          </a:p>
        </p:txBody>
      </p:sp>
      <p:sp>
        <p:nvSpPr>
          <p:cNvPr id="17" name="Line 12"/>
          <p:cNvSpPr>
            <a:spLocks noChangeShapeType="1"/>
          </p:cNvSpPr>
          <p:nvPr/>
        </p:nvSpPr>
        <p:spPr bwMode="auto">
          <a:xfrm flipH="1">
            <a:off x="6503688" y="4028835"/>
            <a:ext cx="1331427" cy="0"/>
          </a:xfrm>
          <a:prstGeom prst="line">
            <a:avLst/>
          </a:prstGeom>
          <a:noFill/>
          <a:ln w="31750" cap="rnd">
            <a:solidFill>
              <a:srgbClr val="808080"/>
            </a:solidFill>
            <a:prstDash val="sysDot"/>
            <a:round/>
            <a:headEnd/>
            <a:tailEnd type="triangle" w="med" len="med"/>
          </a:ln>
        </p:spPr>
        <p:txBody>
          <a:bodyPr/>
          <a:lstStyle/>
          <a:p>
            <a:endParaRPr lang="zh-CN" altLang="en-US"/>
          </a:p>
        </p:txBody>
      </p:sp>
      <p:sp>
        <p:nvSpPr>
          <p:cNvPr id="18" name="Line 13"/>
          <p:cNvSpPr>
            <a:spLocks noChangeShapeType="1"/>
          </p:cNvSpPr>
          <p:nvPr/>
        </p:nvSpPr>
        <p:spPr bwMode="auto">
          <a:xfrm>
            <a:off x="4158691" y="4028835"/>
            <a:ext cx="1273983" cy="0"/>
          </a:xfrm>
          <a:prstGeom prst="line">
            <a:avLst/>
          </a:prstGeom>
          <a:noFill/>
          <a:ln w="31750" cap="rnd">
            <a:solidFill>
              <a:srgbClr val="808080"/>
            </a:solidFill>
            <a:prstDash val="sysDot"/>
            <a:round/>
            <a:headEnd/>
            <a:tailEnd type="triangle" w="med" len="med"/>
          </a:ln>
        </p:spPr>
        <p:txBody>
          <a:bodyPr/>
          <a:lstStyle/>
          <a:p>
            <a:endParaRPr lang="zh-CN" altLang="en-US"/>
          </a:p>
        </p:txBody>
      </p:sp>
      <p:sp>
        <p:nvSpPr>
          <p:cNvPr id="19" name="Line 14"/>
          <p:cNvSpPr>
            <a:spLocks noChangeShapeType="1"/>
          </p:cNvSpPr>
          <p:nvPr/>
        </p:nvSpPr>
        <p:spPr bwMode="auto">
          <a:xfrm>
            <a:off x="5229704" y="3160779"/>
            <a:ext cx="405938" cy="463389"/>
          </a:xfrm>
          <a:prstGeom prst="line">
            <a:avLst/>
          </a:prstGeom>
          <a:noFill/>
          <a:ln w="31750" cap="rnd">
            <a:solidFill>
              <a:srgbClr val="808080"/>
            </a:solidFill>
            <a:prstDash val="sysDot"/>
            <a:round/>
            <a:headEnd/>
            <a:tailEnd type="triangle" w="med" len="med"/>
          </a:ln>
        </p:spPr>
        <p:txBody>
          <a:bodyPr/>
          <a:lstStyle/>
          <a:p>
            <a:endParaRPr lang="zh-CN" altLang="en-US"/>
          </a:p>
        </p:txBody>
      </p:sp>
      <p:sp>
        <p:nvSpPr>
          <p:cNvPr id="20" name="Line 15"/>
          <p:cNvSpPr>
            <a:spLocks noChangeShapeType="1"/>
          </p:cNvSpPr>
          <p:nvPr/>
        </p:nvSpPr>
        <p:spPr bwMode="auto">
          <a:xfrm flipH="1">
            <a:off x="6300717" y="3160779"/>
            <a:ext cx="405938" cy="463389"/>
          </a:xfrm>
          <a:prstGeom prst="line">
            <a:avLst/>
          </a:prstGeom>
          <a:noFill/>
          <a:ln w="31750" cap="rnd">
            <a:solidFill>
              <a:srgbClr val="808080"/>
            </a:solidFill>
            <a:prstDash val="sysDot"/>
            <a:round/>
            <a:headEnd/>
            <a:tailEnd type="triangle" w="med" len="med"/>
          </a:ln>
        </p:spPr>
        <p:txBody>
          <a:bodyPr/>
          <a:lstStyle/>
          <a:p>
            <a:endParaRPr lang="zh-CN" altLang="en-US"/>
          </a:p>
        </p:txBody>
      </p:sp>
      <p:sp>
        <p:nvSpPr>
          <p:cNvPr id="46" name="Oval 17"/>
          <p:cNvSpPr>
            <a:spLocks noChangeArrowheads="1"/>
          </p:cNvSpPr>
          <p:nvPr/>
        </p:nvSpPr>
        <p:spPr bwMode="auto">
          <a:xfrm>
            <a:off x="3498157" y="3368292"/>
            <a:ext cx="1123917" cy="1123933"/>
          </a:xfrm>
          <a:prstGeom prst="ellipse">
            <a:avLst/>
          </a:prstGeom>
          <a:solidFill>
            <a:srgbClr val="845BA6"/>
          </a:solidFill>
          <a:ln w="9525" algn="ctr">
            <a:noFill/>
            <a:round/>
            <a:headEnd/>
            <a:tailEnd/>
          </a:ln>
        </p:spPr>
        <p:txBody>
          <a:bodyPr wrap="none" anchor="ctr"/>
          <a:lstStyle/>
          <a:p>
            <a:pPr algn="ctr"/>
            <a:r>
              <a:rPr lang="en-US" altLang="zh-CN" sz="1600" b="1" dirty="0">
                <a:solidFill>
                  <a:schemeClr val="bg1"/>
                </a:solidFill>
                <a:latin typeface="Arial" pitchFamily="34" charset="0"/>
                <a:cs typeface="Arial" pitchFamily="34" charset="0"/>
              </a:rPr>
              <a:t>Menopausal</a:t>
            </a:r>
            <a:endParaRPr lang="en-US" altLang="zh-CN" sz="2000" b="1" dirty="0">
              <a:solidFill>
                <a:schemeClr val="bg1"/>
              </a:solidFill>
              <a:latin typeface="Arial" pitchFamily="34" charset="0"/>
              <a:cs typeface="Arial" pitchFamily="34" charset="0"/>
            </a:endParaRPr>
          </a:p>
          <a:p>
            <a:pPr algn="ctr"/>
            <a:r>
              <a:rPr lang="en-US" altLang="zh-CN" sz="1600" b="1" dirty="0">
                <a:solidFill>
                  <a:schemeClr val="bg1"/>
                </a:solidFill>
                <a:latin typeface="Arial" pitchFamily="34" charset="0"/>
                <a:cs typeface="Arial" pitchFamily="34" charset="0"/>
              </a:rPr>
              <a:t>women</a:t>
            </a:r>
            <a:endParaRPr lang="zh-CN" altLang="en-US" sz="1600" b="1" dirty="0">
              <a:solidFill>
                <a:schemeClr val="bg1"/>
              </a:solidFill>
              <a:latin typeface="Arial" pitchFamily="34" charset="0"/>
              <a:cs typeface="Arial" pitchFamily="34" charset="0"/>
            </a:endParaRPr>
          </a:p>
        </p:txBody>
      </p:sp>
      <p:sp>
        <p:nvSpPr>
          <p:cNvPr id="47" name="Freeform 18"/>
          <p:cNvSpPr>
            <a:spLocks/>
          </p:cNvSpPr>
          <p:nvPr/>
        </p:nvSpPr>
        <p:spPr bwMode="auto">
          <a:xfrm>
            <a:off x="3569594" y="3357656"/>
            <a:ext cx="937114" cy="3054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48" name="Oval 19"/>
          <p:cNvSpPr>
            <a:spLocks noChangeArrowheads="1"/>
          </p:cNvSpPr>
          <p:nvPr/>
        </p:nvSpPr>
        <p:spPr bwMode="auto">
          <a:xfrm>
            <a:off x="3732752" y="3488690"/>
            <a:ext cx="194033" cy="174462"/>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43" name="Oval 21"/>
          <p:cNvSpPr>
            <a:spLocks noChangeArrowheads="1"/>
          </p:cNvSpPr>
          <p:nvPr/>
        </p:nvSpPr>
        <p:spPr bwMode="auto">
          <a:xfrm>
            <a:off x="5530966" y="3606296"/>
            <a:ext cx="885916" cy="885929"/>
          </a:xfrm>
          <a:prstGeom prst="ellipse">
            <a:avLst/>
          </a:prstGeom>
          <a:solidFill>
            <a:srgbClr val="FFC000"/>
          </a:solidFill>
          <a:ln w="9525" algn="ctr">
            <a:noFill/>
            <a:round/>
            <a:headEnd/>
            <a:tailEnd/>
          </a:ln>
        </p:spPr>
        <p:txBody>
          <a:bodyPr wrap="none" anchor="ctr"/>
          <a:lstStyle/>
          <a:p>
            <a:pPr algn="ctr"/>
            <a:r>
              <a:rPr lang="en-US" altLang="zh-CN" sz="1600" b="1" dirty="0">
                <a:solidFill>
                  <a:srgbClr val="323291"/>
                </a:solidFill>
                <a:latin typeface="Arial" pitchFamily="34" charset="0"/>
                <a:cs typeface="Arial" pitchFamily="34" charset="0"/>
              </a:rPr>
              <a:t>Aging</a:t>
            </a:r>
            <a:endParaRPr lang="zh-CN" altLang="en-US" sz="1600" b="1" dirty="0">
              <a:solidFill>
                <a:srgbClr val="323291"/>
              </a:solidFill>
              <a:latin typeface="Arial" pitchFamily="34" charset="0"/>
              <a:cs typeface="Arial" pitchFamily="34" charset="0"/>
            </a:endParaRPr>
          </a:p>
        </p:txBody>
      </p:sp>
      <p:sp>
        <p:nvSpPr>
          <p:cNvPr id="44" name="Freeform 22"/>
          <p:cNvSpPr>
            <a:spLocks/>
          </p:cNvSpPr>
          <p:nvPr/>
        </p:nvSpPr>
        <p:spPr bwMode="auto">
          <a:xfrm>
            <a:off x="5604996" y="3626634"/>
            <a:ext cx="738670" cy="24080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45" name="Oval 23"/>
          <p:cNvSpPr>
            <a:spLocks noChangeArrowheads="1"/>
          </p:cNvSpPr>
          <p:nvPr/>
        </p:nvSpPr>
        <p:spPr bwMode="auto">
          <a:xfrm>
            <a:off x="5715635" y="3680327"/>
            <a:ext cx="185481" cy="166773"/>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37" name="Oval 29"/>
          <p:cNvSpPr>
            <a:spLocks noChangeArrowheads="1"/>
          </p:cNvSpPr>
          <p:nvPr/>
        </p:nvSpPr>
        <p:spPr bwMode="auto">
          <a:xfrm>
            <a:off x="4216135" y="4840723"/>
            <a:ext cx="1156541" cy="1156558"/>
          </a:xfrm>
          <a:prstGeom prst="ellipse">
            <a:avLst/>
          </a:prstGeom>
          <a:solidFill>
            <a:srgbClr val="845BA6"/>
          </a:solidFill>
          <a:ln w="9525" algn="ctr">
            <a:noFill/>
            <a:round/>
            <a:headEnd/>
            <a:tailEnd/>
          </a:ln>
        </p:spPr>
        <p:txBody>
          <a:bodyPr wrap="none" anchor="ctr"/>
          <a:lstStyle/>
          <a:p>
            <a:pPr algn="ctr"/>
            <a:r>
              <a:rPr lang="en-US" altLang="zh-CN" b="1" dirty="0">
                <a:solidFill>
                  <a:schemeClr val="bg1"/>
                </a:solidFill>
                <a:latin typeface="Arial" pitchFamily="34" charset="0"/>
                <a:cs typeface="Arial" pitchFamily="34" charset="0"/>
              </a:rPr>
              <a:t>Skin</a:t>
            </a:r>
          </a:p>
          <a:p>
            <a:pPr algn="ctr"/>
            <a:r>
              <a:rPr lang="en-US" altLang="zh-CN" b="1" dirty="0">
                <a:solidFill>
                  <a:schemeClr val="bg1"/>
                </a:solidFill>
                <a:latin typeface="Arial" pitchFamily="34" charset="0"/>
                <a:cs typeface="Arial" pitchFamily="34" charset="0"/>
              </a:rPr>
              <a:t>wrinkles</a:t>
            </a:r>
            <a:endParaRPr lang="zh-CN" altLang="en-US" b="1" dirty="0">
              <a:solidFill>
                <a:schemeClr val="bg1"/>
              </a:solidFill>
              <a:latin typeface="Arial" pitchFamily="34" charset="0"/>
              <a:cs typeface="Arial" pitchFamily="34" charset="0"/>
            </a:endParaRPr>
          </a:p>
        </p:txBody>
      </p:sp>
      <p:sp>
        <p:nvSpPr>
          <p:cNvPr id="38" name="Freeform 30"/>
          <p:cNvSpPr>
            <a:spLocks/>
          </p:cNvSpPr>
          <p:nvPr/>
        </p:nvSpPr>
        <p:spPr bwMode="auto">
          <a:xfrm>
            <a:off x="4311717" y="4872585"/>
            <a:ext cx="965377" cy="313301"/>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39" name="Oval 31"/>
          <p:cNvSpPr>
            <a:spLocks noChangeArrowheads="1"/>
          </p:cNvSpPr>
          <p:nvPr/>
        </p:nvSpPr>
        <p:spPr bwMode="auto">
          <a:xfrm>
            <a:off x="4457214" y="4888515"/>
            <a:ext cx="242141" cy="217718"/>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34" name="Oval 33"/>
          <p:cNvSpPr>
            <a:spLocks noChangeArrowheads="1"/>
          </p:cNvSpPr>
          <p:nvPr/>
        </p:nvSpPr>
        <p:spPr bwMode="auto">
          <a:xfrm>
            <a:off x="6590492" y="4840723"/>
            <a:ext cx="1156541" cy="1156558"/>
          </a:xfrm>
          <a:prstGeom prst="ellipse">
            <a:avLst/>
          </a:prstGeom>
          <a:solidFill>
            <a:srgbClr val="845BA6"/>
          </a:solidFill>
          <a:ln w="9525" algn="ctr">
            <a:noFill/>
            <a:round/>
            <a:headEnd/>
            <a:tailEnd/>
          </a:ln>
        </p:spPr>
        <p:txBody>
          <a:bodyPr wrap="none" anchor="ctr"/>
          <a:lstStyle/>
          <a:p>
            <a:pPr algn="ctr"/>
            <a:r>
              <a:rPr lang="en-US" altLang="zh-CN" b="1" dirty="0">
                <a:solidFill>
                  <a:schemeClr val="bg1"/>
                </a:solidFill>
                <a:latin typeface="Arial" pitchFamily="34" charset="0"/>
                <a:cs typeface="Arial" pitchFamily="34" charset="0"/>
              </a:rPr>
              <a:t>Unhealthy</a:t>
            </a:r>
          </a:p>
          <a:p>
            <a:pPr algn="ctr"/>
            <a:r>
              <a:rPr lang="en-US" altLang="zh-CN" b="1" dirty="0">
                <a:solidFill>
                  <a:schemeClr val="bg1"/>
                </a:solidFill>
                <a:latin typeface="Arial" pitchFamily="34" charset="0"/>
                <a:cs typeface="Arial" pitchFamily="34" charset="0"/>
              </a:rPr>
              <a:t> Skin</a:t>
            </a:r>
            <a:endParaRPr lang="zh-CN" altLang="en-US" b="1" dirty="0">
              <a:solidFill>
                <a:schemeClr val="bg1"/>
              </a:solidFill>
              <a:latin typeface="Arial" pitchFamily="34" charset="0"/>
              <a:cs typeface="Arial" pitchFamily="34" charset="0"/>
            </a:endParaRPr>
          </a:p>
        </p:txBody>
      </p:sp>
      <p:sp>
        <p:nvSpPr>
          <p:cNvPr id="35" name="Freeform 34"/>
          <p:cNvSpPr>
            <a:spLocks/>
          </p:cNvSpPr>
          <p:nvPr/>
        </p:nvSpPr>
        <p:spPr bwMode="auto">
          <a:xfrm>
            <a:off x="6687136" y="4872585"/>
            <a:ext cx="964315" cy="313301"/>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36" name="Oval 35"/>
          <p:cNvSpPr>
            <a:spLocks noChangeArrowheads="1"/>
          </p:cNvSpPr>
          <p:nvPr/>
        </p:nvSpPr>
        <p:spPr bwMode="auto">
          <a:xfrm>
            <a:off x="6831571" y="4888515"/>
            <a:ext cx="242141" cy="217718"/>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31" name="Oval 37"/>
          <p:cNvSpPr>
            <a:spLocks noChangeArrowheads="1"/>
          </p:cNvSpPr>
          <p:nvPr/>
        </p:nvSpPr>
        <p:spPr bwMode="auto">
          <a:xfrm>
            <a:off x="4641165" y="2429352"/>
            <a:ext cx="1078635" cy="1078650"/>
          </a:xfrm>
          <a:prstGeom prst="ellipse">
            <a:avLst/>
          </a:prstGeom>
          <a:solidFill>
            <a:srgbClr val="845BA6"/>
          </a:solidFill>
          <a:ln w="9525" algn="ctr">
            <a:noFill/>
            <a:round/>
            <a:headEnd/>
            <a:tailEnd/>
          </a:ln>
        </p:spPr>
        <p:txBody>
          <a:bodyPr wrap="none" anchor="ctr"/>
          <a:lstStyle/>
          <a:p>
            <a:pPr algn="ctr"/>
            <a:r>
              <a:rPr lang="en-US" altLang="zh-CN" sz="1400" b="1" dirty="0">
                <a:solidFill>
                  <a:schemeClr val="bg1"/>
                </a:solidFill>
                <a:latin typeface="Arial" pitchFamily="34" charset="0"/>
                <a:cs typeface="Arial" pitchFamily="34" charset="0"/>
              </a:rPr>
              <a:t>Organ</a:t>
            </a:r>
          </a:p>
          <a:p>
            <a:pPr algn="ctr"/>
            <a:r>
              <a:rPr lang="en-US" altLang="zh-CN" sz="1400" b="1" dirty="0">
                <a:solidFill>
                  <a:schemeClr val="bg1"/>
                </a:solidFill>
                <a:latin typeface="Arial" pitchFamily="34" charset="0"/>
                <a:cs typeface="Arial" pitchFamily="34" charset="0"/>
              </a:rPr>
              <a:t>dysfunction</a:t>
            </a:r>
            <a:endParaRPr lang="zh-CN" altLang="en-US" sz="1400" b="1" dirty="0">
              <a:solidFill>
                <a:schemeClr val="bg1"/>
              </a:solidFill>
              <a:latin typeface="Arial" pitchFamily="34" charset="0"/>
              <a:cs typeface="Arial" pitchFamily="34" charset="0"/>
            </a:endParaRPr>
          </a:p>
        </p:txBody>
      </p:sp>
      <p:sp>
        <p:nvSpPr>
          <p:cNvPr id="32" name="Freeform 38"/>
          <p:cNvSpPr>
            <a:spLocks/>
          </p:cNvSpPr>
          <p:nvPr/>
        </p:nvSpPr>
        <p:spPr bwMode="auto">
          <a:xfrm>
            <a:off x="4732288" y="2458077"/>
            <a:ext cx="899358" cy="29318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33" name="Oval 39"/>
          <p:cNvSpPr>
            <a:spLocks noChangeArrowheads="1"/>
          </p:cNvSpPr>
          <p:nvPr/>
        </p:nvSpPr>
        <p:spPr bwMode="auto">
          <a:xfrm>
            <a:off x="4866003" y="2473924"/>
            <a:ext cx="225830" cy="203052"/>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49" name="Oval 2"/>
          <p:cNvSpPr>
            <a:spLocks noChangeArrowheads="1"/>
          </p:cNvSpPr>
          <p:nvPr/>
        </p:nvSpPr>
        <p:spPr bwMode="auto">
          <a:xfrm>
            <a:off x="6224442" y="3180133"/>
            <a:ext cx="868044" cy="513175"/>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53" name="Oval 37"/>
          <p:cNvSpPr>
            <a:spLocks noChangeArrowheads="1"/>
          </p:cNvSpPr>
          <p:nvPr/>
        </p:nvSpPr>
        <p:spPr bwMode="auto">
          <a:xfrm>
            <a:off x="6212801" y="2448706"/>
            <a:ext cx="1078635" cy="1078650"/>
          </a:xfrm>
          <a:prstGeom prst="ellipse">
            <a:avLst/>
          </a:prstGeom>
          <a:solidFill>
            <a:srgbClr val="845BA6"/>
          </a:solidFill>
          <a:ln w="9525" algn="ctr">
            <a:noFill/>
            <a:round/>
            <a:headEnd/>
            <a:tailEnd/>
          </a:ln>
        </p:spPr>
        <p:txBody>
          <a:bodyPr wrap="none" anchor="ctr"/>
          <a:lstStyle/>
          <a:p>
            <a:pPr algn="ctr"/>
            <a:r>
              <a:rPr lang="en-US" altLang="zh-CN" sz="1600" b="1" dirty="0">
                <a:solidFill>
                  <a:schemeClr val="bg1"/>
                </a:solidFill>
                <a:latin typeface="Arial" pitchFamily="34" charset="0"/>
                <a:cs typeface="Arial" pitchFamily="34" charset="0"/>
              </a:rPr>
              <a:t>Death</a:t>
            </a:r>
            <a:endParaRPr lang="zh-CN" altLang="en-US" sz="1600" b="1" dirty="0">
              <a:solidFill>
                <a:schemeClr val="bg1"/>
              </a:solidFill>
              <a:latin typeface="Arial" pitchFamily="34" charset="0"/>
              <a:cs typeface="Arial" pitchFamily="34" charset="0"/>
            </a:endParaRPr>
          </a:p>
        </p:txBody>
      </p:sp>
      <p:sp>
        <p:nvSpPr>
          <p:cNvPr id="54" name="Freeform 38"/>
          <p:cNvSpPr>
            <a:spLocks/>
          </p:cNvSpPr>
          <p:nvPr/>
        </p:nvSpPr>
        <p:spPr bwMode="auto">
          <a:xfrm>
            <a:off x="6303924" y="2477431"/>
            <a:ext cx="899358" cy="29318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55" name="Oval 39"/>
          <p:cNvSpPr>
            <a:spLocks noChangeArrowheads="1"/>
          </p:cNvSpPr>
          <p:nvPr/>
        </p:nvSpPr>
        <p:spPr bwMode="auto">
          <a:xfrm>
            <a:off x="6437639" y="2493278"/>
            <a:ext cx="225830" cy="203052"/>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56" name="Oval 3"/>
          <p:cNvSpPr>
            <a:spLocks noChangeArrowheads="1"/>
          </p:cNvSpPr>
          <p:nvPr/>
        </p:nvSpPr>
        <p:spPr bwMode="auto">
          <a:xfrm>
            <a:off x="7507668" y="4105036"/>
            <a:ext cx="1128458" cy="667638"/>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59" name="Oval 17"/>
          <p:cNvSpPr>
            <a:spLocks noChangeArrowheads="1"/>
          </p:cNvSpPr>
          <p:nvPr/>
        </p:nvSpPr>
        <p:spPr bwMode="auto">
          <a:xfrm>
            <a:off x="7427246" y="3386762"/>
            <a:ext cx="1124628" cy="1124219"/>
          </a:xfrm>
          <a:prstGeom prst="ellipse">
            <a:avLst/>
          </a:prstGeom>
          <a:solidFill>
            <a:srgbClr val="845BA6"/>
          </a:solidFill>
          <a:ln w="9525" algn="ctr">
            <a:noFill/>
            <a:round/>
            <a:headEnd/>
            <a:tailEnd/>
          </a:ln>
        </p:spPr>
        <p:txBody>
          <a:bodyPr wrap="none" anchor="ctr"/>
          <a:lstStyle/>
          <a:p>
            <a:pPr algn="ctr"/>
            <a:r>
              <a:rPr lang="en-US" altLang="zh-CN" sz="1600" b="1" dirty="0">
                <a:solidFill>
                  <a:schemeClr val="bg1"/>
                </a:solidFill>
                <a:latin typeface="Arial" pitchFamily="34" charset="0"/>
                <a:cs typeface="Arial" pitchFamily="34" charset="0"/>
              </a:rPr>
              <a:t>Aging</a:t>
            </a:r>
          </a:p>
          <a:p>
            <a:pPr algn="ctr"/>
            <a:r>
              <a:rPr lang="en-US" altLang="zh-CN" sz="1600" b="1" dirty="0">
                <a:solidFill>
                  <a:schemeClr val="bg1"/>
                </a:solidFill>
                <a:latin typeface="Arial" pitchFamily="34" charset="0"/>
                <a:cs typeface="Arial" pitchFamily="34" charset="0"/>
              </a:rPr>
              <a:t>diseases</a:t>
            </a:r>
            <a:endParaRPr lang="zh-CN" altLang="en-US" sz="1600" b="1" dirty="0">
              <a:solidFill>
                <a:schemeClr val="bg1"/>
              </a:solidFill>
              <a:latin typeface="Arial" pitchFamily="34" charset="0"/>
              <a:cs typeface="Arial" pitchFamily="34" charset="0"/>
            </a:endParaRPr>
          </a:p>
        </p:txBody>
      </p:sp>
      <p:sp>
        <p:nvSpPr>
          <p:cNvPr id="60" name="Freeform 18"/>
          <p:cNvSpPr>
            <a:spLocks/>
          </p:cNvSpPr>
          <p:nvPr/>
        </p:nvSpPr>
        <p:spPr bwMode="auto">
          <a:xfrm>
            <a:off x="7497908" y="3377400"/>
            <a:ext cx="937332" cy="305522"/>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61" name="Oval 19"/>
          <p:cNvSpPr>
            <a:spLocks noChangeArrowheads="1"/>
          </p:cNvSpPr>
          <p:nvPr/>
        </p:nvSpPr>
        <p:spPr bwMode="auto">
          <a:xfrm>
            <a:off x="7661367" y="3507609"/>
            <a:ext cx="194107" cy="174462"/>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Tree>
    <p:extLst>
      <p:ext uri="{BB962C8B-B14F-4D97-AF65-F5344CB8AC3E}">
        <p14:creationId xmlns:p14="http://schemas.microsoft.com/office/powerpoint/2010/main" val="707203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3054131">
            <a:off x="2270502" y="2577037"/>
            <a:ext cx="2336997" cy="23369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9" name="矩形 8"/>
          <p:cNvSpPr/>
          <p:nvPr/>
        </p:nvSpPr>
        <p:spPr>
          <a:xfrm>
            <a:off x="987856" y="2751485"/>
            <a:ext cx="6739017" cy="956609"/>
          </a:xfrm>
          <a:prstGeom prst="rect">
            <a:avLst/>
          </a:prstGeom>
          <a:effectLst>
            <a:outerShdw blurRad="63500" sx="102000" sy="102000" algn="ctr" rotWithShape="0">
              <a:prstClr val="black">
                <a:alpha val="40000"/>
              </a:prstClr>
            </a:outerShdw>
          </a:effectLst>
        </p:spPr>
        <p:txBody>
          <a:bodyPr wrap="square">
            <a:spAutoFit/>
          </a:bodyPr>
          <a:lstStyle/>
          <a:p>
            <a:pPr algn="r">
              <a:lnSpc>
                <a:spcPct val="150000"/>
              </a:lnSpc>
            </a:pPr>
            <a:r>
              <a:rPr lang="en-US" altLang="zh-CN" sz="4266" dirty="0">
                <a:solidFill>
                  <a:srgbClr val="E62774"/>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THANKS FOR </a:t>
            </a:r>
            <a:r>
              <a:rPr lang="en-US" altLang="zh-CN" sz="4266" dirty="0">
                <a:solidFill>
                  <a:srgbClr val="00A5DD"/>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WATCHING</a:t>
            </a:r>
          </a:p>
        </p:txBody>
      </p:sp>
      <p:cxnSp>
        <p:nvCxnSpPr>
          <p:cNvPr id="10" name="直接连接符 3"/>
          <p:cNvCxnSpPr/>
          <p:nvPr/>
        </p:nvCxnSpPr>
        <p:spPr>
          <a:xfrm>
            <a:off x="987858" y="3745535"/>
            <a:ext cx="6739015"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90700" y="3823848"/>
            <a:ext cx="6736173" cy="352725"/>
          </a:xfrm>
          <a:prstGeom prst="rect">
            <a:avLst/>
          </a:prstGeom>
          <a:noFill/>
        </p:spPr>
        <p:txBody>
          <a:bodyPr wrap="square" lIns="0" rIns="0" rtlCol="0">
            <a:spAutoFit/>
          </a:bodyPr>
          <a:lstStyle/>
          <a:p>
            <a:pPr algn="r"/>
            <a:r>
              <a:rPr lang="en-US" altLang="zh-CN" sz="1692" dirty="0" smtClean="0">
                <a:solidFill>
                  <a:schemeClr val="bg1">
                    <a:lumMod val="65000"/>
                  </a:schemeClr>
                </a:solidFill>
                <a:latin typeface="微软雅黑 Light" panose="020B0502040204020203" pitchFamily="34" charset="-122"/>
                <a:ea typeface="微软雅黑 Light" panose="020B0502040204020203" pitchFamily="34" charset="-122"/>
              </a:rPr>
              <a:t>Africa</a:t>
            </a:r>
            <a:r>
              <a:rPr lang="zh-CN" altLang="en-US" sz="1692" dirty="0" smtClean="0">
                <a:solidFill>
                  <a:schemeClr val="bg1">
                    <a:lumMod val="65000"/>
                  </a:schemeClr>
                </a:solidFill>
                <a:latin typeface="微软雅黑 Light" panose="020B0502040204020203" pitchFamily="34" charset="-122"/>
                <a:ea typeface="微软雅黑 Light" panose="020B0502040204020203" pitchFamily="34" charset="-122"/>
              </a:rPr>
              <a:t> </a:t>
            </a:r>
            <a:r>
              <a:rPr lang="en-US" altLang="zh-CN" sz="1692" dirty="0" smtClean="0">
                <a:solidFill>
                  <a:schemeClr val="bg1">
                    <a:lumMod val="65000"/>
                  </a:schemeClr>
                </a:solidFill>
                <a:latin typeface="微软雅黑 Light" panose="020B0502040204020203" pitchFamily="34" charset="-122"/>
                <a:ea typeface="微软雅黑 Light" panose="020B0502040204020203" pitchFamily="34" charset="-122"/>
              </a:rPr>
              <a:t>Marketing</a:t>
            </a:r>
            <a:r>
              <a:rPr lang="zh-CN" altLang="en-US" sz="1692" dirty="0" smtClean="0">
                <a:solidFill>
                  <a:schemeClr val="bg1">
                    <a:lumMod val="65000"/>
                  </a:schemeClr>
                </a:solidFill>
                <a:latin typeface="微软雅黑 Light" panose="020B0502040204020203" pitchFamily="34" charset="-122"/>
                <a:ea typeface="微软雅黑 Light" panose="020B0502040204020203" pitchFamily="34" charset="-122"/>
              </a:rPr>
              <a:t> </a:t>
            </a:r>
            <a:r>
              <a:rPr lang="en-US" altLang="zh-CN" sz="1692" dirty="0" smtClean="0">
                <a:solidFill>
                  <a:schemeClr val="bg1">
                    <a:lumMod val="65000"/>
                  </a:schemeClr>
                </a:solidFill>
                <a:latin typeface="微软雅黑 Light" panose="020B0502040204020203" pitchFamily="34" charset="-122"/>
                <a:ea typeface="微软雅黑 Light" panose="020B0502040204020203" pitchFamily="34" charset="-122"/>
              </a:rPr>
              <a:t>Department</a:t>
            </a:r>
            <a:r>
              <a:rPr lang="zh-CN" altLang="en-US" sz="1692" dirty="0" smtClean="0">
                <a:solidFill>
                  <a:schemeClr val="bg1">
                    <a:lumMod val="65000"/>
                  </a:schemeClr>
                </a:solidFill>
                <a:latin typeface="微软雅黑 Light" panose="020B0502040204020203" pitchFamily="34" charset="-122"/>
                <a:ea typeface="微软雅黑 Light" panose="020B0502040204020203" pitchFamily="34" charset="-122"/>
              </a:rPr>
              <a:t> </a:t>
            </a:r>
            <a:r>
              <a:rPr lang="en-US" altLang="zh-CN" sz="1692" dirty="0" smtClean="0">
                <a:solidFill>
                  <a:schemeClr val="bg1">
                    <a:lumMod val="65000"/>
                  </a:schemeClr>
                </a:solidFill>
                <a:latin typeface="微软雅黑 Light" panose="020B0502040204020203" pitchFamily="34" charset="-122"/>
                <a:ea typeface="微软雅黑 Light" panose="020B0502040204020203" pitchFamily="34" charset="-122"/>
              </a:rPr>
              <a:t>2016</a:t>
            </a:r>
            <a:endParaRPr lang="zh-CN" altLang="en-US" sz="1692" dirty="0">
              <a:solidFill>
                <a:schemeClr val="bg1">
                  <a:lumMod val="65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27600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29359" y="931533"/>
            <a:ext cx="6425157" cy="769441"/>
          </a:xfrm>
          <a:prstGeom prst="rect">
            <a:avLst/>
          </a:prstGeom>
          <a:noFill/>
        </p:spPr>
        <p:txBody>
          <a:bodyPr wrap="none" lIns="91440" tIns="45720" rIns="91440" bIns="45720">
            <a:spAutoFit/>
          </a:bodyPr>
          <a:lstStyle/>
          <a:p>
            <a:pPr algn="ctr"/>
            <a:r>
              <a:rPr lang="en-US" altLang="zh-CN" sz="4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Factors affecting youth</a:t>
            </a:r>
            <a:endParaRPr lang="zh-CN" altLang="en-US" sz="4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endParaRPr>
          </a:p>
        </p:txBody>
      </p:sp>
      <p:pic>
        <p:nvPicPr>
          <p:cNvPr id="48130" name="Picture 2" descr="http://sc.websbook.com/sc/upimg/allimg/080224/13202_6695.jpg"/>
          <p:cNvPicPr>
            <a:picLocks noChangeAspect="1" noChangeArrowheads="1"/>
          </p:cNvPicPr>
          <p:nvPr/>
        </p:nvPicPr>
        <p:blipFill>
          <a:blip r:embed="rId2" cstate="print"/>
          <a:srcRect l="13265" t="9397" r="16327" b="6249"/>
          <a:stretch>
            <a:fillRect/>
          </a:stretch>
        </p:blipFill>
        <p:spPr bwMode="auto">
          <a:xfrm>
            <a:off x="3881422" y="2074540"/>
            <a:ext cx="4429156" cy="3979800"/>
          </a:xfrm>
          <a:prstGeom prst="rect">
            <a:avLst/>
          </a:prstGeom>
          <a:noFill/>
        </p:spPr>
      </p:pic>
      <p:sp>
        <p:nvSpPr>
          <p:cNvPr id="6" name="矩形 5"/>
          <p:cNvSpPr/>
          <p:nvPr/>
        </p:nvSpPr>
        <p:spPr>
          <a:xfrm>
            <a:off x="5167307" y="2788920"/>
            <a:ext cx="1199367" cy="338554"/>
          </a:xfrm>
          <a:prstGeom prst="rect">
            <a:avLst/>
          </a:prstGeom>
        </p:spPr>
        <p:txBody>
          <a:bodyPr wrap="none">
            <a:spAutoFit/>
          </a:bodyPr>
          <a:lstStyle/>
          <a:p>
            <a:r>
              <a:rPr lang="en-US" altLang="zh-CN" sz="1600" b="1" dirty="0">
                <a:solidFill>
                  <a:srgbClr val="FFFF00"/>
                </a:solidFill>
                <a:latin typeface="Arial" pitchFamily="34" charset="0"/>
                <a:cs typeface="Arial" pitchFamily="34" charset="0"/>
              </a:rPr>
              <a:t>Hereditary</a:t>
            </a:r>
            <a:endParaRPr lang="zh-CN" altLang="en-US" sz="1600" b="1" dirty="0">
              <a:solidFill>
                <a:srgbClr val="FFFF00"/>
              </a:solidFill>
              <a:latin typeface="Arial" pitchFamily="34" charset="0"/>
              <a:cs typeface="Arial" pitchFamily="34" charset="0"/>
            </a:endParaRPr>
          </a:p>
        </p:txBody>
      </p:sp>
      <p:sp>
        <p:nvSpPr>
          <p:cNvPr id="7" name="矩形 6"/>
          <p:cNvSpPr/>
          <p:nvPr/>
        </p:nvSpPr>
        <p:spPr>
          <a:xfrm>
            <a:off x="6738943" y="3003234"/>
            <a:ext cx="620683" cy="369332"/>
          </a:xfrm>
          <a:prstGeom prst="rect">
            <a:avLst/>
          </a:prstGeom>
        </p:spPr>
        <p:txBody>
          <a:bodyPr wrap="none">
            <a:spAutoFit/>
          </a:bodyPr>
          <a:lstStyle/>
          <a:p>
            <a:r>
              <a:rPr lang="en-US" altLang="zh-CN" b="1" dirty="0">
                <a:solidFill>
                  <a:srgbClr val="FFFF00"/>
                </a:solidFill>
                <a:latin typeface="Arial" pitchFamily="34" charset="0"/>
                <a:cs typeface="Arial" pitchFamily="34" charset="0"/>
              </a:rPr>
              <a:t>Diet</a:t>
            </a:r>
            <a:endParaRPr lang="zh-CN" altLang="en-US" b="1" dirty="0">
              <a:solidFill>
                <a:srgbClr val="FFFF00"/>
              </a:solidFill>
              <a:latin typeface="Arial" pitchFamily="34" charset="0"/>
              <a:cs typeface="Arial" pitchFamily="34" charset="0"/>
            </a:endParaRPr>
          </a:p>
        </p:txBody>
      </p:sp>
      <p:sp>
        <p:nvSpPr>
          <p:cNvPr id="8" name="矩形 7"/>
          <p:cNvSpPr/>
          <p:nvPr/>
        </p:nvSpPr>
        <p:spPr>
          <a:xfrm>
            <a:off x="4952993" y="3776910"/>
            <a:ext cx="620683" cy="369332"/>
          </a:xfrm>
          <a:prstGeom prst="rect">
            <a:avLst/>
          </a:prstGeom>
        </p:spPr>
        <p:txBody>
          <a:bodyPr wrap="none">
            <a:spAutoFit/>
          </a:bodyPr>
          <a:lstStyle/>
          <a:p>
            <a:r>
              <a:rPr lang="en-US" altLang="zh-CN" b="1" dirty="0">
                <a:solidFill>
                  <a:srgbClr val="845BA6"/>
                </a:solidFill>
                <a:latin typeface="Arial" pitchFamily="34" charset="0"/>
                <a:cs typeface="Arial" pitchFamily="34" charset="0"/>
              </a:rPr>
              <a:t>Age</a:t>
            </a:r>
            <a:endParaRPr lang="zh-CN" altLang="en-US" b="1" dirty="0">
              <a:solidFill>
                <a:srgbClr val="845BA6"/>
              </a:solidFill>
              <a:latin typeface="Arial" pitchFamily="34" charset="0"/>
              <a:cs typeface="Arial" pitchFamily="34" charset="0"/>
            </a:endParaRPr>
          </a:p>
        </p:txBody>
      </p:sp>
      <p:sp>
        <p:nvSpPr>
          <p:cNvPr id="9" name="矩形 8"/>
          <p:cNvSpPr/>
          <p:nvPr/>
        </p:nvSpPr>
        <p:spPr>
          <a:xfrm>
            <a:off x="5832436" y="4491290"/>
            <a:ext cx="1120820" cy="369332"/>
          </a:xfrm>
          <a:prstGeom prst="rect">
            <a:avLst/>
          </a:prstGeom>
        </p:spPr>
        <p:txBody>
          <a:bodyPr wrap="none">
            <a:spAutoFit/>
          </a:bodyPr>
          <a:lstStyle/>
          <a:p>
            <a:r>
              <a:rPr lang="en-US" altLang="zh-CN" b="1" dirty="0">
                <a:solidFill>
                  <a:srgbClr val="FFFF00"/>
                </a:solidFill>
                <a:latin typeface="Arial" pitchFamily="34" charset="0"/>
                <a:cs typeface="Arial" pitchFamily="34" charset="0"/>
              </a:rPr>
              <a:t>Lifestyle</a:t>
            </a:r>
            <a:endParaRPr lang="zh-CN" altLang="en-US" b="1" dirty="0">
              <a:solidFill>
                <a:srgbClr val="FFFF00"/>
              </a:solidFill>
              <a:latin typeface="Arial" pitchFamily="34" charset="0"/>
              <a:cs typeface="Arial" pitchFamily="34" charset="0"/>
            </a:endParaRPr>
          </a:p>
        </p:txBody>
      </p:sp>
      <p:sp>
        <p:nvSpPr>
          <p:cNvPr id="10" name="矩形 9"/>
          <p:cNvSpPr/>
          <p:nvPr/>
        </p:nvSpPr>
        <p:spPr>
          <a:xfrm>
            <a:off x="1767242" y="3756016"/>
            <a:ext cx="2029723" cy="461665"/>
          </a:xfrm>
          <a:prstGeom prst="rect">
            <a:avLst/>
          </a:prstGeom>
          <a:noFill/>
        </p:spPr>
        <p:txBody>
          <a:bodyPr wrap="none" lIns="91440" tIns="45720" rIns="91440" bIns="45720">
            <a:spAutoFit/>
          </a:bodyPr>
          <a:lstStyle/>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Real young?</a:t>
            </a:r>
            <a:endPar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1" name="矩形 10"/>
          <p:cNvSpPr/>
          <p:nvPr/>
        </p:nvSpPr>
        <p:spPr>
          <a:xfrm>
            <a:off x="8278925" y="3756016"/>
            <a:ext cx="2404826" cy="461665"/>
          </a:xfrm>
          <a:prstGeom prst="rect">
            <a:avLst/>
          </a:prstGeom>
          <a:noFill/>
        </p:spPr>
        <p:txBody>
          <a:bodyPr wrap="none" lIns="91440" tIns="45720" rIns="91440" bIns="45720">
            <a:spAutoFit/>
          </a:bodyPr>
          <a:lstStyle/>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Look younger?</a:t>
            </a:r>
            <a:endPar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2" name="矩形 11"/>
          <p:cNvSpPr/>
          <p:nvPr/>
        </p:nvSpPr>
        <p:spPr>
          <a:xfrm>
            <a:off x="4857429" y="5217812"/>
            <a:ext cx="1595309" cy="369332"/>
          </a:xfrm>
          <a:prstGeom prst="rect">
            <a:avLst/>
          </a:prstGeom>
        </p:spPr>
        <p:txBody>
          <a:bodyPr wrap="none">
            <a:spAutoFit/>
          </a:bodyPr>
          <a:lstStyle/>
          <a:p>
            <a:r>
              <a:rPr lang="en-US" altLang="zh-CN" b="1" dirty="0">
                <a:solidFill>
                  <a:srgbClr val="845BA6"/>
                </a:solidFill>
                <a:latin typeface="Arial" pitchFamily="34" charset="0"/>
                <a:cs typeface="Arial" pitchFamily="34" charset="0"/>
              </a:rPr>
              <a:t>Environment</a:t>
            </a:r>
            <a:endParaRPr lang="zh-CN" altLang="en-US" b="1" dirty="0">
              <a:solidFill>
                <a:srgbClr val="845BA6"/>
              </a:solidFill>
              <a:latin typeface="Arial" pitchFamily="34" charset="0"/>
              <a:cs typeface="Arial" pitchFamily="34" charset="0"/>
            </a:endParaRPr>
          </a:p>
        </p:txBody>
      </p:sp>
    </p:spTree>
    <p:extLst>
      <p:ext uri="{BB962C8B-B14F-4D97-AF65-F5344CB8AC3E}">
        <p14:creationId xmlns:p14="http://schemas.microsoft.com/office/powerpoint/2010/main" val="153479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2666976" y="3752731"/>
            <a:ext cx="2015014" cy="1191245"/>
          </a:xfrm>
          <a:prstGeom prst="ellipse">
            <a:avLst/>
          </a:prstGeom>
          <a:gradFill rotWithShape="1">
            <a:gsLst>
              <a:gs pos="0">
                <a:schemeClr val="tx1">
                  <a:alpha val="7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p>
        </p:txBody>
      </p:sp>
      <p:sp>
        <p:nvSpPr>
          <p:cNvPr id="5" name="Oval 37"/>
          <p:cNvSpPr>
            <a:spLocks noChangeArrowheads="1"/>
          </p:cNvSpPr>
          <p:nvPr/>
        </p:nvSpPr>
        <p:spPr bwMode="auto">
          <a:xfrm>
            <a:off x="2850698" y="2928934"/>
            <a:ext cx="1629790" cy="1629814"/>
          </a:xfrm>
          <a:prstGeom prst="ellipse">
            <a:avLst/>
          </a:prstGeom>
          <a:solidFill>
            <a:srgbClr val="845BA6"/>
          </a:solidFill>
          <a:ln w="9525" algn="ctr">
            <a:noFill/>
            <a:round/>
            <a:headEnd/>
            <a:tailEnd/>
          </a:ln>
        </p:spPr>
        <p:txBody>
          <a:bodyPr wrap="none" anchor="ctr"/>
          <a:lstStyle/>
          <a:p>
            <a:pPr algn="ctr"/>
            <a:r>
              <a:rPr lang="en-US" altLang="zh-CN" b="1" dirty="0">
                <a:solidFill>
                  <a:srgbClr val="FFFF00"/>
                </a:solidFill>
                <a:latin typeface="Arial" pitchFamily="34" charset="0"/>
                <a:cs typeface="Arial" pitchFamily="34" charset="0"/>
              </a:rPr>
              <a:t>Free Radicals</a:t>
            </a:r>
            <a:endParaRPr lang="zh-CN" altLang="en-US" b="1" dirty="0">
              <a:solidFill>
                <a:srgbClr val="FFFF00"/>
              </a:solidFill>
              <a:latin typeface="Arial" pitchFamily="34" charset="0"/>
              <a:cs typeface="Arial" pitchFamily="34" charset="0"/>
            </a:endParaRPr>
          </a:p>
        </p:txBody>
      </p:sp>
      <p:sp>
        <p:nvSpPr>
          <p:cNvPr id="6" name="Freeform 38"/>
          <p:cNvSpPr>
            <a:spLocks/>
          </p:cNvSpPr>
          <p:nvPr/>
        </p:nvSpPr>
        <p:spPr bwMode="auto">
          <a:xfrm>
            <a:off x="2988385" y="2972338"/>
            <a:ext cx="1358907" cy="442999"/>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endParaRPr lang="zh-CN" altLang="en-US"/>
          </a:p>
        </p:txBody>
      </p:sp>
      <p:sp>
        <p:nvSpPr>
          <p:cNvPr id="7" name="Oval 39"/>
          <p:cNvSpPr>
            <a:spLocks noChangeArrowheads="1"/>
          </p:cNvSpPr>
          <p:nvPr/>
        </p:nvSpPr>
        <p:spPr bwMode="auto">
          <a:xfrm>
            <a:off x="3190425" y="2996282"/>
            <a:ext cx="341223" cy="306807"/>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p>
        </p:txBody>
      </p:sp>
      <p:sp>
        <p:nvSpPr>
          <p:cNvPr id="8" name="右箭头 7"/>
          <p:cNvSpPr/>
          <p:nvPr/>
        </p:nvSpPr>
        <p:spPr>
          <a:xfrm>
            <a:off x="4667240" y="3515215"/>
            <a:ext cx="1080000" cy="428628"/>
          </a:xfrm>
          <a:prstGeom prst="rightArrow">
            <a:avLst/>
          </a:prstGeom>
          <a:solidFill>
            <a:srgbClr val="F578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57758" y="3357563"/>
            <a:ext cx="3467552" cy="646331"/>
          </a:xfrm>
          <a:prstGeom prst="rect">
            <a:avLst/>
          </a:prstGeom>
          <a:noFill/>
        </p:spPr>
        <p:txBody>
          <a:bodyPr wrap="none" lIns="91440" tIns="45720" rIns="91440" bIns="45720">
            <a:spAutoFit/>
          </a:bodyPr>
          <a:lstStyle/>
          <a:p>
            <a:pPr algn="ctr"/>
            <a:r>
              <a:rPr lang="en-US" altLang="zh-C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Youth’s Enemy</a:t>
            </a:r>
          </a:p>
        </p:txBody>
      </p:sp>
    </p:spTree>
    <p:extLst>
      <p:ext uri="{BB962C8B-B14F-4D97-AF65-F5344CB8AC3E}">
        <p14:creationId xmlns:p14="http://schemas.microsoft.com/office/powerpoint/2010/main" val="366195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061421" y="1102141"/>
            <a:ext cx="2500298" cy="571504"/>
          </a:xfrm>
          <a:prstGeom prst="rect">
            <a:avLst/>
          </a:prstGeom>
          <a:solidFill>
            <a:srgbClr val="845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4561851" y="673513"/>
            <a:ext cx="5643602" cy="5616000"/>
          </a:xfrm>
          <a:custGeom>
            <a:avLst/>
            <a:gdLst>
              <a:gd name="connsiteX0" fmla="*/ 0 w 5643570"/>
              <a:gd name="connsiteY0" fmla="*/ 0 h 5643602"/>
              <a:gd name="connsiteX1" fmla="*/ 5643570 w 5643570"/>
              <a:gd name="connsiteY1" fmla="*/ 0 h 5643602"/>
              <a:gd name="connsiteX2" fmla="*/ 5643570 w 5643570"/>
              <a:gd name="connsiteY2" fmla="*/ 5643602 h 5643602"/>
              <a:gd name="connsiteX3" fmla="*/ 0 w 5643570"/>
              <a:gd name="connsiteY3" fmla="*/ 5643602 h 5643602"/>
              <a:gd name="connsiteX4" fmla="*/ 0 w 5643570"/>
              <a:gd name="connsiteY4" fmla="*/ 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602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 name="connsiteX0" fmla="*/ 0 w 5643602"/>
              <a:gd name="connsiteY0" fmla="*/ 357190 h 5643602"/>
              <a:gd name="connsiteX1" fmla="*/ 5643570 w 5643602"/>
              <a:gd name="connsiteY1" fmla="*/ 0 h 5643602"/>
              <a:gd name="connsiteX2" fmla="*/ 5643602 w 5643602"/>
              <a:gd name="connsiteY2" fmla="*/ 5643602 h 5643602"/>
              <a:gd name="connsiteX3" fmla="*/ 32 w 5643602"/>
              <a:gd name="connsiteY3" fmla="*/ 5643602 h 5643602"/>
              <a:gd name="connsiteX4" fmla="*/ 0 w 5643602"/>
              <a:gd name="connsiteY4" fmla="*/ 357190 h 564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602" h="5643602">
                <a:moveTo>
                  <a:pt x="0" y="357190"/>
                </a:moveTo>
                <a:cubicBezTo>
                  <a:pt x="1810119" y="440378"/>
                  <a:pt x="3650248" y="347679"/>
                  <a:pt x="5643570" y="0"/>
                </a:cubicBezTo>
                <a:cubicBezTo>
                  <a:pt x="5643581" y="1881201"/>
                  <a:pt x="5643591" y="3762401"/>
                  <a:pt x="5643602" y="5643602"/>
                </a:cubicBezTo>
                <a:lnTo>
                  <a:pt x="32" y="5643602"/>
                </a:lnTo>
                <a:cubicBezTo>
                  <a:pt x="21" y="3881465"/>
                  <a:pt x="11" y="2119327"/>
                  <a:pt x="0" y="357190"/>
                </a:cubicBez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7" idx="4"/>
          </p:cNvCxnSpPr>
          <p:nvPr/>
        </p:nvCxnSpPr>
        <p:spPr>
          <a:xfrm rot="5400000">
            <a:off x="443488" y="3732871"/>
            <a:ext cx="2736000" cy="0"/>
          </a:xfrm>
          <a:prstGeom prst="line">
            <a:avLst/>
          </a:prstGeom>
          <a:ln w="12700">
            <a:solidFill>
              <a:srgbClr val="845BA6"/>
            </a:solidFill>
            <a:prstDash val="sysDot"/>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204397" y="2007681"/>
            <a:ext cx="2643206" cy="3571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rgbClr val="323291"/>
                </a:solidFill>
                <a:latin typeface="Arial" pitchFamily="34" charset="0"/>
                <a:cs typeface="Arial" pitchFamily="34" charset="0"/>
              </a:rPr>
              <a:t>Free Radicals</a:t>
            </a:r>
          </a:p>
        </p:txBody>
      </p:sp>
      <p:sp>
        <p:nvSpPr>
          <p:cNvPr id="3" name="TextBox 2"/>
          <p:cNvSpPr txBox="1"/>
          <p:nvPr/>
        </p:nvSpPr>
        <p:spPr>
          <a:xfrm>
            <a:off x="1490017" y="1088871"/>
            <a:ext cx="3214710" cy="584775"/>
          </a:xfrm>
          <a:prstGeom prst="rect">
            <a:avLst/>
          </a:prstGeom>
          <a:noFill/>
        </p:spPr>
        <p:txBody>
          <a:bodyPr wrap="square" rtlCol="0">
            <a:spAutoFit/>
          </a:bodyPr>
          <a:lstStyle/>
          <a:p>
            <a:r>
              <a:rPr lang="en-US" altLang="zh-CN" sz="3200" b="1" dirty="0">
                <a:solidFill>
                  <a:schemeClr val="bg1"/>
                </a:solidFill>
                <a:latin typeface="Arial" pitchFamily="34" charset="0"/>
                <a:cs typeface="Arial" pitchFamily="34" charset="0"/>
              </a:rPr>
              <a:t>Contents</a:t>
            </a:r>
            <a:endParaRPr lang="zh-CN" altLang="en-US" sz="3200" b="1" dirty="0">
              <a:solidFill>
                <a:schemeClr val="bg1"/>
              </a:solidFill>
              <a:latin typeface="Arial" pitchFamily="34" charset="0"/>
              <a:cs typeface="Arial" pitchFamily="34" charset="0"/>
            </a:endParaRPr>
          </a:p>
        </p:txBody>
      </p:sp>
      <p:sp>
        <p:nvSpPr>
          <p:cNvPr id="6" name="TextBox 5"/>
          <p:cNvSpPr txBox="1"/>
          <p:nvPr/>
        </p:nvSpPr>
        <p:spPr>
          <a:xfrm>
            <a:off x="2132959" y="2391131"/>
            <a:ext cx="3786214" cy="830997"/>
          </a:xfrm>
          <a:prstGeom prst="rect">
            <a:avLst/>
          </a:prstGeom>
          <a:noFill/>
        </p:spPr>
        <p:txBody>
          <a:bodyPr wrap="square" rtlCol="0">
            <a:spAutoFit/>
          </a:bodyPr>
          <a:lstStyle/>
          <a:p>
            <a:pPr marL="342900" indent="-342900">
              <a:buFont typeface="+mj-lt"/>
              <a:buAutoNum type="arabicPeriod"/>
            </a:pPr>
            <a:r>
              <a:rPr lang="en-US" altLang="zh-CN" sz="1600" dirty="0">
                <a:solidFill>
                  <a:srgbClr val="323291"/>
                </a:solidFill>
                <a:latin typeface="Arial" pitchFamily="34" charset="0"/>
                <a:cs typeface="Arial" pitchFamily="34" charset="0"/>
              </a:rPr>
              <a:t>What are free radicals?</a:t>
            </a:r>
          </a:p>
          <a:p>
            <a:pPr marL="342900" indent="-342900">
              <a:buFont typeface="+mj-lt"/>
              <a:buAutoNum type="arabicPeriod"/>
            </a:pPr>
            <a:r>
              <a:rPr lang="en-US" altLang="zh-CN" sz="1600" dirty="0">
                <a:solidFill>
                  <a:srgbClr val="323291"/>
                </a:solidFill>
                <a:latin typeface="Arial" pitchFamily="34" charset="0"/>
                <a:cs typeface="Arial" pitchFamily="34" charset="0"/>
              </a:rPr>
              <a:t>Where do they come from?</a:t>
            </a:r>
          </a:p>
          <a:p>
            <a:pPr marL="342900" indent="-342900">
              <a:buFont typeface="+mj-lt"/>
              <a:buAutoNum type="arabicPeriod"/>
            </a:pPr>
            <a:r>
              <a:rPr lang="en-US" altLang="zh-CN" sz="1600" dirty="0">
                <a:solidFill>
                  <a:srgbClr val="323291"/>
                </a:solidFill>
                <a:latin typeface="Arial" pitchFamily="34" charset="0"/>
                <a:cs typeface="Arial" pitchFamily="34" charset="0"/>
              </a:rPr>
              <a:t>Why harmful?</a:t>
            </a:r>
          </a:p>
        </p:txBody>
      </p:sp>
      <p:sp>
        <p:nvSpPr>
          <p:cNvPr id="7" name="椭圆 6"/>
          <p:cNvSpPr>
            <a:spLocks noChangeAspect="1"/>
          </p:cNvSpPr>
          <p:nvPr/>
        </p:nvSpPr>
        <p:spPr>
          <a:xfrm>
            <a:off x="1632893" y="2007681"/>
            <a:ext cx="357190" cy="357190"/>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1</a:t>
            </a:r>
            <a:endParaRPr lang="zh-CN" altLang="en-US" sz="1600" b="1" dirty="0">
              <a:latin typeface="Arial" pitchFamily="34" charset="0"/>
              <a:cs typeface="Arial" pitchFamily="34" charset="0"/>
            </a:endParaRPr>
          </a:p>
        </p:txBody>
      </p:sp>
      <p:sp>
        <p:nvSpPr>
          <p:cNvPr id="8" name="TextBox 7"/>
          <p:cNvSpPr txBox="1"/>
          <p:nvPr/>
        </p:nvSpPr>
        <p:spPr>
          <a:xfrm>
            <a:off x="2132959" y="3559551"/>
            <a:ext cx="3786214" cy="400110"/>
          </a:xfrm>
          <a:prstGeom prst="rect">
            <a:avLst/>
          </a:prstGeom>
          <a:noFill/>
        </p:spPr>
        <p:txBody>
          <a:bodyPr wrap="square" rtlCol="0">
            <a:spAutoFit/>
          </a:bodyPr>
          <a:lstStyle/>
          <a:p>
            <a:pPr marL="342900" indent="-342900"/>
            <a:r>
              <a:rPr lang="en-US" altLang="zh-CN" sz="2000" dirty="0">
                <a:solidFill>
                  <a:srgbClr val="5A5A5A"/>
                </a:solidFill>
                <a:latin typeface="Arial" pitchFamily="34" charset="0"/>
                <a:cs typeface="Arial" pitchFamily="34" charset="0"/>
              </a:rPr>
              <a:t>Anti-Oxidants</a:t>
            </a:r>
          </a:p>
        </p:txBody>
      </p:sp>
      <p:sp>
        <p:nvSpPr>
          <p:cNvPr id="9" name="椭圆 8"/>
          <p:cNvSpPr>
            <a:spLocks noChangeAspect="1"/>
          </p:cNvSpPr>
          <p:nvPr/>
        </p:nvSpPr>
        <p:spPr>
          <a:xfrm>
            <a:off x="1632893" y="3559551"/>
            <a:ext cx="324000" cy="324000"/>
          </a:xfrm>
          <a:prstGeom prst="ellipse">
            <a:avLst/>
          </a:prstGeom>
          <a:solidFill>
            <a:srgbClr val="5A5A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2</a:t>
            </a:r>
            <a:endParaRPr lang="zh-CN" altLang="en-US" sz="1600" b="1" dirty="0">
              <a:solidFill>
                <a:schemeClr val="bg1"/>
              </a:solidFill>
              <a:latin typeface="Arial" pitchFamily="34" charset="0"/>
              <a:cs typeface="Arial" pitchFamily="34" charset="0"/>
            </a:endParaRPr>
          </a:p>
        </p:txBody>
      </p:sp>
      <p:sp>
        <p:nvSpPr>
          <p:cNvPr id="10" name="TextBox 9"/>
          <p:cNvSpPr txBox="1"/>
          <p:nvPr/>
        </p:nvSpPr>
        <p:spPr>
          <a:xfrm>
            <a:off x="2132959" y="4988311"/>
            <a:ext cx="3786214" cy="400110"/>
          </a:xfrm>
          <a:prstGeom prst="rect">
            <a:avLst/>
          </a:prstGeom>
          <a:noFill/>
        </p:spPr>
        <p:txBody>
          <a:bodyPr wrap="square" rtlCol="0">
            <a:spAutoFit/>
          </a:bodyPr>
          <a:lstStyle/>
          <a:p>
            <a:pPr marL="342900" indent="-342900"/>
            <a:r>
              <a:rPr lang="en-US" altLang="zh-CN" sz="2000" dirty="0">
                <a:solidFill>
                  <a:srgbClr val="5A5A5A"/>
                </a:solidFill>
                <a:latin typeface="Arial" pitchFamily="34" charset="0"/>
                <a:cs typeface="Arial" pitchFamily="34" charset="0"/>
              </a:rPr>
              <a:t>BF Suma </a:t>
            </a:r>
            <a:r>
              <a:rPr lang="en-US" altLang="zh-CN" sz="2000" dirty="0" err="1">
                <a:solidFill>
                  <a:srgbClr val="5A5A5A"/>
                </a:solidFill>
                <a:latin typeface="Arial" pitchFamily="34" charset="0"/>
                <a:cs typeface="Arial" pitchFamily="34" charset="0"/>
              </a:rPr>
              <a:t>Feminergy</a:t>
            </a:r>
            <a:r>
              <a:rPr lang="en-US" altLang="zh-CN" sz="2000" dirty="0">
                <a:solidFill>
                  <a:srgbClr val="5A5A5A"/>
                </a:solidFill>
                <a:latin typeface="Arial" pitchFamily="34" charset="0"/>
                <a:cs typeface="Arial" pitchFamily="34" charset="0"/>
              </a:rPr>
              <a:t> Capsules</a:t>
            </a:r>
          </a:p>
        </p:txBody>
      </p:sp>
      <p:sp>
        <p:nvSpPr>
          <p:cNvPr id="11" name="椭圆 10"/>
          <p:cNvSpPr>
            <a:spLocks noChangeAspect="1"/>
          </p:cNvSpPr>
          <p:nvPr/>
        </p:nvSpPr>
        <p:spPr>
          <a:xfrm>
            <a:off x="1632893" y="4988311"/>
            <a:ext cx="324000" cy="324000"/>
          </a:xfrm>
          <a:prstGeom prst="ellipse">
            <a:avLst/>
          </a:prstGeom>
          <a:solidFill>
            <a:srgbClr val="5A5A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Arial" pitchFamily="34" charset="0"/>
                <a:cs typeface="Arial" pitchFamily="34" charset="0"/>
              </a:rPr>
              <a:t>3</a:t>
            </a:r>
            <a:endParaRPr lang="zh-CN" alt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477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538" y="1486904"/>
            <a:ext cx="7286676" cy="584775"/>
          </a:xfrm>
          <a:prstGeom prst="rect">
            <a:avLst/>
          </a:prstGeom>
          <a:noFill/>
        </p:spPr>
        <p:txBody>
          <a:bodyPr wrap="square" rtlCol="0">
            <a:spAutoFit/>
          </a:bodyPr>
          <a:lstStyle/>
          <a:p>
            <a:r>
              <a:rPr lang="en-US" altLang="zh-CN" sz="3200" b="1" dirty="0">
                <a:solidFill>
                  <a:srgbClr val="323291"/>
                </a:solidFill>
                <a:latin typeface="Arial" pitchFamily="34" charset="0"/>
                <a:cs typeface="Arial" pitchFamily="34" charset="0"/>
              </a:rPr>
              <a:t>Free Radicals — </a:t>
            </a:r>
            <a:r>
              <a:rPr lang="en-US" altLang="zh-CN" sz="2400" b="1" dirty="0">
                <a:solidFill>
                  <a:srgbClr val="5A5A5A"/>
                </a:solidFill>
                <a:latin typeface="Arial" pitchFamily="34" charset="0"/>
                <a:cs typeface="Arial" pitchFamily="34" charset="0"/>
              </a:rPr>
              <a:t>what are free radicals?</a:t>
            </a:r>
            <a:endParaRPr lang="zh-CN" altLang="en-US" sz="3200" b="1" dirty="0">
              <a:solidFill>
                <a:srgbClr val="5A5A5A"/>
              </a:solidFill>
              <a:latin typeface="Arial" pitchFamily="34" charset="0"/>
              <a:cs typeface="Arial" pitchFamily="34" charset="0"/>
            </a:endParaRPr>
          </a:p>
        </p:txBody>
      </p:sp>
      <p:sp>
        <p:nvSpPr>
          <p:cNvPr id="3" name="椭圆 2"/>
          <p:cNvSpPr>
            <a:spLocks noChangeAspect="1"/>
          </p:cNvSpPr>
          <p:nvPr/>
        </p:nvSpPr>
        <p:spPr>
          <a:xfrm>
            <a:off x="2095472" y="1571612"/>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1</a:t>
            </a:r>
            <a:endParaRPr lang="zh-CN" altLang="en-US" sz="1600" b="1" dirty="0">
              <a:latin typeface="Arial" pitchFamily="34" charset="0"/>
              <a:cs typeface="Arial" pitchFamily="34" charset="0"/>
            </a:endParaRPr>
          </a:p>
        </p:txBody>
      </p:sp>
      <p:pic>
        <p:nvPicPr>
          <p:cNvPr id="18434" name="Picture 2" descr="http://www.amazing-glutathione.com/images/what-are-free-radicals.gif"/>
          <p:cNvPicPr>
            <a:picLocks noChangeAspect="1" noChangeArrowheads="1"/>
          </p:cNvPicPr>
          <p:nvPr/>
        </p:nvPicPr>
        <p:blipFill>
          <a:blip r:embed="rId2" cstate="print"/>
          <a:srcRect/>
          <a:stretch>
            <a:fillRect/>
          </a:stretch>
        </p:blipFill>
        <p:spPr bwMode="auto">
          <a:xfrm>
            <a:off x="5881686" y="2500306"/>
            <a:ext cx="4287846" cy="3205166"/>
          </a:xfrm>
          <a:prstGeom prst="rect">
            <a:avLst/>
          </a:prstGeom>
          <a:noFill/>
        </p:spPr>
      </p:pic>
      <p:pic>
        <p:nvPicPr>
          <p:cNvPr id="6" name="Picture 5" descr="healthy-atom.jpg"/>
          <p:cNvPicPr>
            <a:picLocks noChangeAspect="1"/>
          </p:cNvPicPr>
          <p:nvPr/>
        </p:nvPicPr>
        <p:blipFill>
          <a:blip r:embed="rId3" cstate="print"/>
          <a:stretch>
            <a:fillRect/>
          </a:stretch>
        </p:blipFill>
        <p:spPr>
          <a:xfrm>
            <a:off x="2345223" y="2357618"/>
            <a:ext cx="1357322" cy="1483412"/>
          </a:xfrm>
          <a:prstGeom prst="rect">
            <a:avLst/>
          </a:prstGeom>
        </p:spPr>
      </p:pic>
      <p:pic>
        <p:nvPicPr>
          <p:cNvPr id="7" name="Picture 6" descr="lost_electron.jpg"/>
          <p:cNvPicPr>
            <a:picLocks noChangeAspect="1"/>
          </p:cNvPicPr>
          <p:nvPr/>
        </p:nvPicPr>
        <p:blipFill>
          <a:blip r:embed="rId4" cstate="print"/>
          <a:stretch>
            <a:fillRect/>
          </a:stretch>
        </p:blipFill>
        <p:spPr>
          <a:xfrm>
            <a:off x="4595803" y="3143248"/>
            <a:ext cx="1057275" cy="1028700"/>
          </a:xfrm>
          <a:prstGeom prst="rect">
            <a:avLst/>
          </a:prstGeom>
        </p:spPr>
      </p:pic>
      <p:pic>
        <p:nvPicPr>
          <p:cNvPr id="8" name="Picture 7" descr="index.jpeg"/>
          <p:cNvPicPr>
            <a:picLocks noChangeAspect="1"/>
          </p:cNvPicPr>
          <p:nvPr/>
        </p:nvPicPr>
        <p:blipFill>
          <a:blip r:embed="rId5" cstate="print"/>
          <a:stretch>
            <a:fillRect/>
          </a:stretch>
        </p:blipFill>
        <p:spPr>
          <a:xfrm>
            <a:off x="2309786" y="4357695"/>
            <a:ext cx="1643074" cy="1942551"/>
          </a:xfrm>
          <a:prstGeom prst="rect">
            <a:avLst/>
          </a:prstGeom>
        </p:spPr>
      </p:pic>
      <p:sp>
        <p:nvSpPr>
          <p:cNvPr id="11" name="Curved Down Arrow 10"/>
          <p:cNvSpPr/>
          <p:nvPr/>
        </p:nvSpPr>
        <p:spPr>
          <a:xfrm rot="1376232">
            <a:off x="3532967" y="2349445"/>
            <a:ext cx="2439358" cy="7034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ight Arrow 12"/>
          <p:cNvSpPr/>
          <p:nvPr/>
        </p:nvSpPr>
        <p:spPr>
          <a:xfrm rot="2844936">
            <a:off x="2486912" y="3996565"/>
            <a:ext cx="1418898" cy="219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491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538" y="1486904"/>
            <a:ext cx="7286676" cy="584775"/>
          </a:xfrm>
          <a:prstGeom prst="rect">
            <a:avLst/>
          </a:prstGeom>
          <a:noFill/>
        </p:spPr>
        <p:txBody>
          <a:bodyPr wrap="square" rtlCol="0">
            <a:spAutoFit/>
          </a:bodyPr>
          <a:lstStyle/>
          <a:p>
            <a:r>
              <a:rPr lang="en-US" altLang="zh-CN" sz="3200" b="1" dirty="0">
                <a:solidFill>
                  <a:srgbClr val="323291"/>
                </a:solidFill>
                <a:latin typeface="Arial" pitchFamily="34" charset="0"/>
                <a:cs typeface="Arial" pitchFamily="34" charset="0"/>
              </a:rPr>
              <a:t>Free Radicals — </a:t>
            </a:r>
            <a:r>
              <a:rPr lang="en-US" altLang="zh-CN" sz="2400" b="1" dirty="0">
                <a:solidFill>
                  <a:srgbClr val="5A5A5A"/>
                </a:solidFill>
                <a:latin typeface="Arial" pitchFamily="34" charset="0"/>
                <a:cs typeface="Arial" pitchFamily="34" charset="0"/>
              </a:rPr>
              <a:t>where do they come from?</a:t>
            </a:r>
            <a:endParaRPr lang="zh-CN" altLang="en-US" sz="3200" b="1" dirty="0">
              <a:solidFill>
                <a:srgbClr val="5A5A5A"/>
              </a:solidFill>
              <a:latin typeface="Arial" pitchFamily="34" charset="0"/>
              <a:cs typeface="Arial" pitchFamily="34" charset="0"/>
            </a:endParaRPr>
          </a:p>
        </p:txBody>
      </p:sp>
      <p:sp>
        <p:nvSpPr>
          <p:cNvPr id="3" name="椭圆 2"/>
          <p:cNvSpPr>
            <a:spLocks noChangeAspect="1"/>
          </p:cNvSpPr>
          <p:nvPr/>
        </p:nvSpPr>
        <p:spPr>
          <a:xfrm>
            <a:off x="2095472" y="1571612"/>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1</a:t>
            </a:r>
            <a:endParaRPr lang="zh-CN" altLang="en-US" sz="1600" b="1" dirty="0">
              <a:latin typeface="Arial" pitchFamily="34" charset="0"/>
              <a:cs typeface="Arial" pitchFamily="34" charset="0"/>
            </a:endParaRPr>
          </a:p>
        </p:txBody>
      </p:sp>
      <p:pic>
        <p:nvPicPr>
          <p:cNvPr id="6" name="Picture 5" descr="what-is-a-free-radical-6-questions-and-6-answers_2.jpg"/>
          <p:cNvPicPr>
            <a:picLocks noChangeAspect="1"/>
          </p:cNvPicPr>
          <p:nvPr/>
        </p:nvPicPr>
        <p:blipFill>
          <a:blip r:embed="rId2" cstate="print"/>
          <a:stretch>
            <a:fillRect/>
          </a:stretch>
        </p:blipFill>
        <p:spPr>
          <a:xfrm>
            <a:off x="3107479" y="2131241"/>
            <a:ext cx="6357982" cy="4143216"/>
          </a:xfrm>
          <a:prstGeom prst="rect">
            <a:avLst/>
          </a:prstGeom>
        </p:spPr>
      </p:pic>
    </p:spTree>
    <p:extLst>
      <p:ext uri="{BB962C8B-B14F-4D97-AF65-F5344CB8AC3E}">
        <p14:creationId xmlns:p14="http://schemas.microsoft.com/office/powerpoint/2010/main" val="2073698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8794" y="986837"/>
            <a:ext cx="7286676" cy="584775"/>
          </a:xfrm>
          <a:prstGeom prst="rect">
            <a:avLst/>
          </a:prstGeom>
          <a:noFill/>
        </p:spPr>
        <p:txBody>
          <a:bodyPr wrap="square" rtlCol="0">
            <a:spAutoFit/>
          </a:bodyPr>
          <a:lstStyle/>
          <a:p>
            <a:r>
              <a:rPr lang="en-US" altLang="zh-CN" sz="3200" b="1" dirty="0">
                <a:solidFill>
                  <a:srgbClr val="323291"/>
                </a:solidFill>
                <a:latin typeface="Arial" pitchFamily="34" charset="0"/>
                <a:cs typeface="Arial" pitchFamily="34" charset="0"/>
              </a:rPr>
              <a:t>Free Radicals — </a:t>
            </a:r>
            <a:r>
              <a:rPr lang="en-US" altLang="zh-CN" sz="2400" b="1" dirty="0">
                <a:solidFill>
                  <a:srgbClr val="5A5A5A"/>
                </a:solidFill>
                <a:latin typeface="Arial" pitchFamily="34" charset="0"/>
                <a:cs typeface="Arial" pitchFamily="34" charset="0"/>
              </a:rPr>
              <a:t>why harmful?</a:t>
            </a:r>
            <a:endParaRPr lang="zh-CN" altLang="en-US" sz="3200" b="1" dirty="0">
              <a:solidFill>
                <a:srgbClr val="5A5A5A"/>
              </a:solidFill>
              <a:latin typeface="Arial" pitchFamily="34" charset="0"/>
              <a:cs typeface="Arial" pitchFamily="34" charset="0"/>
            </a:endParaRPr>
          </a:p>
        </p:txBody>
      </p:sp>
      <p:sp>
        <p:nvSpPr>
          <p:cNvPr id="4" name="椭圆 3"/>
          <p:cNvSpPr>
            <a:spLocks noChangeAspect="1"/>
          </p:cNvSpPr>
          <p:nvPr/>
        </p:nvSpPr>
        <p:spPr>
          <a:xfrm>
            <a:off x="1928728" y="1071545"/>
            <a:ext cx="428628" cy="428628"/>
          </a:xfrm>
          <a:prstGeom prst="ellipse">
            <a:avLst/>
          </a:prstGeom>
          <a:solidFill>
            <a:srgbClr val="845BA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itchFamily="34" charset="0"/>
                <a:cs typeface="Arial" pitchFamily="34" charset="0"/>
              </a:rPr>
              <a:t>1</a:t>
            </a:r>
            <a:endParaRPr lang="zh-CN" altLang="en-US" sz="1600" b="1" dirty="0">
              <a:latin typeface="Arial" pitchFamily="34" charset="0"/>
              <a:cs typeface="Arial" pitchFamily="34" charset="0"/>
            </a:endParaRPr>
          </a:p>
        </p:txBody>
      </p:sp>
      <p:pic>
        <p:nvPicPr>
          <p:cNvPr id="7" name="Picture 6" descr="goldlife-presentation-4-728.jpg"/>
          <p:cNvPicPr>
            <a:picLocks noChangeAspect="1"/>
          </p:cNvPicPr>
          <p:nvPr/>
        </p:nvPicPr>
        <p:blipFill>
          <a:blip r:embed="rId2" cstate="print"/>
          <a:stretch>
            <a:fillRect/>
          </a:stretch>
        </p:blipFill>
        <p:spPr>
          <a:xfrm>
            <a:off x="2071604" y="1643049"/>
            <a:ext cx="7858180" cy="4983662"/>
          </a:xfrm>
          <a:prstGeom prst="rect">
            <a:avLst/>
          </a:prstGeom>
        </p:spPr>
      </p:pic>
    </p:spTree>
    <p:extLst>
      <p:ext uri="{BB962C8B-B14F-4D97-AF65-F5344CB8AC3E}">
        <p14:creationId xmlns:p14="http://schemas.microsoft.com/office/powerpoint/2010/main" val="250369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BF Suma 1">
      <a:dk1>
        <a:srgbClr val="000000"/>
      </a:dk1>
      <a:lt1>
        <a:srgbClr val="FFFFFF"/>
      </a:lt1>
      <a:dk2>
        <a:srgbClr val="44546A"/>
      </a:dk2>
      <a:lt2>
        <a:srgbClr val="E7E6E6"/>
      </a:lt2>
      <a:accent1>
        <a:srgbClr val="1DADDE"/>
      </a:accent1>
      <a:accent2>
        <a:srgbClr val="F08618"/>
      </a:accent2>
      <a:accent3>
        <a:srgbClr val="E52774"/>
      </a:accent3>
      <a:accent4>
        <a:srgbClr val="F8B915"/>
      </a:accent4>
      <a:accent5>
        <a:srgbClr val="3DAE31"/>
      </a:accent5>
      <a:accent6>
        <a:srgbClr val="C0C0C0"/>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vi" id="{82A5DFF9-7D77-FE41-B0A0-2B09FADA3FF0}" vid="{F6521F94-3A80-A140-8D97-AEE9CADB4AF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VI</Template>
  <TotalTime>5046</TotalTime>
  <Words>944</Words>
  <Application>Microsoft Office PowerPoint</Application>
  <PresentationFormat>Widescreen</PresentationFormat>
  <Paragraphs>225</Paragraphs>
  <Slides>30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맑은 고딕</vt:lpstr>
      <vt:lpstr>微软雅黑</vt:lpstr>
      <vt:lpstr>宋体</vt:lpstr>
      <vt:lpstr>微软雅黑 Light</vt:lpstr>
      <vt:lpstr>Arial</vt:lpstr>
      <vt:lpstr>Calibri</vt:lpstr>
      <vt:lpstr>DengXian</vt:lpstr>
      <vt:lpstr>DengXian Light</vt:lpstr>
      <vt:lpstr>Helvetica</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75523</dc:creator>
  <cp:lastModifiedBy>Jhay Ahr</cp:lastModifiedBy>
  <cp:revision>231</cp:revision>
  <dcterms:created xsi:type="dcterms:W3CDTF">2016-09-25T10:26:28Z</dcterms:created>
  <dcterms:modified xsi:type="dcterms:W3CDTF">2017-03-10T14:41:31Z</dcterms:modified>
</cp:coreProperties>
</file>