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0" r:id="rId2"/>
    <p:sldId id="294" r:id="rId3"/>
    <p:sldId id="295" r:id="rId4"/>
    <p:sldId id="300" r:id="rId5"/>
    <p:sldId id="297" r:id="rId6"/>
    <p:sldId id="285" r:id="rId7"/>
    <p:sldId id="299" r:id="rId8"/>
    <p:sldId id="286" r:id="rId9"/>
    <p:sldId id="306" r:id="rId10"/>
    <p:sldId id="307" r:id="rId11"/>
    <p:sldId id="302" r:id="rId12"/>
    <p:sldId id="288" r:id="rId13"/>
    <p:sldId id="308" r:id="rId14"/>
    <p:sldId id="289" r:id="rId15"/>
    <p:sldId id="290" r:id="rId16"/>
    <p:sldId id="298" r:id="rId17"/>
    <p:sldId id="284" r:id="rId18"/>
    <p:sldId id="291" r:id="rId19"/>
    <p:sldId id="287" r:id="rId20"/>
    <p:sldId id="303" r:id="rId21"/>
    <p:sldId id="304" r:id="rId22"/>
    <p:sldId id="310" r:id="rId23"/>
    <p:sldId id="311" r:id="rId24"/>
    <p:sldId id="312" r:id="rId25"/>
    <p:sldId id="309" r:id="rId26"/>
    <p:sldId id="301" r:id="rId27"/>
    <p:sldId id="29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FFDA65"/>
    <a:srgbClr val="79DCFF"/>
    <a:srgbClr val="009BD2"/>
    <a:srgbClr val="FFA3B2"/>
    <a:srgbClr val="FF8B9E"/>
    <a:srgbClr val="CBA8CC"/>
    <a:srgbClr val="CFAEC1"/>
    <a:srgbClr val="58D6CD"/>
    <a:srgbClr val="1C7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5777" autoAdjust="0"/>
  </p:normalViewPr>
  <p:slideViewPr>
    <p:cSldViewPr snapToGrid="0">
      <p:cViewPr varScale="1">
        <p:scale>
          <a:sx n="55" d="100"/>
          <a:sy n="55" d="100"/>
        </p:scale>
        <p:origin x="84" y="138"/>
      </p:cViewPr>
      <p:guideLst>
        <p:guide orient="horz" pos="2188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0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B13C3-F09E-4348-B55A-33ECC4AD6A10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9B513-D116-4281-A1B1-8F3439D1E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gou.com/lemma/ShowInnerLink.htm?lemmaId=122187199&amp;ss_c=ssc.citiao.lin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gou.com/lemma/ShowInnerLink.htm?lemmaId=7656581&amp;ss_c=ssc.citiao.lin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30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藜麦是一种完全蛋白全营养食品，这意味着你可以减少其它食物总进食量。完全蛋白质是指那些含有的必需氨基酸种类齐全，含量充足，相互比例适当， 能够维持生命和促进生长发育的一类蛋白质。 植物蛋白，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Times New Roman" panose="02020603050405020304" pitchFamily="18" charset="0"/>
              </a:rPr>
              <a:t>一种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Times New Roman" panose="02020603050405020304" pitchFamily="18" charset="0"/>
              </a:rPr>
              <a:t>即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Times New Roman" panose="02020603050405020304" pitchFamily="18" charset="0"/>
              </a:rPr>
              <a:t>满足人体基本营养需求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车前草的种子外壳经加工磨碎后，可吸收膨胀约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倍，种壳中内含可溶性与不可溶性纤维，比例约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4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前面介绍了是安全的，健康的，营养的，低卡的，饱腹的，不伤身体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3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感冒身体处于不好的状态，不吃饭也不会饿，身体消耗热量低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97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两周一次肠道更新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帮助你更快速的生活</a:t>
            </a:r>
            <a:endParaRPr lang="en-US" altLang="zh-CN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更换一餐饭，开始新的一天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45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使用建议，产品组合，百搭产品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SGS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 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Surveillance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S.A.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的简称，是目前全球最有公正力的，获得（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个）最多国家认可的第三方检测机构。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8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这是我们敢于拿出来炫耀的一件事情</a:t>
            </a:r>
            <a:endParaRPr lang="en-US" altLang="zh-CN" dirty="0"/>
          </a:p>
          <a:p>
            <a:r>
              <a:rPr lang="zh-CN" altLang="en-US" dirty="0"/>
              <a:t>胆固醇日推荐摄入量</a:t>
            </a:r>
            <a:endParaRPr lang="en-US" altLang="zh-CN" dirty="0"/>
          </a:p>
          <a:p>
            <a:r>
              <a:rPr lang="zh-CN" altLang="en-US" dirty="0"/>
              <a:t>和糖尿病人</a:t>
            </a:r>
            <a:endParaRPr lang="en-US" altLang="zh-CN" dirty="0"/>
          </a:p>
          <a:p>
            <a:r>
              <a:rPr lang="zh-CN" altLang="en-US" dirty="0"/>
              <a:t>每一包的含量表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GMP(GOOD MANUFACTURING PRACTICE)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是一套适用于制药、食品等行业的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强制性标准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，要求企业从原料、人员、设施设备、生产过程、包装运输、质量控制等方面按国家有关法规达到卫生质量要求，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我们的产品是安全健康的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自说自话到科学界权威认证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/>
              <a:t>Meal replacements can help with portion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纽约维尔康医学院的营养师</a:t>
            </a:r>
            <a:r>
              <a:rPr lang="en-US" altLang="zh-CN" sz="1200" dirty="0"/>
              <a:t>Rachel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/>
              <a:t>ACI</a:t>
            </a:r>
            <a:r>
              <a:rPr lang="zh-CN" altLang="en-US" sz="1200" dirty="0"/>
              <a:t>美国权威资格认证协会</a:t>
            </a:r>
            <a:endParaRPr lang="en-US" altLang="zh-CN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牛津大学发表的一项新研究发现，作为</a:t>
            </a:r>
            <a:r>
              <a:rPr lang="en-US" altLang="zh-CN" sz="1200" dirty="0"/>
              <a:t>12</a:t>
            </a:r>
            <a:r>
              <a:rPr lang="zh-CN" altLang="en-US" sz="1200" dirty="0"/>
              <a:t>个月饮食疗法的一部分，膳食替代计划在</a:t>
            </a:r>
            <a:r>
              <a:rPr lang="en-US" altLang="zh-CN" sz="1200" dirty="0"/>
              <a:t>12</a:t>
            </a:r>
            <a:r>
              <a:rPr lang="zh-CN" altLang="en-US" sz="1200" dirty="0"/>
              <a:t>月内显示出远远优于传统的卡路里控制饮食的减肥效果</a:t>
            </a:r>
            <a:endParaRPr lang="en-US" altLang="zh-CN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但如果市面奶昔类，都含有较高的糖分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科学不仅是说使用方式科学，还是说代餐本身的成分科学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轻点是一款更加出色的代餐。蛋白质缺失会有什么问题？</a:t>
            </a:r>
            <a:endParaRPr lang="en-US" altLang="zh-CN" dirty="0"/>
          </a:p>
          <a:p>
            <a:r>
              <a:rPr lang="zh-CN" altLang="en-US" dirty="0"/>
              <a:t>脂肪燃烧减慢，营养性水肿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一般人一餐热量摄取约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600~900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千卡，而食用代餐粉减肥，可以将热量控制在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千卡左右，热量摄取小于需要量，体重自然会减轻。</a:t>
            </a:r>
            <a:endParaRPr lang="en-US" altLang="zh-CN" dirty="0"/>
          </a:p>
          <a:p>
            <a:r>
              <a:rPr lang="en-US" altLang="zh-CN" dirty="0"/>
              <a:t>90</a:t>
            </a:r>
            <a:r>
              <a:rPr lang="zh-CN" altLang="en-US" dirty="0"/>
              <a:t>大卡如何够满足身体营养，讲基础代谢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9B513-D116-4281-A1B1-8F3439D1EB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260958" y="255180"/>
            <a:ext cx="2931042" cy="97490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19025"/>
          <a:stretch>
            <a:fillRect/>
          </a:stretch>
        </p:blipFill>
        <p:spPr>
          <a:xfrm>
            <a:off x="576943" y="255180"/>
            <a:ext cx="3298371" cy="160099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4332942" y="6549436"/>
            <a:ext cx="3412565" cy="14343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421514" y="6513432"/>
            <a:ext cx="6281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5A5A5C"/>
                </a:solidFill>
              </a:rPr>
              <a:t>Copyright</a:t>
            </a:r>
            <a:r>
              <a:rPr lang="en-US" altLang="zh-CN" sz="800" baseline="0" dirty="0">
                <a:solidFill>
                  <a:srgbClr val="5A5A5C"/>
                </a:solidFill>
              </a:rPr>
              <a:t> </a:t>
            </a:r>
            <a:r>
              <a:rPr lang="en-US" altLang="zh-CN" sz="800" dirty="0">
                <a:solidFill>
                  <a:srgbClr val="5A5A5C"/>
                </a:solidFill>
              </a:rPr>
              <a:t>© 2019 BF Suma Pharmaceuticals Inc.All Rights Reserved.</a:t>
            </a:r>
            <a:endParaRPr lang="zh-CN" altLang="en-US" sz="800" dirty="0" err="1">
              <a:solidFill>
                <a:srgbClr val="5A5A5C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260958" y="255181"/>
            <a:ext cx="2179675" cy="66985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2234" r="17295" b="76673"/>
          <a:stretch>
            <a:fillRect/>
          </a:stretch>
        </p:blipFill>
        <p:spPr>
          <a:xfrm>
            <a:off x="9739448" y="31643"/>
            <a:ext cx="2111894" cy="99014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332942" y="6549436"/>
            <a:ext cx="3412565" cy="14343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421514" y="6513432"/>
            <a:ext cx="6281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5A5A5C"/>
                </a:solidFill>
              </a:rPr>
              <a:t>Copyright</a:t>
            </a:r>
            <a:r>
              <a:rPr lang="en-US" altLang="zh-CN" sz="800" baseline="0" dirty="0">
                <a:solidFill>
                  <a:srgbClr val="5A5A5C"/>
                </a:solidFill>
              </a:rPr>
              <a:t> </a:t>
            </a:r>
            <a:r>
              <a:rPr lang="en-US" altLang="zh-CN" sz="800" dirty="0">
                <a:solidFill>
                  <a:srgbClr val="5A5A5C"/>
                </a:solidFill>
              </a:rPr>
              <a:t>© 2019 BF Suma Pharmaceuticals Inc.All Rights Reserved.</a:t>
            </a:r>
            <a:endParaRPr lang="zh-CN" altLang="en-US" sz="800" dirty="0" err="1">
              <a:solidFill>
                <a:srgbClr val="5A5A5C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212" y="1115452"/>
            <a:ext cx="11754054" cy="429542"/>
          </a:xfrm>
          <a:prstGeom prst="rect">
            <a:avLst/>
          </a:prstGeom>
        </p:spPr>
        <p:txBody>
          <a:bodyPr vert="horz" wrap="square" lIns="105348" tIns="52674" rIns="105348" bIns="52674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211" y="1690122"/>
            <a:ext cx="8199368" cy="1593964"/>
          </a:xfrm>
          <a:prstGeom prst="rect">
            <a:avLst/>
          </a:prstGeom>
        </p:spPr>
        <p:txBody>
          <a:bodyPr vert="horz" wrap="square" lIns="105348" tIns="52674" rIns="105348" bIns="52674" rtlCol="0" anchor="t" anchorCtr="0">
            <a:spAutoFit/>
          </a:bodyPr>
          <a:lstStyle/>
          <a:p>
            <a:pPr lvl="0"/>
            <a:r>
              <a:rPr lang="de-DE" dirty="0"/>
              <a:t>Text master format</a:t>
            </a:r>
          </a:p>
          <a:p>
            <a:pPr lvl="1"/>
            <a:r>
              <a:rPr lang="en-US" dirty="0"/>
              <a:t>Second level</a:t>
            </a:r>
          </a:p>
          <a:p>
            <a:pPr marL="402590" marR="0" lvl="2" indent="-195580" algn="l" defTabSz="1053465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−"/>
              <a:defRPr/>
            </a:pPr>
            <a:r>
              <a:rPr lang="en-US" dirty="0"/>
              <a:t>Third level</a:t>
            </a:r>
            <a:endParaRPr lang="de-DE" dirty="0"/>
          </a:p>
          <a:p>
            <a:pPr marL="619760" marR="0" lvl="3" indent="-217805" algn="l" defTabSz="1053465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−"/>
              <a:defRPr/>
            </a:pPr>
            <a:r>
              <a:rPr lang="en-US" dirty="0"/>
              <a:t>Fourth level</a:t>
            </a:r>
            <a:endParaRPr lang="de-DE" dirty="0"/>
          </a:p>
          <a:p>
            <a:pPr marL="826770" marR="0" lvl="4" indent="-206375" algn="l" defTabSz="1053465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−"/>
              <a:defRPr/>
            </a:pPr>
            <a:r>
              <a:rPr lang="de-DE" dirty="0"/>
              <a:t>F</a:t>
            </a:r>
            <a:r>
              <a:rPr lang="en-US" dirty="0" err="1"/>
              <a:t>ifth</a:t>
            </a:r>
            <a:r>
              <a:rPr lang="en-US" dirty="0"/>
              <a:t>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48600" y="6660712"/>
            <a:ext cx="7802742" cy="13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C53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41476" bIns="0" anchor="ctr" anchorCtr="0">
            <a:spAutoFit/>
          </a:bodyPr>
          <a:lstStyle>
            <a:lvl1pPr algn="r">
              <a:defRPr lang="en-US" sz="900">
                <a:solidFill>
                  <a:schemeClr val="tx2"/>
                </a:solidFill>
              </a:defRPr>
            </a:lvl1pPr>
          </a:lstStyle>
          <a:p>
            <a:pPr>
              <a:lnSpc>
                <a:spcPct val="95000"/>
              </a:lnSpc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816488" y="6660712"/>
            <a:ext cx="369653" cy="13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C53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algn="l">
              <a:defRPr lang="en-US" sz="900" smtClean="0">
                <a:solidFill>
                  <a:schemeClr val="tx1"/>
                </a:solidFill>
              </a:defRPr>
            </a:lvl1pPr>
          </a:lstStyle>
          <a:p>
            <a:pPr>
              <a:lnSpc>
                <a:spcPct val="95000"/>
              </a:lnSpc>
            </a:pPr>
            <a:r>
              <a:rPr lang="de-DE"/>
              <a:t>│</a:t>
            </a:r>
            <a:fld id="{B5D06AB2-93E2-457E-8038-70758D82090C}" type="slidenum">
              <a:rPr lang="de-DE" smtClean="0"/>
              <a:pPr>
                <a:lnSpc>
                  <a:spcPct val="95000"/>
                </a:lnSpc>
              </a:pPr>
              <a:t>‹#›</a:t>
            </a:fld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>
          <a:xfrm flipV="1">
            <a:off x="324338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5400000" flipV="1">
            <a:off x="-268165" y="93753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5400000" flipV="1">
            <a:off x="-268165" y="166246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11851342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5400000" flipV="1">
            <a:off x="-268165" y="259012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5400000" flipV="1">
            <a:off x="-268165" y="417618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5400000" flipV="1">
            <a:off x="-268165" y="446612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5400000" flipV="1">
            <a:off x="-268165" y="640899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V="1">
            <a:off x="4227320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V="1">
            <a:off x="6090138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V="1">
            <a:off x="8122482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V="1">
            <a:off x="4048600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V="1">
            <a:off x="7948821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324338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5400000" flipV="1">
            <a:off x="-268165" y="93753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5400000" flipV="1">
            <a:off x="-268165" y="166246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V="1">
            <a:off x="11851342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5400000" flipV="1">
            <a:off x="-268165" y="259012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5400000" flipV="1">
            <a:off x="-268165" y="417618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rot="5400000" flipV="1">
            <a:off x="-268165" y="446612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rot="5400000" flipV="1">
            <a:off x="-268165" y="640899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227320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V="1">
            <a:off x="6090138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flipV="1">
            <a:off x="8122482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V="1">
            <a:off x="4048600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V="1">
            <a:off x="7948821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324338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5400000" flipV="1">
            <a:off x="-268165" y="93753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rot="5400000" flipV="1">
            <a:off x="-268165" y="166246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V="1">
            <a:off x="11851342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5400000" flipV="1">
            <a:off x="-268165" y="259012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5400000" flipV="1">
            <a:off x="-268165" y="4176185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5400000" flipV="1">
            <a:off x="-268165" y="446612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rot="5400000" flipV="1">
            <a:off x="-268165" y="6408997"/>
            <a:ext cx="0" cy="21095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flipV="1">
            <a:off x="4227320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 flipV="1">
            <a:off x="6090138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V="1">
            <a:off x="8122482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flipV="1">
            <a:off x="4048600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7948821" y="-209500"/>
            <a:ext cx="0" cy="1714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3"/>
          <p:cNvSpPr txBox="1">
            <a:spLocks noChangeArrowheads="1"/>
          </p:cNvSpPr>
          <p:nvPr userDrawn="1"/>
        </p:nvSpPr>
        <p:spPr bwMode="auto">
          <a:xfrm>
            <a:off x="246736" y="6669088"/>
            <a:ext cx="2124532" cy="13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C53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defRPr/>
            </a:pPr>
            <a:r>
              <a:rPr lang="en-US" altLang="de-DE" sz="9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Bright Future Pharmaceutical Lab. Ltd. </a:t>
            </a:r>
            <a:endParaRPr lang="de-DE" altLang="de-DE" sz="9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Line 20"/>
          <p:cNvSpPr>
            <a:spLocks noChangeShapeType="1"/>
          </p:cNvSpPr>
          <p:nvPr userDrawn="1"/>
        </p:nvSpPr>
        <p:spPr bwMode="auto">
          <a:xfrm>
            <a:off x="0" y="6575425"/>
            <a:ext cx="12186139" cy="0"/>
          </a:xfrm>
          <a:prstGeom prst="line">
            <a:avLst/>
          </a:prstGeom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5348" tIns="52674" rIns="105348" bIns="52674" anchor="ctr"/>
          <a:lstStyle/>
          <a:p>
            <a:endParaRPr lang="de-DE" sz="1800"/>
          </a:p>
        </p:txBody>
      </p:sp>
      <p:sp>
        <p:nvSpPr>
          <p:cNvPr id="4" name="矩形 3"/>
          <p:cNvSpPr/>
          <p:nvPr userDrawn="1"/>
        </p:nvSpPr>
        <p:spPr>
          <a:xfrm>
            <a:off x="9260958" y="255181"/>
            <a:ext cx="2179675" cy="66985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pic>
        <p:nvPicPr>
          <p:cNvPr id="63" name="图片 6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2234" r="17295" b="76673"/>
          <a:stretch>
            <a:fillRect/>
          </a:stretch>
        </p:blipFill>
        <p:spPr>
          <a:xfrm>
            <a:off x="9739448" y="31643"/>
            <a:ext cx="2111894" cy="990147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245178" y="6535434"/>
            <a:ext cx="61708" cy="13463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70" name="文本框 69"/>
          <p:cNvSpPr txBox="1"/>
          <p:nvPr userDrawn="1"/>
        </p:nvSpPr>
        <p:spPr>
          <a:xfrm>
            <a:off x="5193059" y="6504371"/>
            <a:ext cx="10235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0" dirty="0">
                <a:solidFill>
                  <a:srgbClr val="6F6F6F"/>
                </a:solidFill>
              </a:rPr>
              <a:t>9</a:t>
            </a:r>
            <a:endParaRPr lang="zh-CN" altLang="en-US" sz="850" dirty="0" err="1">
              <a:solidFill>
                <a:srgbClr val="6F6F6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fade/>
  </p:transition>
  <p:hf hdr="0" ftr="0" dt="0"/>
  <p:txStyles>
    <p:titleStyle>
      <a:lvl1pPr algn="l" defTabSz="1053465" rtl="0" eaLnBrk="1" latinLnBrk="0" hangingPunct="1">
        <a:spcBef>
          <a:spcPct val="0"/>
        </a:spcBef>
        <a:buNone/>
        <a:defRPr sz="21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l" defTabSz="1053465" rtl="0" eaLnBrk="1" latinLnBrk="0" hangingPunct="1">
        <a:spcBef>
          <a:spcPts val="460"/>
        </a:spcBef>
        <a:buClr>
          <a:schemeClr val="bg2"/>
        </a:buClr>
        <a:buSzPct val="115000"/>
        <a:buFont typeface="Wingdings 2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26695" indent="-226695" algn="l" defTabSz="1053465" rtl="0" eaLnBrk="1" latinLnBrk="0" hangingPunct="1">
        <a:spcBef>
          <a:spcPts val="460"/>
        </a:spcBef>
        <a:buClr>
          <a:srgbClr val="002060"/>
        </a:buClr>
        <a:buSzPct val="115000"/>
        <a:buFont typeface="Wingdings 2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marR="0" indent="-195580" algn="l" defTabSz="1053465" rtl="0" eaLnBrk="1" fontAlgn="auto" latinLnBrk="0" hangingPunct="1">
        <a:lnSpc>
          <a:spcPct val="100000"/>
        </a:lnSpc>
        <a:spcBef>
          <a:spcPts val="460"/>
        </a:spcBef>
        <a:spcAft>
          <a:spcPts val="0"/>
        </a:spcAft>
        <a:buClr>
          <a:srgbClr val="002060"/>
        </a:buClr>
        <a:buSzTx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9760" marR="0" indent="-217805" algn="l" defTabSz="1053465" rtl="0" eaLnBrk="1" fontAlgn="auto" latinLnBrk="0" hangingPunct="1">
        <a:lnSpc>
          <a:spcPct val="100000"/>
        </a:lnSpc>
        <a:spcBef>
          <a:spcPts val="460"/>
        </a:spcBef>
        <a:spcAft>
          <a:spcPts val="0"/>
        </a:spcAft>
        <a:buClr>
          <a:srgbClr val="002060"/>
        </a:buClr>
        <a:buSzTx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26770" marR="0" indent="-206375" algn="l" defTabSz="1053465" rtl="0" eaLnBrk="1" fontAlgn="auto" latinLnBrk="0" hangingPunct="1">
        <a:lnSpc>
          <a:spcPct val="100000"/>
        </a:lnSpc>
        <a:spcBef>
          <a:spcPts val="460"/>
        </a:spcBef>
        <a:spcAft>
          <a:spcPts val="0"/>
        </a:spcAft>
        <a:buClr>
          <a:srgbClr val="002060"/>
        </a:buClr>
        <a:buSzTx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96870" indent="-263525" algn="l" defTabSz="1053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920" indent="-263525" algn="l" defTabSz="1053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335" indent="-263525" algn="l" defTabSz="1053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7385" indent="-263525" algn="l" defTabSz="1053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050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465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515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930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80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0395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7445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860" algn="l" defTabSz="10534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75497" y="1982790"/>
            <a:ext cx="5752214" cy="2934586"/>
          </a:xfrm>
          <a:prstGeom prst="rect">
            <a:avLst/>
          </a:prstGeom>
          <a:solidFill>
            <a:schemeClr val="accent5">
              <a:lumMod val="60000"/>
              <a:lumOff val="40000"/>
              <a:alpha val="89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88677" y="2131549"/>
            <a:ext cx="427062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Elements</a:t>
            </a:r>
          </a:p>
          <a:p>
            <a:pPr algn="ctr"/>
            <a:r>
              <a:rPr lang="en-US" altLang="zh-C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— super meal replacement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09990" y="3614158"/>
            <a:ext cx="4883227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</a:rPr>
              <a:t>One </a:t>
            </a:r>
            <a:r>
              <a:rPr lang="en-US" altLang="zh-CN" sz="20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</a:rPr>
              <a:t>meal replacement a day</a:t>
            </a:r>
            <a:r>
              <a:rPr lang="zh-CN" altLang="en-US" sz="20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</a:rPr>
              <a:t>，</a:t>
            </a:r>
            <a:endParaRPr lang="en-US" altLang="zh-CN" sz="20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</a:rPr>
              <a:t>Lose weight without effort</a:t>
            </a:r>
            <a:r>
              <a:rPr lang="zh-CN" altLang="en-US" sz="20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" y="1865983"/>
            <a:ext cx="5017770" cy="35473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8960"/>
          <a:stretch>
            <a:fillRect/>
          </a:stretch>
        </p:blipFill>
        <p:spPr>
          <a:xfrm>
            <a:off x="658871" y="852852"/>
            <a:ext cx="5531297" cy="1937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327553" y="1501459"/>
                <a:ext cx="4651638" cy="47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278 </a:t>
                </a:r>
                <a:r>
                  <a:rPr lang="en-US" altLang="zh-CN" sz="2000" dirty="0"/>
                  <a:t>Participants in the experiment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553" y="1501459"/>
                <a:ext cx="4651638" cy="478080"/>
              </a:xfrm>
              <a:prstGeom prst="rect">
                <a:avLst/>
              </a:prstGeom>
              <a:blipFill>
                <a:blip r:embed="rId3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7327553" y="2127588"/>
            <a:ext cx="4388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Cambria Math" panose="02040503050406030204" pitchFamily="18" charset="0"/>
              </a:rPr>
              <a:t>❷</a:t>
            </a:r>
            <a:r>
              <a:rPr lang="zh-CN" altLang="en-US" sz="2800" dirty="0">
                <a:solidFill>
                  <a:srgbClr val="333333"/>
                </a:solidFill>
                <a:latin typeface="Cambria Math" panose="02040503050406030204" pitchFamily="18" charset="0"/>
              </a:rPr>
              <a:t> </a:t>
            </a:r>
            <a:r>
              <a:rPr lang="en-US" altLang="zh-CN" sz="2000" dirty="0">
                <a:latin typeface="+mn-ea"/>
              </a:rPr>
              <a:t>They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use one kind of product every day to replace the usual meal.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27553" y="3032609"/>
            <a:ext cx="4651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❸</a:t>
            </a:r>
            <a:r>
              <a:rPr lang="en-US" altLang="zh-CN" sz="28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000" dirty="0">
                <a:latin typeface="+mn-ea"/>
              </a:rPr>
              <a:t>After 12 months, these participants          </a:t>
            </a:r>
          </a:p>
          <a:p>
            <a:r>
              <a:rPr lang="en-US" altLang="zh-CN" sz="2000" dirty="0">
                <a:latin typeface="+mn-ea"/>
              </a:rPr>
              <a:t>      lost an average weight of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10.7 kg.</a:t>
            </a:r>
            <a:endParaRPr lang="zh-CN" altLang="en-US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27553" y="3937631"/>
            <a:ext cx="4679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+mn-ea"/>
              </a:rPr>
              <a:t>❹ </a:t>
            </a:r>
            <a:r>
              <a:rPr lang="en-US" altLang="zh-CN" sz="2000" dirty="0">
                <a:latin typeface="+mn-ea"/>
              </a:rPr>
              <a:t>They also show a risk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reduction</a:t>
            </a:r>
            <a:r>
              <a:rPr lang="en-US" altLang="zh-CN" sz="2000" dirty="0">
                <a:latin typeface="+mn-ea"/>
              </a:rPr>
              <a:t> of 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       heart disease, stroke </a:t>
            </a:r>
            <a:r>
              <a:rPr lang="en-US" altLang="zh-CN" sz="2000" dirty="0">
                <a:latin typeface="+mn-ea"/>
              </a:rPr>
              <a:t>and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 diabetes.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27553" y="4781097"/>
            <a:ext cx="4226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❺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45% </a:t>
            </a:r>
            <a:r>
              <a:rPr lang="en-US" altLang="zh-CN" sz="2000" dirty="0">
                <a:latin typeface="+mn-ea"/>
              </a:rPr>
              <a:t>of low-energy project </a:t>
            </a:r>
          </a:p>
          <a:p>
            <a:r>
              <a:rPr lang="en-US" altLang="zh-CN" sz="2000" dirty="0">
                <a:latin typeface="+mn-ea"/>
              </a:rPr>
              <a:t>       participants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lost 10% or more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       of their weight.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871" y="3126946"/>
            <a:ext cx="532123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dirty="0">
                <a:solidFill>
                  <a:srgbClr val="333333"/>
                </a:solidFill>
                <a:latin typeface="+mn-ea"/>
              </a:rPr>
              <a:t>Susan </a:t>
            </a:r>
            <a:r>
              <a:rPr lang="en-US" altLang="zh-CN" dirty="0" err="1">
                <a:solidFill>
                  <a:srgbClr val="333333"/>
                </a:solidFill>
                <a:latin typeface="+mn-ea"/>
              </a:rPr>
              <a:t>Jebb</a:t>
            </a:r>
            <a:r>
              <a:rPr lang="en-US" altLang="zh-CN" dirty="0">
                <a:solidFill>
                  <a:srgbClr val="333333"/>
                </a:solidFill>
                <a:latin typeface="+mn-ea"/>
              </a:rPr>
              <a:t>, the Diet and Population Health Professor of Nuffield Primary Health Care and Health Science Department in University of Oxford, said: “In the past, we were worried that the rapid weight loss in a short period could lead to a rapid weight recovery. However, this study shows that people has lost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three times </a:t>
            </a:r>
            <a:r>
              <a:rPr lang="en-US" altLang="zh-CN" dirty="0">
                <a:solidFill>
                  <a:srgbClr val="333333"/>
                </a:solidFill>
                <a:latin typeface="+mn-ea"/>
              </a:rPr>
              <a:t>weight a many as the regular weight loss programs after nine months of the intensive phase.</a:t>
            </a:r>
            <a:endParaRPr lang="zh-CN" altLang="en-US" dirty="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6080" y="147248"/>
            <a:ext cx="886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Experimental Verification of Famous University</a:t>
            </a:r>
            <a:endParaRPr lang="zh-CN" altLang="en-US" sz="3200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bg2">
              <a:lumMod val="85000"/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42144" y="3597040"/>
            <a:ext cx="7707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Control calorie intake, only eat nutrient rich foods.</a:t>
            </a:r>
            <a:endParaRPr lang="zh-CN" altLang="en-US" sz="32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8774" y="1675409"/>
            <a:ext cx="8454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Scientific meal replacement is an effective way to control weight</a:t>
            </a:r>
            <a:endParaRPr lang="zh-CN" altLang="en-US" sz="40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50833" y="373637"/>
            <a:ext cx="875380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0">
                  <a:solidFill>
                    <a:srgbClr val="CB5450"/>
                  </a:solidFill>
                </a:ln>
                <a:solidFill>
                  <a:srgbClr val="CA4A47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 will not replace all meals, but can replace any meal.</a:t>
            </a:r>
            <a:endParaRPr lang="zh-CN" altLang="en-US" sz="28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833" y="2706028"/>
            <a:ext cx="48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/>
              <a:t>A package of Elements has only </a:t>
            </a:r>
            <a:r>
              <a:rPr lang="en-US" altLang="zh-CN" sz="4000" dirty="0">
                <a:solidFill>
                  <a:schemeClr val="accent5"/>
                </a:solidFill>
              </a:rPr>
              <a:t>90 calories</a:t>
            </a:r>
            <a:endParaRPr lang="zh-CN" altLang="en-US" sz="4000" dirty="0">
              <a:solidFill>
                <a:schemeClr val="accent5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0" b="18771"/>
          <a:stretch>
            <a:fillRect/>
          </a:stretch>
        </p:blipFill>
        <p:spPr>
          <a:xfrm>
            <a:off x="6542578" y="2013860"/>
            <a:ext cx="1334530" cy="13843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98940" y="2414052"/>
            <a:ext cx="381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carton of milk </a:t>
            </a:r>
            <a:r>
              <a:rPr lang="en-US" altLang="zh-CN" sz="2800" dirty="0">
                <a:solidFill>
                  <a:srgbClr val="FF0000"/>
                </a:solidFill>
              </a:rPr>
              <a:t>167 calories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76" y="3991003"/>
            <a:ext cx="1155032" cy="1155032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998941" y="4306909"/>
            <a:ext cx="334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apple </a:t>
            </a:r>
            <a:r>
              <a:rPr lang="en-US" altLang="zh-CN" sz="2800" dirty="0">
                <a:solidFill>
                  <a:srgbClr val="FF0000"/>
                </a:solidFill>
              </a:rPr>
              <a:t>100 calories</a:t>
            </a:r>
          </a:p>
        </p:txBody>
      </p:sp>
      <p:sp>
        <p:nvSpPr>
          <p:cNvPr id="2" name="矩形 1"/>
          <p:cNvSpPr/>
          <p:nvPr/>
        </p:nvSpPr>
        <p:spPr>
          <a:xfrm>
            <a:off x="550833" y="247368"/>
            <a:ext cx="4293016" cy="826662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1705" y="930144"/>
            <a:ext cx="311127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Scientific using method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7734" y="247367"/>
            <a:ext cx="4253336" cy="826662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79897" y="1000244"/>
            <a:ext cx="301849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2"/>
                </a:solidFill>
              </a:rPr>
              <a:t>Scientific formula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2" grpId="0" animBg="1"/>
      <p:bldP spid="3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3944" y="2391999"/>
            <a:ext cx="633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3EB034"/>
                </a:solidFill>
              </a:rPr>
              <a:t>5</a:t>
            </a:r>
            <a:endParaRPr lang="en-US" altLang="zh-CN" sz="2400" dirty="0">
              <a:solidFill>
                <a:srgbClr val="3EB03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39674" y="3770893"/>
            <a:ext cx="580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E71873"/>
                </a:solidFill>
              </a:rPr>
              <a:t>7</a:t>
            </a:r>
            <a:endParaRPr lang="zh-CN" altLang="en-US" sz="2800" dirty="0">
              <a:solidFill>
                <a:srgbClr val="E71873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28265" y="1014795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dirty="0">
                <a:solidFill>
                  <a:srgbClr val="F9BA17"/>
                </a:solidFill>
              </a:rPr>
              <a:t>1</a:t>
            </a:r>
            <a:endParaRPr lang="zh-CN" altLang="en-US" sz="2400" dirty="0">
              <a:solidFill>
                <a:srgbClr val="F9BA17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16463" r="46410"/>
          <a:stretch>
            <a:fillRect/>
          </a:stretch>
        </p:blipFill>
        <p:spPr>
          <a:xfrm>
            <a:off x="789703" y="1613331"/>
            <a:ext cx="2666688" cy="294862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13953" y="1613331"/>
            <a:ext cx="3695056" cy="3711558"/>
            <a:chOff x="3612807" y="1959320"/>
            <a:chExt cx="3695056" cy="3711558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4560683" y="1959320"/>
              <a:ext cx="1808139" cy="29500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560683" y="3204484"/>
              <a:ext cx="2322489" cy="16334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550409" y="4552292"/>
              <a:ext cx="2757454" cy="22544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550409" y="5670878"/>
              <a:ext cx="1857669" cy="0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581231" y="1959320"/>
              <a:ext cx="0" cy="3711558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3612807" y="3680460"/>
              <a:ext cx="980781" cy="11430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4D8CA"/>
              </a:clrFrom>
              <a:clrTo>
                <a:srgbClr val="E4D8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145" b="6405"/>
          <a:stretch>
            <a:fillRect/>
          </a:stretch>
        </p:blipFill>
        <p:spPr>
          <a:xfrm>
            <a:off x="7043266" y="2219791"/>
            <a:ext cx="1269693" cy="12222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0" b="18771"/>
          <a:stretch>
            <a:fillRect/>
          </a:stretch>
        </p:blipFill>
        <p:spPr>
          <a:xfrm>
            <a:off x="6676837" y="878875"/>
            <a:ext cx="1160641" cy="120395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7670" y="4301760"/>
            <a:ext cx="3673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big nutritious meal with </a:t>
            </a:r>
            <a:r>
              <a:rPr lang="en-US" altLang="zh-CN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90 </a:t>
            </a:r>
            <a:r>
              <a:rPr lang="en-US" altLang="zh-CN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calories</a:t>
            </a:r>
            <a:endParaRPr lang="zh-CN" alt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3"/>
          <a:stretch>
            <a:fillRect/>
          </a:stretch>
        </p:blipFill>
        <p:spPr>
          <a:xfrm>
            <a:off x="10427672" y="3493980"/>
            <a:ext cx="1669593" cy="135175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68293" y="5010030"/>
            <a:ext cx="2884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</a:rPr>
              <a:t>Extra minerals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40046" y="4786556"/>
            <a:ext cx="1588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00B0F0"/>
                </a:solidFill>
              </a:rPr>
              <a:t>20% </a:t>
            </a:r>
            <a:endParaRPr lang="zh-CN" altLang="en-US" sz="4800" dirty="0">
              <a:solidFill>
                <a:srgbClr val="00B0F0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44440" y="208893"/>
            <a:ext cx="4822174" cy="974237"/>
            <a:chOff x="259492" y="98854"/>
            <a:chExt cx="3089189" cy="974237"/>
          </a:xfrm>
        </p:grpSpPr>
        <p:sp>
          <p:nvSpPr>
            <p:cNvPr id="25" name="矩形 24"/>
            <p:cNvSpPr/>
            <p:nvPr/>
          </p:nvSpPr>
          <p:spPr>
            <a:xfrm>
              <a:off x="259492" y="98854"/>
              <a:ext cx="3089189" cy="9742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5951" y="320763"/>
              <a:ext cx="2812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/>
                  </a:solidFill>
                </a:rPr>
                <a:t>Element Nutrition Analysis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3217" y="3897367"/>
            <a:ext cx="2752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E71873"/>
                </a:solidFill>
              </a:rPr>
              <a:t>kinds of vegetable </a:t>
            </a:r>
          </a:p>
          <a:p>
            <a:r>
              <a:rPr lang="en-US" altLang="zh-CN" sz="2400" dirty="0">
                <a:solidFill>
                  <a:srgbClr val="E71873"/>
                </a:solidFill>
              </a:rPr>
              <a:t>cellulose</a:t>
            </a:r>
            <a:endParaRPr lang="zh-CN" altLang="en-US" sz="2800" dirty="0">
              <a:solidFill>
                <a:srgbClr val="E7187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8001" y="2738246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EB034"/>
                </a:solidFill>
              </a:rPr>
              <a:t>kinds of fruit nutrients</a:t>
            </a:r>
          </a:p>
        </p:txBody>
      </p:sp>
      <p:sp>
        <p:nvSpPr>
          <p:cNvPr id="17" name="矩形 16"/>
          <p:cNvSpPr/>
          <p:nvPr/>
        </p:nvSpPr>
        <p:spPr>
          <a:xfrm>
            <a:off x="8567492" y="1318557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>
                <a:solidFill>
                  <a:srgbClr val="F9BA17"/>
                </a:solidFill>
              </a:rPr>
              <a:t>milk protein</a:t>
            </a:r>
            <a:endParaRPr lang="zh-CN" altLang="en-US" sz="2400" dirty="0">
              <a:solidFill>
                <a:srgbClr val="F9BA17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38"/>
          <p:cNvCxnSpPr/>
          <p:nvPr/>
        </p:nvCxnSpPr>
        <p:spPr>
          <a:xfrm>
            <a:off x="6144322" y="4639237"/>
            <a:ext cx="2910072" cy="363375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416748" y="2056951"/>
            <a:ext cx="2786831" cy="763662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6"/>
          <a:stretch>
            <a:fillRect/>
          </a:stretch>
        </p:blipFill>
        <p:spPr>
          <a:xfrm>
            <a:off x="7053221" y="1824232"/>
            <a:ext cx="1943298" cy="14886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" b="7191"/>
          <a:stretch>
            <a:fillRect/>
          </a:stretch>
        </p:blipFill>
        <p:spPr>
          <a:xfrm>
            <a:off x="6917598" y="3969486"/>
            <a:ext cx="2031240" cy="1738459"/>
          </a:xfrm>
          <a:prstGeom prst="rect">
            <a:avLst/>
          </a:prstGeom>
        </p:spPr>
      </p:pic>
      <p:sp>
        <p:nvSpPr>
          <p:cNvPr id="15" name="流程图: 可选过程 14"/>
          <p:cNvSpPr/>
          <p:nvPr/>
        </p:nvSpPr>
        <p:spPr>
          <a:xfrm>
            <a:off x="3364981" y="3078466"/>
            <a:ext cx="2779341" cy="1560771"/>
          </a:xfrm>
          <a:prstGeom prst="flowChartAlternateProcess">
            <a:avLst/>
          </a:prstGeom>
          <a:solidFill>
            <a:schemeClr val="bg2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39201" y="1595286"/>
            <a:ext cx="2201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rgbClr val="FF0000"/>
                </a:solidFill>
                <a:latin typeface="+mj-lt"/>
              </a:rPr>
              <a:t>Red </a:t>
            </a:r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chenopodium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 quinoa </a:t>
            </a:r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willd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 powder </a:t>
            </a:r>
          </a:p>
          <a:p>
            <a:pPr algn="just"/>
            <a:r>
              <a:rPr lang="en-US" altLang="zh-CN" dirty="0">
                <a:solidFill>
                  <a:srgbClr val="FF0000"/>
                </a:solidFill>
                <a:latin typeface="+mj-lt"/>
              </a:rPr>
              <a:t> </a:t>
            </a:r>
            <a:r>
              <a:rPr lang="zh-CN" altLang="en-US" dirty="0"/>
              <a:t>“</a:t>
            </a:r>
            <a:r>
              <a:rPr lang="en-US" altLang="zh-CN" dirty="0"/>
              <a:t>Nutritional gold</a:t>
            </a:r>
            <a:r>
              <a:rPr lang="zh-CN" altLang="en-US" dirty="0"/>
              <a:t>”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9155574" y="4387059"/>
            <a:ext cx="28113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chemeClr val="accent2"/>
                </a:solidFill>
                <a:latin typeface="+mj-lt"/>
              </a:rPr>
              <a:t>Whey protein concentrate</a:t>
            </a:r>
          </a:p>
          <a:p>
            <a:pPr algn="just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Pure animal protein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47699" y="240762"/>
            <a:ext cx="4238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The collision between Nature and Science</a:t>
            </a:r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3958" y="2325792"/>
            <a:ext cx="1950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Psyllium Husk</a:t>
            </a:r>
          </a:p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 rich in fiber and up to 80%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/>
          <a:stretch>
            <a:fillRect/>
          </a:stretch>
        </p:blipFill>
        <p:spPr>
          <a:xfrm>
            <a:off x="614786" y="3540681"/>
            <a:ext cx="2011939" cy="14619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46034" y="3187566"/>
            <a:ext cx="235805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/>
              <a:t>Nutrition and Satiety</a:t>
            </a:r>
            <a:endParaRPr lang="zh-CN" altLang="en-US" sz="2800" b="1" dirty="0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696849" y="4191990"/>
            <a:ext cx="530399" cy="95002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2611741" y="2551868"/>
            <a:ext cx="662821" cy="540387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5560541" y="1968139"/>
            <a:ext cx="1357058" cy="967325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6069300" y="5002612"/>
            <a:ext cx="580448" cy="377565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16200000" flipV="1">
            <a:off x="4255324" y="2221676"/>
            <a:ext cx="932012" cy="54819"/>
          </a:xfrm>
          <a:prstGeom prst="line">
            <a:avLst/>
          </a:prstGeom>
          <a:ln w="104775" cmpd="dbl">
            <a:solidFill>
              <a:schemeClr val="tx2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2962048" y="240762"/>
            <a:ext cx="4723854" cy="10600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61" name="斜纹 60"/>
          <p:cNvSpPr/>
          <p:nvPr/>
        </p:nvSpPr>
        <p:spPr>
          <a:xfrm rot="18992351">
            <a:off x="1843705" y="619467"/>
            <a:ext cx="421801" cy="448948"/>
          </a:xfrm>
          <a:prstGeom prst="diagStripe">
            <a:avLst>
              <a:gd name="adj" fmla="val 43437"/>
            </a:avLst>
          </a:prstGeom>
          <a:solidFill>
            <a:schemeClr val="tx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62" name="流程图: 过程 61"/>
          <p:cNvSpPr/>
          <p:nvPr/>
        </p:nvSpPr>
        <p:spPr>
          <a:xfrm>
            <a:off x="2185859" y="476563"/>
            <a:ext cx="176234" cy="710206"/>
          </a:xfrm>
          <a:prstGeom prst="flowChartProcess">
            <a:avLst/>
          </a:prstGeom>
          <a:solidFill>
            <a:schemeClr val="tx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63" name="流程图: 过程 62"/>
          <p:cNvSpPr/>
          <p:nvPr/>
        </p:nvSpPr>
        <p:spPr>
          <a:xfrm>
            <a:off x="2532380" y="470529"/>
            <a:ext cx="176234" cy="710206"/>
          </a:xfrm>
          <a:prstGeom prst="flowChartProcess">
            <a:avLst/>
          </a:prstGeom>
          <a:solidFill>
            <a:schemeClr val="tx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64" name="流程图: 过程 63"/>
          <p:cNvSpPr/>
          <p:nvPr/>
        </p:nvSpPr>
        <p:spPr>
          <a:xfrm>
            <a:off x="2873931" y="470529"/>
            <a:ext cx="176234" cy="710206"/>
          </a:xfrm>
          <a:prstGeom prst="flowChartProcess">
            <a:avLst/>
          </a:prstGeom>
          <a:solidFill>
            <a:schemeClr val="tx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285" y="5173594"/>
            <a:ext cx="2140482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</a:rPr>
              <a:t>Triple satiety 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70098" y="2551868"/>
            <a:ext cx="3342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Zero cholesterol, vegetable protein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53733" y="3024868"/>
            <a:ext cx="2018501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Arial" panose="020B0604020202020204" pitchFamily="34" charset="0"/>
              </a:rPr>
              <a:t>Complete protein</a:t>
            </a:r>
          </a:p>
          <a:p>
            <a:pPr algn="ctr"/>
            <a:r>
              <a:rPr lang="en-US" altLang="zh-CN" dirty="0">
                <a:solidFill>
                  <a:schemeClr val="bg2"/>
                </a:solidFill>
                <a:latin typeface="Arial" panose="020B0604020202020204" pitchFamily="34" charset="0"/>
              </a:rPr>
              <a:t> and total nutrition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26663" y="5173594"/>
            <a:ext cx="1826141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Arial" panose="020B0604020202020204" pitchFamily="34" charset="0"/>
              </a:rPr>
              <a:t>High purity,</a:t>
            </a:r>
          </a:p>
          <a:p>
            <a:pPr algn="ctr"/>
            <a:r>
              <a:rPr lang="en-US" altLang="zh-CN" dirty="0">
                <a:solidFill>
                  <a:schemeClr val="bg2"/>
                </a:solidFill>
                <a:latin typeface="Arial" panose="020B0604020202020204" pitchFamily="34" charset="0"/>
              </a:rPr>
              <a:t> high absorption</a:t>
            </a:r>
            <a:endParaRPr lang="zh-CN" altLang="en-US" dirty="0">
              <a:solidFill>
                <a:schemeClr val="bg2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28287" y="293095"/>
            <a:ext cx="3354388" cy="974237"/>
            <a:chOff x="259492" y="98854"/>
            <a:chExt cx="3089189" cy="974237"/>
          </a:xfrm>
          <a:solidFill>
            <a:schemeClr val="accent1"/>
          </a:solidFill>
        </p:grpSpPr>
        <p:sp>
          <p:nvSpPr>
            <p:cNvPr id="29" name="矩形 28"/>
            <p:cNvSpPr/>
            <p:nvPr/>
          </p:nvSpPr>
          <p:spPr>
            <a:xfrm>
              <a:off x="259492" y="98854"/>
              <a:ext cx="3089189" cy="974237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0857" y="193036"/>
              <a:ext cx="298880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/>
                  </a:solidFill>
                </a:rPr>
                <a:t>Raw Material Introduction Of Elements</a:t>
              </a:r>
              <a:endParaRPr lang="zh-CN" altLang="en-US" sz="2000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8" grpId="0"/>
      <p:bldP spid="9" grpId="0"/>
      <p:bldP spid="10" grpId="0"/>
      <p:bldP spid="13" grpId="0"/>
      <p:bldP spid="60" grpId="0" animBg="1"/>
      <p:bldP spid="61" grpId="0" animBg="1"/>
      <p:bldP spid="62" grpId="0" animBg="1"/>
      <p:bldP spid="63" grpId="0" animBg="1"/>
      <p:bldP spid="64" grpId="0" animBg="1"/>
      <p:bldP spid="4" grpId="0" animBg="1"/>
      <p:bldP spid="5" grpId="0"/>
      <p:bldP spid="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14270" y="2701476"/>
            <a:ext cx="4464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+mn-ea"/>
              </a:rPr>
              <a:t>Promote fat burning and speed up metabolism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26" y="485506"/>
            <a:ext cx="2463286" cy="2132731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9" b="17575"/>
          <a:stretch>
            <a:fillRect/>
          </a:stretch>
        </p:blipFill>
        <p:spPr>
          <a:xfrm>
            <a:off x="8629015" y="3611593"/>
            <a:ext cx="2548615" cy="2157266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81783" y="4535490"/>
            <a:ext cx="116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Inulin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48533" y="1311698"/>
            <a:ext cx="189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Green Coffee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44550" y="924499"/>
            <a:ext cx="308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It inhibits the absorption of sugar in the intestines and accelerates the burning rate of fat.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1431141" y="4115894"/>
            <a:ext cx="294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Natural water-soluble dietary fiber to promote gastrointestinal peristalsis and improve its function.</a:t>
            </a:r>
          </a:p>
        </p:txBody>
      </p:sp>
      <p:sp>
        <p:nvSpPr>
          <p:cNvPr id="11" name="同心圆 10"/>
          <p:cNvSpPr/>
          <p:nvPr/>
        </p:nvSpPr>
        <p:spPr>
          <a:xfrm>
            <a:off x="804168" y="3810716"/>
            <a:ext cx="3833364" cy="1884555"/>
          </a:xfrm>
          <a:prstGeom prst="donut">
            <a:avLst>
              <a:gd name="adj" fmla="val 755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7412743" y="4326320"/>
            <a:ext cx="1266458" cy="941561"/>
          </a:xfrm>
          <a:prstGeom prst="donut">
            <a:avLst>
              <a:gd name="adj" fmla="val 755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661282" y="4752994"/>
            <a:ext cx="2720391" cy="0"/>
          </a:xfrm>
          <a:prstGeom prst="line">
            <a:avLst/>
          </a:prstGeom>
          <a:ln w="168275" cmpd="thickThin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同心圆 15"/>
          <p:cNvSpPr/>
          <p:nvPr/>
        </p:nvSpPr>
        <p:spPr>
          <a:xfrm>
            <a:off x="3585360" y="1081090"/>
            <a:ext cx="1715689" cy="1068986"/>
          </a:xfrm>
          <a:prstGeom prst="donut">
            <a:avLst>
              <a:gd name="adj" fmla="val 7554"/>
            </a:avLst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301049" y="1550213"/>
            <a:ext cx="2481863" cy="19095"/>
          </a:xfrm>
          <a:prstGeom prst="line">
            <a:avLst/>
          </a:prstGeom>
          <a:ln w="168275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同心圆 17"/>
          <p:cNvSpPr/>
          <p:nvPr/>
        </p:nvSpPr>
        <p:spPr>
          <a:xfrm>
            <a:off x="7659640" y="643942"/>
            <a:ext cx="3833364" cy="1884555"/>
          </a:xfrm>
          <a:prstGeom prst="donut">
            <a:avLst>
              <a:gd name="adj" fmla="val 7554"/>
            </a:avLst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8082" y="1685362"/>
            <a:ext cx="107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Extract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93" y="3075297"/>
            <a:ext cx="3263741" cy="23102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12114"/>
          <a:stretch>
            <a:fillRect/>
          </a:stretch>
        </p:blipFill>
        <p:spPr>
          <a:xfrm>
            <a:off x="1333516" y="3268357"/>
            <a:ext cx="2286000" cy="20266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3" t="8781" r="5598" b="37723"/>
          <a:stretch>
            <a:fillRect/>
          </a:stretch>
        </p:blipFill>
        <p:spPr>
          <a:xfrm>
            <a:off x="9004611" y="3158636"/>
            <a:ext cx="1702375" cy="21364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4716" y="1767015"/>
            <a:ext cx="1036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How can it help us control weight </a:t>
            </a:r>
            <a:r>
              <a:rPr lang="en-US" altLang="zh-CN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more</a:t>
            </a:r>
            <a:r>
              <a:rPr lang="en-US" altLang="zh-CN" sz="3600" dirty="0"/>
              <a:t> </a:t>
            </a:r>
            <a:r>
              <a:rPr lang="en-US" altLang="zh-CN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efficiently</a:t>
            </a:r>
            <a:r>
              <a:rPr lang="en-US" altLang="zh-CN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zh-CN" alt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40604" y="249064"/>
            <a:ext cx="11410807" cy="5719385"/>
            <a:chOff x="-3540624" y="968108"/>
            <a:chExt cx="11410807" cy="5719385"/>
          </a:xfrm>
        </p:grpSpPr>
        <p:sp>
          <p:nvSpPr>
            <p:cNvPr id="39" name="文本框 38"/>
            <p:cNvSpPr txBox="1"/>
            <p:nvPr/>
          </p:nvSpPr>
          <p:spPr>
            <a:xfrm>
              <a:off x="5863457" y="3779666"/>
              <a:ext cx="710934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DF6D17"/>
                  </a:solidFill>
                </a:rPr>
                <a:t>Inulin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925053" y="4050398"/>
              <a:ext cx="260731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rgbClr val="F18618"/>
                  </a:solidFill>
                </a:rPr>
                <a:t>good for </a:t>
              </a:r>
              <a:r>
                <a:rPr lang="en-US" altLang="zh-CN" dirty="0">
                  <a:solidFill>
                    <a:srgbClr val="F18618"/>
                  </a:solidFill>
                </a:rPr>
                <a:t>s</a:t>
              </a:r>
              <a:r>
                <a:rPr lang="zh-CN" altLang="en-US" dirty="0">
                  <a:solidFill>
                    <a:srgbClr val="F18618"/>
                  </a:solidFill>
                </a:rPr>
                <a:t>pleen </a:t>
              </a:r>
              <a:r>
                <a:rPr lang="en-US" altLang="zh-CN" dirty="0">
                  <a:solidFill>
                    <a:srgbClr val="F18618"/>
                  </a:solidFill>
                </a:rPr>
                <a:t>and </a:t>
              </a:r>
              <a:r>
                <a:rPr lang="zh-CN" altLang="en-US" dirty="0">
                  <a:solidFill>
                    <a:srgbClr val="F18618"/>
                  </a:solidFill>
                </a:rPr>
                <a:t>immunity </a:t>
              </a:r>
              <a:r>
                <a:rPr lang="en-US" altLang="zh-CN" dirty="0">
                  <a:solidFill>
                    <a:srgbClr val="F18618"/>
                  </a:solidFill>
                </a:rPr>
                <a:t>improvement</a:t>
              </a: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2853" y="4732076"/>
              <a:ext cx="894938" cy="1198577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3425818" y="5980798"/>
              <a:ext cx="359664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Concentrated whey protein powder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4037214" y="6318161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dirty="0">
                  <a:solidFill>
                    <a:srgbClr val="F18618"/>
                  </a:solidFill>
                </a:rPr>
                <a:t> good for lung 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-2310772" y="5898883"/>
              <a:ext cx="152654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10000"/>
                    </a:schemeClr>
                  </a:solidFill>
                </a:rPr>
                <a:t>Psyllium Husk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-3540624" y="6222788"/>
              <a:ext cx="48782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dirty="0">
                  <a:solidFill>
                    <a:srgbClr val="F18618"/>
                  </a:solidFill>
                </a:rPr>
                <a:t>  good for </a:t>
              </a:r>
              <a:r>
                <a:rPr lang="en-US" altLang="zh-CN" dirty="0">
                  <a:solidFill>
                    <a:srgbClr val="F18618"/>
                  </a:solidFill>
                </a:rPr>
                <a:t>k</a:t>
              </a:r>
              <a:r>
                <a:rPr lang="zh-CN" altLang="en-US" dirty="0">
                  <a:solidFill>
                    <a:srgbClr val="F18618"/>
                  </a:solidFill>
                </a:rPr>
                <a:t>idney and </a:t>
              </a:r>
              <a:r>
                <a:rPr lang="en-US" altLang="zh-CN" dirty="0">
                  <a:solidFill>
                    <a:srgbClr val="F18618"/>
                  </a:solidFill>
                </a:rPr>
                <a:t>reducing water retention</a:t>
              </a:r>
              <a:endParaRPr lang="zh-CN" altLang="en-US" dirty="0">
                <a:solidFill>
                  <a:srgbClr val="F18618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-3540624" y="3511283"/>
              <a:ext cx="29589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F18618"/>
                  </a:solidFill>
                </a:rPr>
                <a:t> </a:t>
              </a:r>
              <a:r>
                <a:rPr lang="en-US" altLang="zh-CN" dirty="0">
                  <a:solidFill>
                    <a:srgbClr val="F18618"/>
                  </a:solidFill>
                </a:rPr>
                <a:t>Conducive to metabolism and liver protection</a:t>
              </a:r>
              <a:endParaRPr lang="zh-CN" altLang="en-US" dirty="0">
                <a:solidFill>
                  <a:srgbClr val="F18618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-2524767" y="3195688"/>
              <a:ext cx="147574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00B050"/>
                  </a:solidFill>
                </a:rPr>
                <a:t>Green Coffe</a:t>
              </a: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4" cstate="print"/>
            <a:srcRect b="7684"/>
            <a:stretch>
              <a:fillRect/>
            </a:stretch>
          </p:blipFill>
          <p:spPr>
            <a:xfrm rot="4191505">
              <a:off x="3541195" y="996854"/>
              <a:ext cx="1000676" cy="943184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3122923" y="1875805"/>
              <a:ext cx="360426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</a:rPr>
                <a:t>Red chenopodium quinoa willd powder 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025133" y="2190483"/>
              <a:ext cx="4845050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rgbClr val="F18618"/>
                  </a:solidFill>
                </a:rPr>
                <a:t>good for heart care and blood circulation</a:t>
              </a: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640741" y="2100575"/>
              <a:ext cx="1299757" cy="1073712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13535" r="10616"/>
            <a:stretch>
              <a:fillRect/>
            </a:stretch>
          </p:blipFill>
          <p:spPr>
            <a:xfrm>
              <a:off x="-2415166" y="4972335"/>
              <a:ext cx="1058779" cy="764336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7"/>
            <a:srcRect l="15525" r="9781"/>
            <a:stretch>
              <a:fillRect/>
            </a:stretch>
          </p:blipFill>
          <p:spPr>
            <a:xfrm>
              <a:off x="5627745" y="2767171"/>
              <a:ext cx="986589" cy="787685"/>
            </a:xfrm>
            <a:prstGeom prst="rect">
              <a:avLst/>
            </a:prstGeom>
          </p:spPr>
        </p:pic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25" y="1577924"/>
            <a:ext cx="3607050" cy="360705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48" y="3906081"/>
            <a:ext cx="1412478" cy="141247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78" y="680401"/>
            <a:ext cx="1404951" cy="140226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90" y="2276682"/>
            <a:ext cx="1513291" cy="138807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45" y="4043501"/>
            <a:ext cx="1386977" cy="138963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13" y="1219029"/>
            <a:ext cx="1409447" cy="1409447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59715" y="99060"/>
            <a:ext cx="4030980" cy="882029"/>
            <a:chOff x="259492" y="98854"/>
            <a:chExt cx="3089189" cy="974237"/>
          </a:xfrm>
          <a:solidFill>
            <a:srgbClr val="2EBCB2"/>
          </a:solidFill>
        </p:grpSpPr>
        <p:sp>
          <p:nvSpPr>
            <p:cNvPr id="28" name="矩形 27"/>
            <p:cNvSpPr/>
            <p:nvPr/>
          </p:nvSpPr>
          <p:spPr>
            <a:xfrm>
              <a:off x="259492" y="98854"/>
              <a:ext cx="3089189" cy="974237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5831" y="300500"/>
              <a:ext cx="2916511" cy="4404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/>
                  </a:solidFill>
                </a:rPr>
                <a:t>Elements Unique Advantages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4536481" y="1618768"/>
            <a:ext cx="368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14-Day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zh-CN" sz="2000" b="1" dirty="0"/>
              <a:t>Meal Replacement  </a:t>
            </a:r>
            <a:endParaRPr lang="en-US" altLang="zh-CN" b="1" dirty="0"/>
          </a:p>
        </p:txBody>
      </p:sp>
      <p:sp>
        <p:nvSpPr>
          <p:cNvPr id="47" name="文本框 46"/>
          <p:cNvSpPr txBox="1"/>
          <p:nvPr/>
        </p:nvSpPr>
        <p:spPr>
          <a:xfrm>
            <a:off x="4657029" y="3151988"/>
            <a:ext cx="4102443" cy="200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chemeClr val="accent1"/>
                </a:solidFill>
                <a:latin typeface="+mn-ea"/>
              </a:rPr>
              <a:t>Balance the body</a:t>
            </a:r>
          </a:p>
          <a:p>
            <a:pPr marL="342900" indent="-3429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chemeClr val="accent1"/>
                </a:solidFill>
                <a:latin typeface="+mn-ea"/>
              </a:rPr>
              <a:t>Improve metabolism </a:t>
            </a:r>
          </a:p>
          <a:p>
            <a:pPr marL="342900" indent="-3429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chemeClr val="accent1"/>
                </a:solidFill>
                <a:latin typeface="+mn-ea"/>
              </a:rPr>
              <a:t>Help the body in self-cleaning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39" y="0"/>
            <a:ext cx="4032504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3" y="2095822"/>
            <a:ext cx="2224249" cy="33424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36481" y="1595661"/>
            <a:ext cx="1197054" cy="53061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13417" y="1284517"/>
            <a:ext cx="2290991" cy="393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bg2"/>
                </a:solidFill>
              </a:rPr>
              <a:t>Update cycle for organs</a:t>
            </a:r>
            <a:endParaRPr lang="zh-CN" altLang="en-US" sz="1400" b="1" dirty="0">
              <a:solidFill>
                <a:schemeClr val="bg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99732" y="1678417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Cleaning for Internal organs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29531" y="2323509"/>
            <a:ext cx="387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More efficient fat burning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65223" y="1595661"/>
            <a:ext cx="47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=</a:t>
            </a:r>
            <a:endParaRPr lang="zh-CN" altLang="en-US" sz="3200" b="1" dirty="0" err="1"/>
          </a:p>
        </p:txBody>
      </p:sp>
      <p:sp>
        <p:nvSpPr>
          <p:cNvPr id="11" name="文本框 10"/>
          <p:cNvSpPr txBox="1"/>
          <p:nvPr/>
        </p:nvSpPr>
        <p:spPr>
          <a:xfrm>
            <a:off x="4536481" y="2272918"/>
            <a:ext cx="47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=</a:t>
            </a:r>
            <a:endParaRPr lang="zh-CN" altLang="en-US" sz="3200" b="1" dirty="0" err="1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146" y="140881"/>
            <a:ext cx="6269949" cy="1198880"/>
          </a:xfrm>
          <a:prstGeom prst="rect">
            <a:avLst/>
          </a:prstGeom>
          <a:solidFill>
            <a:schemeClr val="bg2"/>
          </a:solidFill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Elements</a:t>
            </a:r>
            <a:r>
              <a:rPr lang="en-US" altLang="zh-CN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Selling Points</a:t>
            </a:r>
          </a:p>
        </p:txBody>
      </p:sp>
      <p:sp>
        <p:nvSpPr>
          <p:cNvPr id="16" name="矩形 15"/>
          <p:cNvSpPr/>
          <p:nvPr/>
        </p:nvSpPr>
        <p:spPr>
          <a:xfrm>
            <a:off x="843969" y="1339761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</a:rPr>
              <a:t>Balance meal with one package</a:t>
            </a:r>
            <a:endParaRPr lang="zh-CN" altLang="en-US" sz="2400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57915" y="2121158"/>
            <a:ext cx="6001384" cy="3732796"/>
            <a:chOff x="346887" y="2353505"/>
            <a:chExt cx="5528960" cy="3506046"/>
          </a:xfrm>
        </p:grpSpPr>
        <p:sp>
          <p:nvSpPr>
            <p:cNvPr id="2" name="文本框 1"/>
            <p:cNvSpPr txBox="1"/>
            <p:nvPr/>
          </p:nvSpPr>
          <p:spPr>
            <a:xfrm>
              <a:off x="444534" y="2353505"/>
              <a:ext cx="5261610" cy="57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70C0"/>
                  </a:solidFill>
                </a:rPr>
                <a:t>Less 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C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alories</a:t>
              </a:r>
              <a:r>
                <a:rPr lang="en-US" sz="2000" b="1" dirty="0">
                  <a:solidFill>
                    <a:srgbClr val="0070C0"/>
                  </a:solidFill>
                </a:rPr>
                <a:t>, M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ore 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N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utritional 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S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upplements</a:t>
              </a:r>
              <a:endParaRPr lang="zh-CN" altLang="en-US" sz="1400" dirty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CN" sz="1400" dirty="0">
                  <a:solidFill>
                    <a:srgbClr val="0070C0"/>
                  </a:solidFill>
                </a:rPr>
                <a:t>Be r</a:t>
              </a:r>
              <a:r>
                <a:rPr lang="zh-CN" altLang="en-US" sz="1400" dirty="0">
                  <a:solidFill>
                    <a:srgbClr val="0070C0"/>
                  </a:solidFill>
                </a:rPr>
                <a:t>ich in </a:t>
              </a:r>
              <a:r>
                <a:rPr lang="en-US" altLang="zh-CN" sz="1400" dirty="0">
                  <a:solidFill>
                    <a:srgbClr val="0070C0"/>
                  </a:solidFill>
                </a:rPr>
                <a:t>human required </a:t>
              </a:r>
              <a:r>
                <a:rPr lang="zh-CN" altLang="en-US" sz="1400" dirty="0">
                  <a:solidFill>
                    <a:srgbClr val="0070C0"/>
                  </a:solidFill>
                </a:rPr>
                <a:t>nutrients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18245" y="5281390"/>
              <a:ext cx="5113017" cy="57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sym typeface="+mn-ea"/>
                </a:rPr>
                <a:t>Regular Body Balance </a:t>
              </a:r>
              <a:endParaRPr lang="zh-CN" altLang="en-US" sz="1400" dirty="0">
                <a:solidFill>
                  <a:srgbClr val="0070C0"/>
                </a:solidFill>
              </a:endParaRPr>
            </a:p>
            <a:p>
              <a:pPr algn="ctr"/>
              <a:r>
                <a:rPr lang="zh-CN" altLang="en-US" sz="1400" dirty="0">
                  <a:solidFill>
                    <a:srgbClr val="0070C0"/>
                  </a:solidFill>
                </a:rPr>
                <a:t>Make </a:t>
              </a:r>
              <a:r>
                <a:rPr lang="en-US" altLang="zh-CN" sz="1400" dirty="0">
                  <a:solidFill>
                    <a:srgbClr val="0070C0"/>
                  </a:solidFill>
                </a:rPr>
                <a:t>fat loss </a:t>
              </a:r>
              <a:r>
                <a:rPr lang="zh-CN" altLang="en-US" sz="1400" dirty="0">
                  <a:solidFill>
                    <a:srgbClr val="0070C0"/>
                  </a:solidFill>
                </a:rPr>
                <a:t>easier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8295" y="3296781"/>
              <a:ext cx="5357552" cy="57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</a:rPr>
                <a:t>Possess T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riple 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S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atiety, 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Accelerate F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at 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B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urning</a:t>
              </a:r>
              <a:endParaRPr lang="zh-CN" altLang="en-US" sz="1400" dirty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CN" sz="1400" dirty="0">
                  <a:solidFill>
                    <a:srgbClr val="0070C0"/>
                  </a:solidFill>
                </a:rPr>
                <a:t>S</a:t>
              </a:r>
              <a:r>
                <a:rPr lang="zh-CN" altLang="en-US" sz="1400" dirty="0">
                  <a:solidFill>
                    <a:srgbClr val="0070C0"/>
                  </a:solidFill>
                </a:rPr>
                <a:t>pecial ingredients to promote metabolism and accelerate fat burning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8245" y="4304448"/>
              <a:ext cx="5113602" cy="57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</a:rPr>
                <a:t>American “Light Meal”, Quality Life</a:t>
              </a:r>
              <a:endParaRPr lang="en-US" altLang="zh-CN" sz="1400" dirty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CN" sz="1400" dirty="0">
                  <a:solidFill>
                    <a:srgbClr val="0070C0"/>
                  </a:solidFill>
                </a:rPr>
                <a:t>Silicon </a:t>
              </a:r>
              <a:r>
                <a:rPr lang="zh-CN" altLang="en-US" sz="1400" dirty="0">
                  <a:solidFill>
                    <a:srgbClr val="0070C0"/>
                  </a:solidFill>
                </a:rPr>
                <a:t>Valley new </a:t>
              </a:r>
              <a:r>
                <a:rPr lang="en-US" altLang="zh-CN" sz="1400" dirty="0">
                  <a:solidFill>
                    <a:srgbClr val="0070C0"/>
                  </a:solidFill>
                </a:rPr>
                <a:t>“fashion”</a:t>
              </a:r>
              <a:r>
                <a:rPr lang="zh-CN" altLang="en-US" sz="1400" dirty="0">
                  <a:solidFill>
                    <a:srgbClr val="0070C0"/>
                  </a:solidFill>
                </a:rPr>
                <a:t>, meal replacement, </a:t>
              </a:r>
              <a:r>
                <a:rPr lang="zh-CN" altLang="en-US" sz="1400" dirty="0">
                  <a:solidFill>
                    <a:srgbClr val="0070C0"/>
                  </a:solidFill>
                  <a:sym typeface="+mn-ea"/>
                </a:rPr>
                <a:t>get greasy out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47471" y="2376206"/>
              <a:ext cx="171417" cy="38501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46887" y="3352362"/>
              <a:ext cx="171417" cy="38501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46936" y="4387270"/>
              <a:ext cx="171417" cy="38501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7472" y="5281390"/>
              <a:ext cx="171417" cy="38501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14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4284" y="1896016"/>
            <a:ext cx="5017770" cy="35473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/>
          <a:stretch>
            <a:fillRect/>
          </a:stretch>
        </p:blipFill>
        <p:spPr>
          <a:xfrm>
            <a:off x="1105786" y="1273913"/>
            <a:ext cx="7142088" cy="3714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79827" y="2695632"/>
            <a:ext cx="6057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About meal replacement products,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are they safe</a:t>
            </a:r>
            <a:r>
              <a:rPr lang="zh-CN" altLang="en-US" sz="2800" b="1" dirty="0"/>
              <a:t>？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Every details you need to know.</a:t>
            </a:r>
            <a:endParaRPr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6534213" y="1979908"/>
            <a:ext cx="207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Healthy</a:t>
            </a:r>
            <a:r>
              <a:rPr lang="zh-CN" altLang="en-US" sz="2800" b="1" dirty="0"/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14029" y="4442408"/>
            <a:ext cx="612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Can they provide enough nutrition?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9221249" y="2073331"/>
            <a:ext cx="207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Satiety</a:t>
            </a:r>
            <a:r>
              <a:rPr lang="zh-CN" altLang="en-US" sz="2800" b="1" dirty="0"/>
              <a:t>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1" t="58021" r="31087" b="29744"/>
          <a:stretch>
            <a:fillRect/>
          </a:stretch>
        </p:blipFill>
        <p:spPr>
          <a:xfrm>
            <a:off x="6646105" y="4237260"/>
            <a:ext cx="808892" cy="726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9" t="59599" r="58477" b="30829"/>
          <a:stretch>
            <a:fillRect/>
          </a:stretch>
        </p:blipFill>
        <p:spPr>
          <a:xfrm>
            <a:off x="3858363" y="4356005"/>
            <a:ext cx="812130" cy="568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57231" r="83067" b="30533"/>
          <a:stretch>
            <a:fillRect/>
          </a:stretch>
        </p:blipFill>
        <p:spPr>
          <a:xfrm>
            <a:off x="1003943" y="4216743"/>
            <a:ext cx="785447" cy="7268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4723" y="369457"/>
            <a:ext cx="34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Suggested Use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31380" r="77739" b="45728"/>
          <a:stretch>
            <a:fillRect/>
          </a:stretch>
        </p:blipFill>
        <p:spPr>
          <a:xfrm>
            <a:off x="3418043" y="2919539"/>
            <a:ext cx="1863970" cy="13598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9" t="13025" r="50085" b="46124"/>
          <a:stretch>
            <a:fillRect/>
          </a:stretch>
        </p:blipFill>
        <p:spPr>
          <a:xfrm>
            <a:off x="586155" y="1810582"/>
            <a:ext cx="2051537" cy="24266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68220" y="2578445"/>
            <a:ext cx="790575" cy="53784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Hot water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5" t="29405" r="26425" b="44447"/>
          <a:stretch>
            <a:fillRect/>
          </a:stretch>
        </p:blipFill>
        <p:spPr>
          <a:xfrm>
            <a:off x="6180608" y="2795322"/>
            <a:ext cx="1664676" cy="15533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4" t="18945" r="4512" b="40993"/>
          <a:stretch>
            <a:fillRect/>
          </a:stretch>
        </p:blipFill>
        <p:spPr>
          <a:xfrm>
            <a:off x="9236164" y="2061045"/>
            <a:ext cx="1688123" cy="23797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2" t="60193" r="9174" b="30730"/>
          <a:stretch>
            <a:fillRect/>
          </a:stretch>
        </p:blipFill>
        <p:spPr>
          <a:xfrm>
            <a:off x="9747846" y="4310527"/>
            <a:ext cx="703386" cy="5392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1915" y="4943574"/>
            <a:ext cx="215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Pour </a:t>
            </a:r>
            <a:r>
              <a:rPr lang="zh-CN" altLang="en-US" sz="1600" dirty="0">
                <a:latin typeface="+mn-ea"/>
              </a:rPr>
              <a:t>150Ml hot water </a:t>
            </a:r>
            <a:r>
              <a:rPr lang="en-US" altLang="zh-CN" sz="1600" dirty="0">
                <a:latin typeface="+mn-ea"/>
              </a:rPr>
              <a:t>in</a:t>
            </a:r>
            <a:r>
              <a:rPr lang="zh-CN" altLang="en-US" sz="1600" dirty="0">
                <a:latin typeface="+mn-ea"/>
              </a:rPr>
              <a:t>to the cup </a:t>
            </a:r>
            <a:r>
              <a:rPr lang="en-US" altLang="zh-CN" sz="1600" dirty="0">
                <a:latin typeface="+mn-ea"/>
              </a:rPr>
              <a:t>f</a:t>
            </a:r>
            <a:r>
              <a:rPr lang="zh-CN" altLang="en-US" sz="1600" dirty="0">
                <a:latin typeface="+mn-ea"/>
                <a:sym typeface="+mn-ea"/>
              </a:rPr>
              <a:t>irst</a:t>
            </a:r>
            <a:r>
              <a:rPr lang="en-US" altLang="zh-CN" sz="1600" dirty="0">
                <a:latin typeface="+mn-ea"/>
                <a:sym typeface="+mn-ea"/>
              </a:rPr>
              <a:t>ly.</a:t>
            </a:r>
            <a:endParaRPr lang="en-US" altLang="zh-CN" sz="1600" dirty="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56447" y="2367057"/>
            <a:ext cx="16606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O</a:t>
            </a:r>
            <a:r>
              <a:rPr lang="zh-CN" altLang="en-US" sz="1600" b="1" dirty="0"/>
              <a:t>ne package </a:t>
            </a:r>
            <a:r>
              <a:rPr lang="en-US" altLang="zh-CN" sz="1600" b="1" dirty="0"/>
              <a:t>of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Elements</a:t>
            </a:r>
            <a:endParaRPr lang="zh-CN" altLang="en-US" sz="1600" b="1" dirty="0" err="1"/>
          </a:p>
        </p:txBody>
      </p:sp>
      <p:sp>
        <p:nvSpPr>
          <p:cNvPr id="17" name="文本框 16"/>
          <p:cNvSpPr txBox="1"/>
          <p:nvPr/>
        </p:nvSpPr>
        <p:spPr>
          <a:xfrm>
            <a:off x="3511472" y="4921642"/>
            <a:ext cx="195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ea"/>
              </a:rPr>
              <a:t>Then </a:t>
            </a:r>
            <a:r>
              <a:rPr lang="en-US" altLang="zh-CN" sz="1600" dirty="0">
                <a:latin typeface="+mn-ea"/>
              </a:rPr>
              <a:t>add Elements to the cup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60075" y="4820462"/>
            <a:ext cx="288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Keep </a:t>
            </a:r>
            <a:r>
              <a:rPr lang="en-US" altLang="zh-CN" sz="1600" dirty="0" err="1">
                <a:latin typeface="+mn-ea"/>
              </a:rPr>
              <a:t>Stiring</a:t>
            </a:r>
            <a:r>
              <a:rPr lang="en-US" altLang="zh-CN" sz="1600" dirty="0">
                <a:latin typeface="+mn-ea"/>
              </a:rPr>
              <a:t>  while adding Elements, enabling mix </a:t>
            </a:r>
            <a:r>
              <a:rPr lang="zh-CN" altLang="en-US" sz="1600" dirty="0">
                <a:latin typeface="+mn-ea"/>
              </a:rPr>
              <a:t>the powder and water thoroughly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236163" y="4849788"/>
            <a:ext cx="2564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+mn-ea"/>
              </a:rPr>
              <a:t>Don’t stop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S</a:t>
            </a:r>
            <a:r>
              <a:rPr lang="zh-CN" altLang="en-US" sz="1600" dirty="0">
                <a:latin typeface="+mn-ea"/>
              </a:rPr>
              <a:t>tir</a:t>
            </a:r>
            <a:r>
              <a:rPr lang="en-US" altLang="zh-CN" sz="1600" dirty="0" err="1">
                <a:latin typeface="+mn-ea"/>
              </a:rPr>
              <a:t>ing</a:t>
            </a:r>
            <a:r>
              <a:rPr lang="zh-CN" altLang="en-US" sz="1600" dirty="0">
                <a:latin typeface="+mn-ea"/>
              </a:rPr>
              <a:t> for about 1~2 minutes </a:t>
            </a:r>
            <a:r>
              <a:rPr lang="en-US" altLang="zh-CN" sz="1600" dirty="0">
                <a:latin typeface="+mn-ea"/>
              </a:rPr>
              <a:t>until it can be drank </a:t>
            </a:r>
            <a:r>
              <a:rPr lang="zh-CN" altLang="en-US" sz="1600" dirty="0">
                <a:latin typeface="+mn-ea"/>
              </a:rPr>
              <a:t> without </a:t>
            </a:r>
            <a:r>
              <a:rPr lang="en-US" altLang="zh-CN" sz="1600" dirty="0">
                <a:latin typeface="+mn-ea"/>
              </a:rPr>
              <a:t>sediment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99997" y="1341045"/>
            <a:ext cx="8924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Once </a:t>
            </a:r>
            <a:r>
              <a:rPr lang="en-US" altLang="zh-C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time in </a:t>
            </a:r>
            <a:r>
              <a:rPr lang="zh-CN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day, </a:t>
            </a:r>
            <a:r>
              <a:rPr lang="en-US" altLang="zh-C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it is </a:t>
            </a:r>
            <a:r>
              <a:rPr lang="zh-CN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recommended for dinner replacement</a:t>
            </a:r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74888" y="2177148"/>
            <a:ext cx="1409065" cy="33718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Two </a:t>
            </a:r>
            <a:r>
              <a:rPr lang="en-US" altLang="zh-CN" sz="1600" b="1" dirty="0"/>
              <a:t>m</a:t>
            </a:r>
            <a:r>
              <a:rPr lang="zh-CN" altLang="en-US" sz="1600" b="1" dirty="0"/>
              <a:t>inutes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57" y="2207721"/>
            <a:ext cx="4109256" cy="29059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17745" y="1885950"/>
            <a:ext cx="22669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All-match Products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34338"/>
          <a:stretch>
            <a:fillRect/>
          </a:stretch>
        </p:blipFill>
        <p:spPr>
          <a:xfrm>
            <a:off x="350980" y="1304472"/>
            <a:ext cx="3140513" cy="18064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606" y="1213449"/>
            <a:ext cx="3034965" cy="17487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607" y="3890012"/>
            <a:ext cx="2834244" cy="2133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/>
          <a:srcRect r="646"/>
          <a:stretch>
            <a:fillRect/>
          </a:stretch>
        </p:blipFill>
        <p:spPr>
          <a:xfrm>
            <a:off x="409652" y="3890012"/>
            <a:ext cx="3081841" cy="189175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9715" y="67945"/>
            <a:ext cx="3855688" cy="911225"/>
            <a:chOff x="259492" y="98854"/>
            <a:chExt cx="3089189" cy="974237"/>
          </a:xfrm>
          <a:solidFill>
            <a:schemeClr val="accent1"/>
          </a:solidFill>
        </p:grpSpPr>
        <p:sp>
          <p:nvSpPr>
            <p:cNvPr id="9" name="矩形 8"/>
            <p:cNvSpPr/>
            <p:nvPr/>
          </p:nvSpPr>
          <p:spPr>
            <a:xfrm>
              <a:off x="259492" y="98854"/>
              <a:ext cx="3089189" cy="974237"/>
            </a:xfrm>
            <a:prstGeom prst="rect">
              <a:avLst/>
            </a:prstGeom>
            <a:solidFill>
              <a:srgbClr val="A4D8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9492" y="372794"/>
              <a:ext cx="3089189" cy="42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/>
                  </a:solidFill>
                  <a:sym typeface="+mn-ea"/>
                </a:rPr>
                <a:t>Product </a:t>
              </a:r>
              <a:r>
                <a:rPr lang="en-US" altLang="zh-CN" sz="2000" b="1" dirty="0">
                  <a:solidFill>
                    <a:schemeClr val="bg2"/>
                  </a:solidFill>
                  <a:sym typeface="+mn-ea"/>
                </a:rPr>
                <a:t>P</a:t>
              </a:r>
              <a:r>
                <a:rPr lang="zh-CN" altLang="en-US" sz="2000" b="1" dirty="0">
                  <a:solidFill>
                    <a:schemeClr val="bg2"/>
                  </a:solidFill>
                  <a:sym typeface="+mn-ea"/>
                </a:rPr>
                <a:t>ortfolio </a:t>
              </a:r>
              <a:r>
                <a:rPr lang="en-US" altLang="zh-CN" sz="2000" b="1" dirty="0">
                  <a:solidFill>
                    <a:schemeClr val="bg2"/>
                  </a:solidFill>
                </a:rPr>
                <a:t>of Elements </a:t>
              </a:r>
              <a:endParaRPr lang="zh-CN" altLang="en-US" sz="2000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0831" y="4271786"/>
            <a:ext cx="4717288" cy="1449392"/>
          </a:xfrm>
          <a:prstGeom prst="rect">
            <a:avLst/>
          </a:prstGeom>
          <a:solidFill>
            <a:srgbClr val="FFC91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831" y="2423926"/>
            <a:ext cx="5858683" cy="1479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34338"/>
          <a:stretch>
            <a:fillRect/>
          </a:stretch>
        </p:blipFill>
        <p:spPr>
          <a:xfrm>
            <a:off x="7099310" y="3619767"/>
            <a:ext cx="4087094" cy="23509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3327" y="1159864"/>
            <a:ext cx="823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Loosening Bowel to Relieve Constipation</a:t>
            </a: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（</a:t>
            </a:r>
            <a:r>
              <a:rPr lang="en-US" altLang="zh-CN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Elements+ConstiRelax</a:t>
            </a: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）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2189" y="314182"/>
            <a:ext cx="710129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2"/>
                </a:solidFill>
              </a:rPr>
              <a:t>Relieve</a:t>
            </a:r>
            <a:r>
              <a:rPr lang="zh-CN" altLang="en-US" sz="2800" dirty="0">
                <a:solidFill>
                  <a:schemeClr val="bg2"/>
                </a:solidFill>
              </a:rPr>
              <a:t> patients with severe constipation !</a:t>
            </a:r>
          </a:p>
        </p:txBody>
      </p:sp>
      <p:sp>
        <p:nvSpPr>
          <p:cNvPr id="4" name="矩形 3"/>
          <p:cNvSpPr/>
          <p:nvPr/>
        </p:nvSpPr>
        <p:spPr>
          <a:xfrm>
            <a:off x="483327" y="1615698"/>
            <a:ext cx="58185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rgbClr val="92D050"/>
                </a:solidFill>
                <a:sym typeface="+mn-ea"/>
              </a:rPr>
              <a:t>relieve constipation </a:t>
            </a:r>
            <a:r>
              <a:rPr lang="en-US" altLang="zh-CN" dirty="0">
                <a:solidFill>
                  <a:srgbClr val="92D050"/>
                </a:solidFill>
                <a:sym typeface="+mn-ea"/>
              </a:rPr>
              <a:t>and loosen bowel</a:t>
            </a:r>
            <a:r>
              <a:rPr lang="en-US" altLang="zh-CN" dirty="0">
                <a:solidFill>
                  <a:srgbClr val="92D050"/>
                </a:solidFill>
              </a:rPr>
              <a:t>.</a:t>
            </a:r>
            <a:endParaRPr lang="zh-CN" altLang="en-US" dirty="0">
              <a:solidFill>
                <a:srgbClr val="92D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271" y="1478141"/>
            <a:ext cx="3237471" cy="22912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7247" y="2494733"/>
            <a:ext cx="5470993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Replacing a greasy diet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reduce the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bowel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burden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Elements possess more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fiber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that can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promote gastrointestinal peristalsis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0004" y="4327509"/>
            <a:ext cx="4358942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With the help of Elements, </a:t>
            </a:r>
            <a:r>
              <a:rPr lang="en-US" altLang="zh-CN" dirty="0" err="1">
                <a:solidFill>
                  <a:schemeClr val="accent4">
                    <a:lumMod val="75000"/>
                  </a:schemeClr>
                </a:solidFill>
                <a:sym typeface="+mn-ea"/>
              </a:rPr>
              <a:t>ConstiRelax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  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can improve intestinal environment more quickly to relieve constipation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90832" y="4015946"/>
            <a:ext cx="5362832" cy="15198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0831" y="2533135"/>
            <a:ext cx="5362833" cy="1235676"/>
          </a:xfrm>
          <a:prstGeom prst="rect">
            <a:avLst/>
          </a:prstGeom>
          <a:solidFill>
            <a:srgbClr val="58D6C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815" y="1123935"/>
            <a:ext cx="505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Lose weight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（</a:t>
            </a:r>
            <a:r>
              <a:rPr lang="en-US" altLang="zh-CN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Elements+Veggie</a:t>
            </a:r>
            <a:r>
              <a:rPr lang="en-US" altLang="zh-CN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veggie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3391" y="346280"/>
            <a:ext cx="3171825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2"/>
                </a:solidFill>
              </a:rPr>
              <a:t>Weight </a:t>
            </a:r>
            <a:r>
              <a:rPr lang="en-US" altLang="zh-CN" sz="2800" dirty="0">
                <a:solidFill>
                  <a:schemeClr val="bg2"/>
                </a:solidFill>
              </a:rPr>
              <a:t>l</a:t>
            </a:r>
            <a:r>
              <a:rPr lang="zh-CN" altLang="en-US" sz="2800" dirty="0">
                <a:solidFill>
                  <a:schemeClr val="bg2"/>
                </a:solidFill>
              </a:rPr>
              <a:t>ost </a:t>
            </a:r>
            <a:r>
              <a:rPr lang="en-US" altLang="zh-CN" sz="2800" dirty="0">
                <a:solidFill>
                  <a:schemeClr val="bg2"/>
                </a:solidFill>
              </a:rPr>
              <a:t>easil</a:t>
            </a:r>
            <a:r>
              <a:rPr lang="zh-CN" altLang="en-US" sz="2800" dirty="0">
                <a:solidFill>
                  <a:schemeClr val="bg2"/>
                </a:solidFill>
              </a:rPr>
              <a:t>y </a:t>
            </a:r>
            <a:r>
              <a:rPr lang="en-US" altLang="zh-CN" sz="2800" dirty="0">
                <a:solidFill>
                  <a:schemeClr val="bg2"/>
                </a:solidFill>
              </a:rPr>
              <a:t>!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9815" y="1659258"/>
            <a:ext cx="566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</a:rPr>
              <a:t>Detoxification in the morning, fat los</a:t>
            </a:r>
            <a:r>
              <a:rPr lang="en-US" altLang="zh-CN" dirty="0">
                <a:solidFill>
                  <a:srgbClr val="FFC000"/>
                </a:solidFill>
              </a:rPr>
              <a:t>t</a:t>
            </a:r>
            <a:r>
              <a:rPr lang="zh-CN" altLang="en-US" dirty="0">
                <a:solidFill>
                  <a:srgbClr val="FFC000"/>
                </a:solidFill>
              </a:rPr>
              <a:t> </a:t>
            </a:r>
            <a:r>
              <a:rPr lang="en-US" altLang="zh-CN" dirty="0">
                <a:solidFill>
                  <a:srgbClr val="FFC000"/>
                </a:solidFill>
              </a:rPr>
              <a:t>in the evening.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765" y="3571103"/>
            <a:ext cx="3572274" cy="20583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0495" y="1522715"/>
            <a:ext cx="2896604" cy="20483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1135" y="2689308"/>
            <a:ext cx="520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200"/>
              </a:lnSpc>
            </a:pPr>
            <a:r>
              <a:rPr lang="en-US" altLang="zh-CN" dirty="0">
                <a:solidFill>
                  <a:srgbClr val="1C726C"/>
                </a:solidFill>
              </a:rPr>
              <a:t>U</a:t>
            </a:r>
            <a:r>
              <a:rPr lang="zh-CN" altLang="en-US" dirty="0">
                <a:solidFill>
                  <a:srgbClr val="1C726C"/>
                </a:solidFill>
              </a:rPr>
              <a:t>se Veggie </a:t>
            </a:r>
            <a:r>
              <a:rPr lang="en-US" altLang="zh-CN" dirty="0">
                <a:solidFill>
                  <a:srgbClr val="1C726C"/>
                </a:solidFill>
              </a:rPr>
              <a:t>i</a:t>
            </a:r>
            <a:r>
              <a:rPr lang="zh-CN" altLang="en-US" dirty="0">
                <a:solidFill>
                  <a:srgbClr val="1C726C"/>
                </a:solidFill>
              </a:rPr>
              <a:t>n the morning</a:t>
            </a:r>
            <a:r>
              <a:rPr lang="en-US" altLang="zh-CN" dirty="0">
                <a:solidFill>
                  <a:srgbClr val="1C726C"/>
                </a:solidFill>
              </a:rPr>
              <a:t>.</a:t>
            </a:r>
            <a:r>
              <a:rPr lang="zh-CN" altLang="en-US" dirty="0">
                <a:solidFill>
                  <a:srgbClr val="1C726C"/>
                </a:solidFill>
              </a:rPr>
              <a:t> Veggie </a:t>
            </a:r>
            <a:r>
              <a:rPr lang="en-US" altLang="zh-CN" dirty="0">
                <a:solidFill>
                  <a:srgbClr val="1C726C"/>
                </a:solidFill>
              </a:rPr>
              <a:t>will</a:t>
            </a:r>
            <a:r>
              <a:rPr lang="zh-CN" altLang="en-US" dirty="0">
                <a:solidFill>
                  <a:srgbClr val="1C726C"/>
                </a:solidFill>
              </a:rPr>
              <a:t> clean up the toxins accumulated in the </a:t>
            </a:r>
            <a:r>
              <a:rPr lang="en-US" altLang="zh-CN" dirty="0">
                <a:solidFill>
                  <a:srgbClr val="1C726C"/>
                </a:solidFill>
              </a:rPr>
              <a:t>whole</a:t>
            </a:r>
            <a:r>
              <a:rPr lang="zh-CN" altLang="en-US" dirty="0">
                <a:solidFill>
                  <a:srgbClr val="1C726C"/>
                </a:solidFill>
              </a:rPr>
              <a:t> </a:t>
            </a:r>
            <a:r>
              <a:rPr lang="en-US" altLang="zh-CN" dirty="0">
                <a:solidFill>
                  <a:srgbClr val="1C726C"/>
                </a:solidFill>
              </a:rPr>
              <a:t>evening</a:t>
            </a:r>
            <a:r>
              <a:rPr lang="zh-CN" altLang="en-US" dirty="0">
                <a:solidFill>
                  <a:srgbClr val="1C726C"/>
                </a:solidFill>
              </a:rPr>
              <a:t> to ensure</a:t>
            </a:r>
            <a:r>
              <a:rPr lang="en-US" altLang="zh-CN" dirty="0">
                <a:solidFill>
                  <a:srgbClr val="1C726C"/>
                </a:solidFill>
              </a:rPr>
              <a:t> </a:t>
            </a:r>
            <a:r>
              <a:rPr lang="zh-CN" altLang="en-US" dirty="0">
                <a:solidFill>
                  <a:srgbClr val="1C726C"/>
                </a:solidFill>
              </a:rPr>
              <a:t>a </a:t>
            </a:r>
            <a:r>
              <a:rPr lang="en-US" altLang="zh-CN" dirty="0">
                <a:solidFill>
                  <a:srgbClr val="1C726C"/>
                </a:solidFill>
              </a:rPr>
              <a:t>slim </a:t>
            </a:r>
            <a:r>
              <a:rPr lang="zh-CN" altLang="en-US" dirty="0">
                <a:solidFill>
                  <a:srgbClr val="1C726C"/>
                </a:solidFill>
              </a:rPr>
              <a:t>and good state throughout the day.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1135" y="4176446"/>
            <a:ext cx="52269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200"/>
              </a:lnSpc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se Elements to control calorie intake in the evening, create a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calorie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gap, re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store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the various organs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in the evening,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and maintain the balance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state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to e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ffectively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lose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fat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35825" y="4550366"/>
            <a:ext cx="5187816" cy="1204764"/>
          </a:xfrm>
          <a:prstGeom prst="rect">
            <a:avLst/>
          </a:prstGeom>
          <a:solidFill>
            <a:srgbClr val="79DC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5825" y="2280395"/>
            <a:ext cx="5187817" cy="1227239"/>
          </a:xfrm>
          <a:prstGeom prst="rect">
            <a:avLst/>
          </a:prstGeom>
          <a:solidFill>
            <a:srgbClr val="FFA3B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45" y="3679214"/>
            <a:ext cx="3476522" cy="24584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9204" y="1124743"/>
            <a:ext cx="516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/>
              <a:t>Eat more</a:t>
            </a:r>
            <a:r>
              <a:rPr lang="en-US" altLang="zh-CN" sz="2000" b="1" dirty="0"/>
              <a:t>, </a:t>
            </a:r>
            <a:r>
              <a:rPr lang="en-US" altLang="zh-CN" sz="2000" b="1" dirty="0">
                <a:solidFill>
                  <a:srgbClr val="FF0000"/>
                </a:solidFill>
              </a:rPr>
              <a:t>loose </a:t>
            </a:r>
            <a:r>
              <a:rPr lang="zh-CN" altLang="en-US" sz="2000" b="1" dirty="0">
                <a:solidFill>
                  <a:srgbClr val="FF0000"/>
                </a:solidFill>
              </a:rPr>
              <a:t>fat</a:t>
            </a:r>
            <a:r>
              <a:rPr lang="zh-CN" altLang="en-US" b="1" dirty="0">
                <a:solidFill>
                  <a:srgbClr val="FF0000"/>
                </a:solidFill>
              </a:rPr>
              <a:t>（</a:t>
            </a:r>
            <a:r>
              <a:rPr lang="en-US" altLang="zh-CN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Ez-Xlim+Elements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）：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9204" y="1570545"/>
            <a:ext cx="533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E</a:t>
            </a:r>
            <a:r>
              <a:rPr lang="zh-CN" altLang="en-US" dirty="0">
                <a:solidFill>
                  <a:srgbClr val="00B0F0"/>
                </a:solidFill>
              </a:rPr>
              <a:t>at more </a:t>
            </a:r>
            <a:r>
              <a:rPr lang="en-US" altLang="zh-CN" dirty="0">
                <a:solidFill>
                  <a:srgbClr val="00B0F0"/>
                </a:solidFill>
              </a:rPr>
              <a:t>freely</a:t>
            </a:r>
            <a:r>
              <a:rPr lang="zh-CN" altLang="en-US" dirty="0">
                <a:solidFill>
                  <a:srgbClr val="00B0F0"/>
                </a:solidFill>
              </a:rPr>
              <a:t>, control calories</a:t>
            </a:r>
            <a:r>
              <a:rPr lang="en-US" altLang="zh-CN" dirty="0">
                <a:solidFill>
                  <a:srgbClr val="00B0F0"/>
                </a:solidFill>
              </a:rPr>
              <a:t>, replace</a:t>
            </a:r>
            <a:r>
              <a:rPr lang="zh-CN" altLang="en-US" dirty="0">
                <a:solidFill>
                  <a:srgbClr val="00B0F0"/>
                </a:solidFill>
              </a:rPr>
              <a:t> meals</a:t>
            </a:r>
            <a:r>
              <a:rPr lang="en-US" altLang="zh-CN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9204" y="286154"/>
            <a:ext cx="2661769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2"/>
                </a:solidFill>
              </a:rPr>
              <a:t>Save foodie</a:t>
            </a:r>
            <a:r>
              <a:rPr lang="zh-CN" altLang="en-US" sz="3200" dirty="0">
                <a:solidFill>
                  <a:schemeClr val="bg2"/>
                </a:solidFill>
              </a:rPr>
              <a:t>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746" y="1239268"/>
            <a:ext cx="3241241" cy="24399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1375" y="2348033"/>
            <a:ext cx="463941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you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are attracted by delicious food and 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can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 control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yourself, 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Ez-Xlim can help you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reduce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calories absorption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5546" y="4740812"/>
            <a:ext cx="500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dirty="0">
                <a:solidFill>
                  <a:srgbClr val="009BD2"/>
                </a:solidFill>
              </a:rPr>
              <a:t>At the same time, you can use Elements </a:t>
            </a:r>
            <a:r>
              <a:rPr lang="en-US" altLang="zh-CN" dirty="0">
                <a:solidFill>
                  <a:srgbClr val="009BD2"/>
                </a:solidFill>
              </a:rPr>
              <a:t>to replace</a:t>
            </a:r>
            <a:r>
              <a:rPr lang="zh-CN" altLang="en-US" dirty="0">
                <a:solidFill>
                  <a:srgbClr val="009BD2"/>
                </a:solidFill>
              </a:rPr>
              <a:t> a meal, and balance the total </a:t>
            </a:r>
            <a:r>
              <a:rPr lang="zh-CN" altLang="en-US" dirty="0">
                <a:solidFill>
                  <a:srgbClr val="00B0F0"/>
                </a:solidFill>
                <a:sym typeface="+mn-ea"/>
              </a:rPr>
              <a:t>calories</a:t>
            </a:r>
            <a:r>
              <a:rPr lang="zh-CN" altLang="en-US" dirty="0">
                <a:solidFill>
                  <a:srgbClr val="009BD2"/>
                </a:solidFill>
              </a:rPr>
              <a:t> of the whole day after </a:t>
            </a:r>
            <a:r>
              <a:rPr lang="en-US" altLang="zh-CN" dirty="0">
                <a:solidFill>
                  <a:srgbClr val="009BD2"/>
                </a:solidFill>
              </a:rPr>
              <a:t>free </a:t>
            </a:r>
            <a:r>
              <a:rPr lang="zh-CN" altLang="en-US" dirty="0">
                <a:solidFill>
                  <a:srgbClr val="009BD2"/>
                </a:solidFill>
              </a:rPr>
              <a:t>eating and drinking.</a:t>
            </a:r>
          </a:p>
        </p:txBody>
      </p:sp>
      <p:sp>
        <p:nvSpPr>
          <p:cNvPr id="13" name="上下箭头 12"/>
          <p:cNvSpPr/>
          <p:nvPr/>
        </p:nvSpPr>
        <p:spPr>
          <a:xfrm>
            <a:off x="2829697" y="3299257"/>
            <a:ext cx="543698" cy="1462183"/>
          </a:xfrm>
          <a:prstGeom prst="upDownArrow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1942" y="3614027"/>
            <a:ext cx="268141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Dual </a:t>
            </a:r>
            <a:r>
              <a:rPr lang="zh-CN" altLang="en-US" sz="2400" b="1" dirty="0"/>
              <a:t>control of calorie intake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58794" y="2736215"/>
            <a:ext cx="5053913" cy="2222693"/>
          </a:xfrm>
          <a:prstGeom prst="rect">
            <a:avLst/>
          </a:prstGeom>
          <a:solidFill>
            <a:srgbClr val="FFE59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1492" y="1263267"/>
            <a:ext cx="516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/>
              <a:t>I</a:t>
            </a:r>
            <a:r>
              <a:rPr lang="zh-CN" altLang="en-US" sz="2000" b="1" dirty="0"/>
              <a:t>mprove immunity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Probio3+Elements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）：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1492" y="1831458"/>
            <a:ext cx="571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EE1F7A"/>
                </a:solidFill>
              </a:rPr>
              <a:t>Regulate the </a:t>
            </a:r>
            <a:r>
              <a:rPr lang="en-US" altLang="zh-CN" dirty="0">
                <a:solidFill>
                  <a:srgbClr val="EE1F7A"/>
                </a:solidFill>
              </a:rPr>
              <a:t>microf</a:t>
            </a:r>
            <a:r>
              <a:rPr lang="zh-CN" altLang="en-US" dirty="0">
                <a:solidFill>
                  <a:srgbClr val="EE1F7A"/>
                </a:solidFill>
              </a:rPr>
              <a:t>lora and restore metabolic balance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1492" y="320739"/>
            <a:ext cx="5999373" cy="584775"/>
          </a:xfrm>
          <a:prstGeom prst="rect">
            <a:avLst/>
          </a:prstGeom>
          <a:solidFill>
            <a:srgbClr val="EE1F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2"/>
                </a:solidFill>
              </a:rPr>
              <a:t>H</a:t>
            </a:r>
            <a:r>
              <a:rPr lang="zh-CN" altLang="en-US" sz="3200" dirty="0">
                <a:solidFill>
                  <a:schemeClr val="bg2"/>
                </a:solidFill>
              </a:rPr>
              <a:t>ealth</a:t>
            </a:r>
            <a:r>
              <a:rPr lang="en-US" altLang="zh-CN" sz="3200" dirty="0">
                <a:solidFill>
                  <a:schemeClr val="bg2"/>
                </a:solidFill>
              </a:rPr>
              <a:t>y</a:t>
            </a:r>
            <a:r>
              <a:rPr lang="zh-CN" altLang="en-US" sz="3200" dirty="0">
                <a:solidFill>
                  <a:schemeClr val="bg2"/>
                </a:solidFill>
              </a:rPr>
              <a:t> </a:t>
            </a:r>
            <a:r>
              <a:rPr lang="en-US" altLang="zh-CN" sz="3200" dirty="0">
                <a:solidFill>
                  <a:schemeClr val="bg2"/>
                </a:solidFill>
              </a:rPr>
              <a:t>bowel</a:t>
            </a:r>
            <a:r>
              <a:rPr lang="zh-CN" altLang="en-US" sz="3200" dirty="0">
                <a:solidFill>
                  <a:schemeClr val="bg2"/>
                </a:solidFill>
              </a:rPr>
              <a:t>, healthy </a:t>
            </a:r>
            <a:r>
              <a:rPr lang="en-US" altLang="zh-CN" sz="3200" dirty="0">
                <a:solidFill>
                  <a:schemeClr val="bg2"/>
                </a:solidFill>
              </a:rPr>
              <a:t>usually</a:t>
            </a:r>
            <a:r>
              <a:rPr lang="zh-CN" altLang="en-US" sz="3200" dirty="0">
                <a:solidFill>
                  <a:schemeClr val="bg2"/>
                </a:solidFill>
              </a:rPr>
              <a:t>!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5006" y="1541535"/>
            <a:ext cx="2929771" cy="20718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/>
          <a:srcRect r="646"/>
          <a:stretch>
            <a:fillRect/>
          </a:stretch>
        </p:blipFill>
        <p:spPr>
          <a:xfrm>
            <a:off x="7075470" y="3781459"/>
            <a:ext cx="3319073" cy="203738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12106" y="2970398"/>
            <a:ext cx="454728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altLang="en-US" dirty="0">
                <a:solidFill>
                  <a:schemeClr val="accent4"/>
                </a:solidFill>
              </a:rPr>
              <a:t>Elements </a:t>
            </a:r>
            <a:r>
              <a:rPr lang="en-US" altLang="zh-CN" dirty="0">
                <a:solidFill>
                  <a:schemeClr val="accent4"/>
                </a:solidFill>
              </a:rPr>
              <a:t>contain </a:t>
            </a:r>
            <a:r>
              <a:rPr lang="zh-CN" altLang="en-US" dirty="0">
                <a:solidFill>
                  <a:schemeClr val="accent4"/>
                </a:solidFill>
                <a:sym typeface="+mn-ea"/>
              </a:rPr>
              <a:t>dietary fiber </a:t>
            </a:r>
            <a:r>
              <a:rPr lang="en-US" altLang="zh-CN" dirty="0">
                <a:solidFill>
                  <a:schemeClr val="accent4"/>
                </a:solidFill>
                <a:sym typeface="+mn-ea"/>
              </a:rPr>
              <a:t>which</a:t>
            </a:r>
            <a:r>
              <a:rPr lang="en-US" altLang="zh-CN" dirty="0">
                <a:solidFill>
                  <a:schemeClr val="accent4"/>
                </a:solidFill>
              </a:rPr>
              <a:t> </a:t>
            </a:r>
            <a:r>
              <a:rPr lang="zh-CN" altLang="en-US" dirty="0">
                <a:solidFill>
                  <a:schemeClr val="accent4"/>
                </a:solidFill>
              </a:rPr>
              <a:t>is a good “feed” for the intestinal </a:t>
            </a:r>
            <a:r>
              <a:rPr lang="en-US" altLang="zh-CN" dirty="0">
                <a:solidFill>
                  <a:schemeClr val="accent4"/>
                </a:solidFill>
              </a:rPr>
              <a:t>micro</a:t>
            </a:r>
            <a:r>
              <a:rPr lang="zh-CN" altLang="en-US" dirty="0">
                <a:solidFill>
                  <a:schemeClr val="accent4"/>
                </a:solidFill>
              </a:rPr>
              <a:t>flora, but when they are used at the same time, the survival rate of the </a:t>
            </a:r>
            <a:r>
              <a:rPr lang="en-US" altLang="zh-CN" dirty="0">
                <a:solidFill>
                  <a:schemeClr val="accent4"/>
                </a:solidFill>
              </a:rPr>
              <a:t>micro</a:t>
            </a:r>
            <a:r>
              <a:rPr lang="zh-CN" altLang="en-US" dirty="0">
                <a:solidFill>
                  <a:schemeClr val="accent4"/>
                </a:solidFill>
              </a:rPr>
              <a:t>flora in Probio3 will be higher, </a:t>
            </a:r>
            <a:r>
              <a:rPr lang="en-US" dirty="0">
                <a:solidFill>
                  <a:schemeClr val="accent4"/>
                </a:solidFill>
              </a:rPr>
              <a:t>enabling the</a:t>
            </a:r>
            <a:r>
              <a:rPr lang="zh-CN" altLang="en-US" dirty="0">
                <a:solidFill>
                  <a:schemeClr val="accent4"/>
                </a:solidFill>
              </a:rPr>
              <a:t> beneficial</a:t>
            </a:r>
            <a:r>
              <a:rPr lang="en-US" altLang="zh-CN" dirty="0">
                <a:solidFill>
                  <a:schemeClr val="accent4"/>
                </a:solidFill>
              </a:rPr>
              <a:t> </a:t>
            </a:r>
            <a:r>
              <a:rPr lang="zh-CN" altLang="en-US" dirty="0">
                <a:solidFill>
                  <a:schemeClr val="accent4"/>
                </a:solidFill>
              </a:rPr>
              <a:t>microflora  </a:t>
            </a:r>
            <a:r>
              <a:rPr lang="en-US" altLang="zh-CN" dirty="0">
                <a:solidFill>
                  <a:schemeClr val="accent4"/>
                </a:solidFill>
              </a:rPr>
              <a:t>to </a:t>
            </a:r>
            <a:r>
              <a:rPr lang="zh-CN" altLang="en-US" dirty="0">
                <a:solidFill>
                  <a:schemeClr val="accent4"/>
                </a:solidFill>
              </a:rPr>
              <a:t>grow faster.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âfit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42" y="239248"/>
            <a:ext cx="3309903" cy="33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âfit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4" y="365319"/>
            <a:ext cx="3099246" cy="30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409690" y="3377335"/>
            <a:ext cx="131120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</a:rPr>
              <a:t>One month</a:t>
            </a:r>
            <a:endParaRPr lang="zh-CN" altLang="en-US" sz="1600" b="1" dirty="0" err="1">
              <a:solidFill>
                <a:schemeClr val="bg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97749" y="3462826"/>
            <a:ext cx="131120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</a:rPr>
              <a:t>Two month</a:t>
            </a:r>
            <a:endParaRPr lang="zh-CN" altLang="en-US" sz="1600" b="1" dirty="0" err="1">
              <a:solidFill>
                <a:schemeClr val="bg2"/>
              </a:solidFill>
            </a:endParaRPr>
          </a:p>
        </p:txBody>
      </p:sp>
      <p:pic>
        <p:nvPicPr>
          <p:cNvPr id="1030" name="Picture 6" descr="âfitâçå¾çæç´¢ç»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38" y="152922"/>
            <a:ext cx="3648457" cy="36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9709915" y="3632103"/>
            <a:ext cx="145245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</a:rPr>
              <a:t>Three month</a:t>
            </a:r>
            <a:endParaRPr lang="zh-CN" altLang="en-US" sz="1600" b="1" dirty="0" err="1">
              <a:solidFill>
                <a:schemeClr val="bg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204" y="4272842"/>
            <a:ext cx="975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Super equation </a:t>
            </a:r>
            <a:r>
              <a:rPr lang="en-US" altLang="zh-CN" sz="2800" dirty="0"/>
              <a:t>for kill fat SUMA FIT. </a:t>
            </a:r>
            <a:r>
              <a:rPr lang="en-US" altLang="zh-CN" sz="3200" dirty="0"/>
              <a:t>Let's see changes!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4415" y="4935240"/>
            <a:ext cx="1176879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Veggie </a:t>
            </a:r>
            <a:r>
              <a:rPr lang="en-US" altLang="zh-CN" sz="2000" dirty="0" err="1">
                <a:solidFill>
                  <a:srgbClr val="FF0000"/>
                </a:solidFill>
              </a:rPr>
              <a:t>veggie</a:t>
            </a:r>
            <a:r>
              <a:rPr lang="en-US" altLang="zh-CN" sz="2000" dirty="0">
                <a:solidFill>
                  <a:srgbClr val="FF0000"/>
                </a:solidFill>
              </a:rPr>
              <a:t> + </a:t>
            </a:r>
            <a:r>
              <a:rPr lang="en-US" altLang="zh-CN" sz="2000" dirty="0" err="1">
                <a:solidFill>
                  <a:srgbClr val="FF0000"/>
                </a:solidFill>
              </a:rPr>
              <a:t>Ez-Xlim</a:t>
            </a:r>
            <a:r>
              <a:rPr lang="en-US" altLang="zh-CN" sz="2000" dirty="0">
                <a:solidFill>
                  <a:srgbClr val="FF0000"/>
                </a:solidFill>
              </a:rPr>
              <a:t> + Elements = Normal breakfast </a:t>
            </a:r>
            <a:r>
              <a:rPr lang="en-US" sz="2000" dirty="0">
                <a:solidFill>
                  <a:srgbClr val="FF0000"/>
                </a:solidFill>
              </a:rPr>
              <a:t>with d</a:t>
            </a:r>
            <a:r>
              <a:rPr sz="2000" dirty="0">
                <a:solidFill>
                  <a:srgbClr val="FF0000"/>
                </a:solidFill>
              </a:rPr>
              <a:t>etoxification </a:t>
            </a:r>
            <a:r>
              <a:rPr lang="en-US" altLang="zh-CN" sz="2000" dirty="0">
                <a:solidFill>
                  <a:srgbClr val="FF0000"/>
                </a:solidFill>
              </a:rPr>
              <a:t>+Free lunch with fat control+</a:t>
            </a:r>
            <a:r>
              <a:rPr lang="zh-CN" altLang="en-US" sz="2000" dirty="0">
                <a:solidFill>
                  <a:srgbClr val="FF0000"/>
                </a:solidFill>
              </a:rPr>
              <a:t>Nutritious dinner </a:t>
            </a:r>
            <a:r>
              <a:rPr lang="en-US" altLang="zh-CN" sz="2000" dirty="0">
                <a:solidFill>
                  <a:srgbClr val="FF0000"/>
                </a:solidFill>
              </a:rPr>
              <a:t>with low calories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7201" y="1412045"/>
            <a:ext cx="3798277" cy="397031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chemeClr val="bg2"/>
                </a:solidFill>
              </a:rPr>
              <a:t>TIME TO</a:t>
            </a:r>
          </a:p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chemeClr val="bg2"/>
                </a:solidFill>
              </a:rPr>
              <a:t> BURN </a:t>
            </a:r>
          </a:p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chemeClr val="bg2"/>
                </a:solidFill>
              </a:rPr>
              <a:t>SOME FAT.</a:t>
            </a:r>
            <a:endParaRPr lang="zh-CN" altLang="en-US" sz="5400" b="1" dirty="0" err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19" fill="hold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1" decel="50000" autoRev="1" fill="hold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5" fill="hold">
                                          <p:stCondLst>
                                            <p:cond delay="15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46" fill="hold">
                                          <p:stCondLst>
                                            <p:cond delay="5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7" decel="50000" autoRev="1" fill="hold">
                                          <p:stCondLst>
                                            <p:cond delay="5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3" fill="hold">
                                          <p:stCondLst>
                                            <p:cond delay="103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8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19" fill="hold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81" decel="50000" autoRev="1" fill="hold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5" fill="hold">
                                          <p:stCondLst>
                                            <p:cond delay="15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2508343" y="1966704"/>
            <a:ext cx="7200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we can make a…</a:t>
            </a:r>
          </a:p>
          <a:p>
            <a:pPr algn="ctr"/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…Brighter life and better future</a:t>
            </a: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b="119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85000"/>
              <a:alpha val="2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1423" y="1828753"/>
            <a:ext cx="4961850" cy="1754326"/>
          </a:xfrm>
          <a:prstGeom prst="rect">
            <a:avLst/>
          </a:prstGeom>
          <a:ln w="38100">
            <a:solidFill>
              <a:srgbClr val="E6E6E6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5400" b="1" spc="50" dirty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What is it made of?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55473" y="3847514"/>
            <a:ext cx="5566835" cy="1887696"/>
          </a:xfrm>
          <a:prstGeom prst="rect">
            <a:avLst/>
          </a:prstGeom>
          <a:solidFill>
            <a:srgbClr val="F1C987"/>
          </a:solidFill>
          <a:ln w="38100">
            <a:solidFill>
              <a:schemeClr val="bg2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CN" sz="4800" b="1" dirty="0">
                <a:ln w="6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Checking its label is the best choice</a:t>
            </a:r>
            <a:endParaRPr lang="zh-CN" altLang="en-US" sz="4800" b="1" dirty="0">
              <a:ln w="66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17" y="3895461"/>
            <a:ext cx="3095625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9" y="840515"/>
            <a:ext cx="3506430" cy="19885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19803" y="5141955"/>
            <a:ext cx="42721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>
                  <a:solidFill>
                    <a:schemeClr val="bg2">
                      <a:lumMod val="8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Inspection and verification from authoritative inspection institute</a:t>
            </a:r>
            <a:endParaRPr lang="zh-CN" altLang="en-US" b="1" dirty="0">
              <a:ln>
                <a:solidFill>
                  <a:schemeClr val="bg2">
                    <a:lumMod val="8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8238" y="2669059"/>
            <a:ext cx="5396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Ingredient Inspection Report of Elements shows absolute confidence in our product</a:t>
            </a:r>
            <a:endParaRPr lang="zh-CN" altLang="en-US" sz="32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310682" y="2259243"/>
            <a:ext cx="2161021" cy="824742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8659" y="4752409"/>
            <a:ext cx="2575931" cy="925551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0427" y="2895619"/>
            <a:ext cx="2208460" cy="863550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50430" y="4092028"/>
            <a:ext cx="2343692" cy="890991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10681" y="1326996"/>
            <a:ext cx="2497930" cy="680224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72" y="929860"/>
            <a:ext cx="6598405" cy="512019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8390237" y="1837723"/>
            <a:ext cx="1188659" cy="637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07145" y="4092029"/>
            <a:ext cx="1182031" cy="19580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8581357" y="3836019"/>
            <a:ext cx="669073" cy="3010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536736" y="1393904"/>
            <a:ext cx="691375" cy="2899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2846" y="2999678"/>
            <a:ext cx="2129883" cy="6574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5938" y="4865318"/>
            <a:ext cx="2492298" cy="6690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796411" y="2475574"/>
            <a:ext cx="735981" cy="10390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2846" y="3176087"/>
            <a:ext cx="2590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</a:rPr>
              <a:t>No added saccharin</a:t>
            </a:r>
            <a:endParaRPr lang="zh-CN" altLang="en-US" sz="1600" b="1" dirty="0">
              <a:solidFill>
                <a:schemeClr val="bg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9072" y="4910840"/>
            <a:ext cx="2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Rich minerals and Vitamins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/>
          <a:srcRect b="86175"/>
          <a:stretch>
            <a:fillRect/>
          </a:stretch>
        </p:blipFill>
        <p:spPr>
          <a:xfrm>
            <a:off x="2650403" y="179577"/>
            <a:ext cx="5000624" cy="73135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473702" y="2364728"/>
            <a:ext cx="1878847" cy="613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84825" y="2484583"/>
            <a:ext cx="170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Almost no fat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32718" y="1416204"/>
            <a:ext cx="2397208" cy="517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41191" y="1499169"/>
            <a:ext cx="238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</a:rPr>
              <a:t>Equivalent to one egg</a:t>
            </a:r>
            <a:endParaRPr lang="zh-CN" altLang="en-US" sz="1600" b="1" dirty="0">
              <a:solidFill>
                <a:schemeClr val="bg2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55688" y="4204011"/>
            <a:ext cx="2018174" cy="6356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41735" y="4193299"/>
            <a:ext cx="169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Be rich in </a:t>
            </a:r>
          </a:p>
          <a:p>
            <a:r>
              <a:rPr lang="en-US" altLang="zh-CN" b="1" dirty="0">
                <a:solidFill>
                  <a:schemeClr val="bg2"/>
                </a:solidFill>
              </a:rPr>
              <a:t>dietary fiber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7504" y="3830849"/>
            <a:ext cx="18234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Diabetic don’t have to worry about excessive sugar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04" y="1980677"/>
            <a:ext cx="3946474" cy="296115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9362" y="433556"/>
            <a:ext cx="4089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Safety Certification Health Guarantee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857"/>
          <a:stretch/>
        </p:blipFill>
        <p:spPr>
          <a:xfrm>
            <a:off x="4363368" y="2219616"/>
            <a:ext cx="2853051" cy="26342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9579" y="2369470"/>
            <a:ext cx="270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GMP Standard</a:t>
            </a:r>
            <a:endParaRPr lang="zh-CN" altLang="en-US" sz="2800" b="1" dirty="0" err="1"/>
          </a:p>
        </p:txBody>
      </p:sp>
      <p:sp>
        <p:nvSpPr>
          <p:cNvPr id="6" name="文本框 5"/>
          <p:cNvSpPr txBox="1"/>
          <p:nvPr/>
        </p:nvSpPr>
        <p:spPr>
          <a:xfrm>
            <a:off x="749932" y="3233156"/>
            <a:ext cx="3795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/>
              <a:t>Better Production Equipment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/>
              <a:t>Consistent</a:t>
            </a:r>
            <a:r>
              <a:rPr lang="en-US" altLang="zh-CN" sz="1600" b="1" dirty="0">
                <a:solidFill>
                  <a:schemeClr val="tx2"/>
                </a:solidFill>
              </a:rPr>
              <a:t> </a:t>
            </a:r>
            <a:r>
              <a:rPr lang="en-US" altLang="zh-CN" sz="1600" b="1" dirty="0"/>
              <a:t>Production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/>
              <a:t>Perfect Quality Control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/>
              <a:t>Strict Inspection System</a:t>
            </a:r>
            <a:endParaRPr lang="zh-CN" altLang="en-US" sz="1600" b="1" dirty="0" err="1"/>
          </a:p>
        </p:txBody>
      </p:sp>
      <p:sp>
        <p:nvSpPr>
          <p:cNvPr id="8" name="文本框 7"/>
          <p:cNvSpPr txBox="1"/>
          <p:nvPr/>
        </p:nvSpPr>
        <p:spPr>
          <a:xfrm>
            <a:off x="9517263" y="1463651"/>
            <a:ext cx="226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Efficient, Reliable Safe</a:t>
            </a:r>
            <a:endParaRPr lang="zh-CN" altLang="en-US" sz="1400" b="1" dirty="0" err="1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7017" y="599486"/>
            <a:ext cx="605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92D050"/>
                </a:solidFill>
              </a:rPr>
              <a:t>What did the experts say?</a:t>
            </a:r>
            <a:endParaRPr lang="zh-CN" altLang="en-US" sz="4000" dirty="0">
              <a:solidFill>
                <a:srgbClr val="92D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16568" y="4441805"/>
            <a:ext cx="4001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F0"/>
                </a:solidFill>
              </a:rPr>
              <a:t>Let's focus on those authoritative reports.</a:t>
            </a:r>
            <a:endParaRPr lang="zh-CN" altLang="en-US" sz="3200" dirty="0">
              <a:solidFill>
                <a:srgbClr val="00B0F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02" y="2227277"/>
            <a:ext cx="5721775" cy="1355812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551984" y="390292"/>
            <a:ext cx="6268946" cy="1126274"/>
          </a:xfrm>
          <a:prstGeom prst="round2Diag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6190734" y="4324902"/>
            <a:ext cx="4806779" cy="1311024"/>
          </a:xfrm>
          <a:prstGeom prst="round2Diag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pic>
        <p:nvPicPr>
          <p:cNvPr id="1026" name="Picture 2" descr="âwhyâçå¾çæç´¢ç»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"/>
          <a:stretch>
            <a:fillRect/>
          </a:stretch>
        </p:blipFill>
        <p:spPr bwMode="auto">
          <a:xfrm>
            <a:off x="374959" y="4015910"/>
            <a:ext cx="3037314" cy="18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958935" y="4215181"/>
            <a:ext cx="3984021" cy="1551986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0212" y="4558193"/>
            <a:ext cx="3338026" cy="1207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endParaRPr lang="zh-CN" alt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95164" y="437520"/>
            <a:ext cx="6907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What do nutrition experts think?</a:t>
            </a:r>
            <a:endParaRPr lang="zh-CN" altLang="en-US" sz="3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59536" b="21105"/>
          <a:stretch>
            <a:fillRect/>
          </a:stretch>
        </p:blipFill>
        <p:spPr>
          <a:xfrm>
            <a:off x="8612417" y="1325464"/>
            <a:ext cx="2384285" cy="2115549"/>
          </a:xfrm>
          <a:prstGeom prst="flowChartConnector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1" y="1505315"/>
            <a:ext cx="2186915" cy="2186915"/>
          </a:xfrm>
          <a:prstGeom prst="ellipse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67969" y="378838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Rachel </a:t>
            </a:r>
            <a:r>
              <a:rPr lang="en-US" altLang="zh-CN" dirty="0" err="1"/>
              <a:t>Lustgarten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87574" y="4052270"/>
            <a:ext cx="3081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/>
              <a:t> Weill Cornell Medical College in New York</a:t>
            </a:r>
            <a:endParaRPr lang="zh-CN" altLang="en-US" sz="1200" dirty="0" err="1"/>
          </a:p>
        </p:txBody>
      </p:sp>
      <p:sp>
        <p:nvSpPr>
          <p:cNvPr id="13" name="文本框 12"/>
          <p:cNvSpPr txBox="1"/>
          <p:nvPr/>
        </p:nvSpPr>
        <p:spPr>
          <a:xfrm>
            <a:off x="8141214" y="4215180"/>
            <a:ext cx="3570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</a:rPr>
              <a:t>We always eat a lot of inferior food in our daily life , but Meal replacement can help us intake the nutrition what our body need. 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0213" y="4654343"/>
            <a:ext cx="333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</a:rPr>
              <a:t>Meal replacement enables you to control calorie intake.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41214" y="3845848"/>
            <a:ext cx="3876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Well-known registered Dietician Professor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8961987" y="3507564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Ashley </a:t>
            </a:r>
            <a:r>
              <a:rPr lang="en-US" altLang="zh-CN" dirty="0" err="1"/>
              <a:t>koff</a:t>
            </a:r>
            <a:r>
              <a:rPr lang="en-US" altLang="zh-CN" dirty="0"/>
              <a:t> R.D</a:t>
            </a:r>
            <a:endParaRPr lang="zh-CN" altLang="en-US" dirty="0" err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23" y="1520047"/>
            <a:ext cx="3311947" cy="43443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2" y="189938"/>
            <a:ext cx="1927175" cy="1393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269" t="4900" r="36904" b="35077"/>
          <a:stretch>
            <a:fillRect/>
          </a:stretch>
        </p:blipFill>
        <p:spPr>
          <a:xfrm>
            <a:off x="0" y="799137"/>
            <a:ext cx="9551773" cy="1231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18293"/>
          <a:stretch>
            <a:fillRect/>
          </a:stretch>
        </p:blipFill>
        <p:spPr>
          <a:xfrm>
            <a:off x="3273897" y="2113197"/>
            <a:ext cx="4638417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69" y="2826260"/>
            <a:ext cx="3490270" cy="21648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/>
          <a:srcRect b="16612"/>
          <a:stretch>
            <a:fillRect/>
          </a:stretch>
        </p:blipFill>
        <p:spPr>
          <a:xfrm>
            <a:off x="2211175" y="4986463"/>
            <a:ext cx="9108490" cy="104137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19527" y="2113197"/>
            <a:ext cx="494271" cy="805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en-US" altLang="zh-CN" sz="4400" dirty="0">
                <a:solidFill>
                  <a:schemeClr val="bg2"/>
                </a:solidFill>
              </a:rPr>
              <a:t>1</a:t>
            </a:r>
            <a:endParaRPr lang="zh-CN" altLang="en-US" sz="4400" dirty="0" err="1">
              <a:solidFill>
                <a:schemeClr val="bg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6904" y="4986463"/>
            <a:ext cx="494271" cy="805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en-US" altLang="zh-CN" sz="4400" dirty="0">
                <a:solidFill>
                  <a:schemeClr val="bg2"/>
                </a:solidFill>
              </a:rPr>
              <a:t>2</a:t>
            </a:r>
            <a:endParaRPr lang="zh-CN" altLang="en-US" sz="4400" dirty="0" err="1">
              <a:solidFill>
                <a:schemeClr val="bg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4270" y="173282"/>
            <a:ext cx="684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Authoritative Magazine Reports</a:t>
            </a:r>
            <a:endParaRPr lang="zh-CN" altLang="en-US" sz="3200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right Future">
  <a:themeElements>
    <a:clrScheme name="Benutzerdefiniert 3">
      <a:dk1>
        <a:srgbClr val="4D4D4D"/>
      </a:dk1>
      <a:lt1>
        <a:srgbClr val="D8DCE5"/>
      </a:lt1>
      <a:dk2>
        <a:srgbClr val="000000"/>
      </a:dk2>
      <a:lt2>
        <a:srgbClr val="FFFFFF"/>
      </a:lt2>
      <a:accent1>
        <a:srgbClr val="3F7AB6"/>
      </a:accent1>
      <a:accent2>
        <a:srgbClr val="38567A"/>
      </a:accent2>
      <a:accent3>
        <a:srgbClr val="5D7B91"/>
      </a:accent3>
      <a:accent4>
        <a:srgbClr val="DA931A"/>
      </a:accent4>
      <a:accent5>
        <a:srgbClr val="B7C72A"/>
      </a:accent5>
      <a:accent6>
        <a:srgbClr val="C1001F"/>
      </a:accent6>
      <a:hlink>
        <a:srgbClr val="4D4D4D"/>
      </a:hlink>
      <a:folHlink>
        <a:srgbClr val="4D4D4D"/>
      </a:folHlink>
    </a:clrScheme>
    <a:fontScheme name="KB_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noAutofit/>
      </a:bodyPr>
      <a:lstStyle>
        <a:defPPr algn="l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1533</Words>
  <Application>Microsoft Office PowerPoint</Application>
  <PresentationFormat>宽屏</PresentationFormat>
  <Paragraphs>210</Paragraphs>
  <Slides>28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华文行楷</vt:lpstr>
      <vt:lpstr>Arial</vt:lpstr>
      <vt:lpstr>Calibri</vt:lpstr>
      <vt:lpstr>Cambria Math</vt:lpstr>
      <vt:lpstr>Wingdings</vt:lpstr>
      <vt:lpstr>Wingdings 2</vt:lpstr>
      <vt:lpstr>Bright Future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Engagement Gap Analysis</dc:title>
  <dc:creator>Maggie W.C.  Lau</dc:creator>
  <cp:lastModifiedBy>new</cp:lastModifiedBy>
  <cp:revision>423</cp:revision>
  <dcterms:created xsi:type="dcterms:W3CDTF">2018-06-15T01:25:00Z</dcterms:created>
  <dcterms:modified xsi:type="dcterms:W3CDTF">2019-07-15T01:11:11Z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