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2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EBA"/>
    <a:srgbClr val="E62774"/>
    <a:srgbClr val="00A5DD"/>
    <a:srgbClr val="F18618"/>
    <a:srgbClr val="3D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2"/>
    <p:restoredTop sz="94627"/>
  </p:normalViewPr>
  <p:slideViewPr>
    <p:cSldViewPr snapToGrid="0" snapToObjects="1">
      <p:cViewPr varScale="1">
        <p:scale>
          <a:sx n="79" d="100"/>
          <a:sy n="79" d="100"/>
        </p:scale>
        <p:origin x="9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t>2017/3/20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hk/url?sa=i&amp;rct=j&amp;q=&amp;esrc=s&amp;frm=1&amp;source=images&amp;cd=&amp;cad=rja&amp;docid=f12xf1eaob45BM&amp;tbnid=6qv7JgkHPXIk-M:&amp;ved=0CAUQjRw&amp;url=http://www.solanova.com/bone-joint-health-supplements.html&amp;ei=WCpGUuCDOqSAiQfO4IGwDA&amp;psig=AFQjCNGtXR2LAB7FzLYmM5t6yRcJuls4hw&amp;ust=138041639824533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hk/url?sa=i&amp;rct=j&amp;q=&amp;esrc=s&amp;frm=1&amp;source=images&amp;cd=&amp;cad=rja&amp;docid=n161cP49314KTM&amp;tbnid=kyWflb5-z3l8tM:&amp;ved=0CAUQjRw&amp;url=http://www.backandneck.ca/spinal-stenosis/&amp;ei=jVFGUtOzFIyhigfm84DQBg&amp;psig=AFQjCNEXcUiK6l_gyftQShF6nZj3Pi7Q_g&amp;ust=1380426434641452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hk/url?sa=i&amp;rct=j&amp;q=osteoarthritis+neck&amp;source=images&amp;cd=&amp;cad=rja&amp;docid=t0AEOFXikal2MM&amp;tbnid=UTuYglZwRr3YdM:&amp;ved=0CAUQjRw&amp;url=http://acutearthritis.net/arthritis-treatments-2/how-to-treat-neck-arthritis-and-painful-joints/&amp;ei=T1stUt-VFuahiAfKiIDIBw&amp;psig=AFQjCNFOnknlwXKNUE40puDPFwicrs_n_Q&amp;ust=1378790464550384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hyperlink" Target="http://www.google.com.hk/url?sa=i&amp;rct=j&amp;q=osteoarthritis&amp;source=images&amp;cd=&amp;cad=rja&amp;docid=KRACLT9GTQ1YdM&amp;tbnid=tPogCKgrsBmNwM:&amp;ved=0CAUQjRw&amp;url=http://www.cedars-sinai.edu/Patients/Health-Conditions/Arthritis---Rheumatoid-Arthritis-Osteoarthritis-and-Spinal-Arthritis.aspx&amp;ei=Q1otUoHtGq_BiQeaqYD4DQ&amp;psig=AFQjCNGdKe2ES-YU0sD_hfyRyjigagGeOw&amp;ust=137879033202230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hk/url?sa=i&amp;rct=j&amp;q=osteoarthritis%20neck&amp;source=images&amp;cd=&amp;cad=rja&amp;docid=LNZpQY-WU46YjM&amp;tbnid=tyb4HGGXOk0V4M:&amp;ved=0CAUQjRw&amp;url=http://www.stewartclinic.com/muscleaches/&amp;ei=_lotUqDZN4aCiQflwIDQDA&amp;psig=AFQjCNFmQ6vqKlqDSL_098iYYN8DJDOOcQ&amp;ust=1378790525377388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www.google.com.hk/url?sa=i&amp;rct=j&amp;q=osteoarthritis+hip&amp;source=images&amp;cd=&amp;cad=rja&amp;docid=mykRjaIpIxcKmM&amp;tbnid=_WoeQh3f36wgWM:&amp;ved=0CAUQjRw&amp;url=http://arthritis.answers.com/symptoms/treating-symptoms-related-to-osteoarthritis-in-the-hip&amp;ei=nlstUuyeJ7CtiQeJ74CgAQ&amp;psig=AFQjCNGeAVq_D4DuxZgI_W9rU9_YnT8cbw&amp;ust=1378790642344037" TargetMode="External"/><Relationship Id="rId4" Type="http://schemas.openxmlformats.org/officeDocument/2006/relationships/hyperlink" Target="http://www.google.com.hk/url?sa=i&amp;rct=j&amp;q=osteoarthritis+knee&amp;source=images&amp;cd=&amp;cad=rja&amp;docid=wSRmb9s2cRQMaM&amp;tbnid=mSmUy5C1ZyT7cM:&amp;ved=0CAUQjRw&amp;url=http://lookgoodfeelbetter.weebly.com/3626363436193632360936563634361936413657.html&amp;ei=plotUqXLIsbxiAfa1IG4BA&amp;psig=AFQjCNEbHGXqNRPl2osiSmw2bp4SbP2Osw&amp;ust=1378790396613609" TargetMode="External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CDC&amp;source=images&amp;cd=&amp;cad=rja&amp;docid=pD7nUAFMKeJqwM&amp;tbnid=KBKvxGfMZQmEEM:&amp;ved=0CAUQjRw&amp;url=http://www.westernjournalism.com/obamas-cdc-has-stackable-coffins-ready/&amp;ei=1GotUufZI8KtiAeRwIGwCQ&amp;psig=AFQjCNHiVgfeKJX4ie2qiR0ANLno2iMa5g&amp;ust=1378794570700455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hk/url?sa=i&amp;rct=j&amp;q=lose+weight&amp;source=images&amp;cd=&amp;cad=rja&amp;docid=-zXPKv0BDKXEuM&amp;tbnid=Fc4F1890MTzvUM:&amp;ved=0CAUQjRw&amp;url=http://www.weightlosstips101.org/quick-weight-loss-tips-ready-to-lose-weight-now/&amp;ei=AHctUor5H8G1iAei3oDwDw&amp;psig=AFQjCNENG7QvbNZoIbvJZDOlJwWM4j3u3Q&amp;ust=1378797599239869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.hk/url?sa=i&amp;rct=j&amp;q=medicine&amp;source=images&amp;cd=&amp;cad=rja&amp;docid=Nl9voo5i7kQ42M&amp;tbnid=RDIF91NuFR8GtM:&amp;ved=0CAUQjRw&amp;url=http://www.telegraph.co.uk/health/healthnews/9041291/Stop-teaching-nonsense-alternative-medicine-courses-Australian-doctors-say.html&amp;ei=vOIuUsb4HoqZiAeMzIHQAw&amp;psig=AFQjCNEixpftduOqpPcsBZGdZrLO_bU1ZA&amp;ust=1378890726284527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hk/url?sa=i&amp;rct=j&amp;q=joint%20replacement&amp;source=images&amp;cd=&amp;cad=rja&amp;docid=1Ok_I2BFeUTzyM&amp;tbnid=usx_JRm85Hs5LM:&amp;ved=0CAUQjRw&amp;url=http://www.haemophilia.ie/content.php?id=4&amp;article_id=391&amp;ei=4eMvUv3aDOeXiQeX0oGYCg&amp;psig=AFQjCNHt1SMxoeQA8LvZCtxKmaq2Jltslw&amp;ust=1378956636426580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X4m1WI7ndjwTCM&amp;tbnid=Upc5_k26BG8jvM:&amp;ved=0CAUQjRw&amp;url=http://www.oceanviewphysio.com.au/exercise-isnt-for-old-people-are-you-old/&amp;ei=5lZGUs3mNcvRiAemmIGICQ&amp;psig=AFQjCNH84KuwoyylFqgxqoIodVTyqTqeVg&amp;ust=1380427612725606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77913" y="3357381"/>
            <a:ext cx="8199335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>
                <a:solidFill>
                  <a:schemeClr val="accent1"/>
                </a:solidFill>
              </a:rPr>
              <a:t>ArthroXtra</a:t>
            </a:r>
            <a:r>
              <a:rPr kumimoji="1" lang="en-US" altLang="zh-CN" sz="3200" dirty="0" smtClean="0">
                <a:solidFill>
                  <a:schemeClr val="accent1"/>
                </a:solidFill>
              </a:rPr>
              <a:t> Tablets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daarthritis.com/images_slides/21_clinical_a_40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8161" y="2000240"/>
            <a:ext cx="6910847" cy="385765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858005" y="2000240"/>
            <a:ext cx="5333995" cy="3857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48507" y="2571745"/>
            <a:ext cx="5143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altLang="zh-CN" dirty="0" smtClean="0">
                <a:solidFill>
                  <a:srgbClr val="0A0EBA"/>
                </a:solidFill>
                <a:latin typeface="Arial Black" pitchFamily="34" charset="0"/>
              </a:rPr>
              <a:t>Their fingers turn swollen and the joints deform which not flexible any more.</a:t>
            </a: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en-US" altLang="zh-CN" dirty="0">
              <a:solidFill>
                <a:srgbClr val="0A0EBA"/>
              </a:solidFill>
              <a:latin typeface="Arial Black" pitchFamily="34" charset="0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altLang="zh-CN" dirty="0" smtClean="0">
                <a:solidFill>
                  <a:srgbClr val="0A0EBA"/>
                </a:solidFill>
                <a:latin typeface="Arial Black" pitchFamily="34" charset="0"/>
              </a:rPr>
              <a:t>They could not use cold water to wash hands and cloths since cold water may aggravate this condition.</a:t>
            </a:r>
          </a:p>
        </p:txBody>
      </p:sp>
      <p:sp>
        <p:nvSpPr>
          <p:cNvPr id="6" name="椭圆 5"/>
          <p:cNvSpPr/>
          <p:nvPr/>
        </p:nvSpPr>
        <p:spPr>
          <a:xfrm>
            <a:off x="8191515" y="5369968"/>
            <a:ext cx="285752" cy="214314"/>
          </a:xfrm>
          <a:prstGeom prst="ellipse">
            <a:avLst/>
          </a:prstGeom>
          <a:solidFill>
            <a:srgbClr val="9632A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429509" y="536996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10512" y="536996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572517" y="536996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91779" y="5286388"/>
            <a:ext cx="39305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n w="19050">
                  <a:solidFill>
                    <a:srgbClr val="9632AA"/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  <a:t>→</a:t>
            </a:r>
            <a:endParaRPr lang="zh-CN" altLang="en-US" dirty="0">
              <a:ln w="19050">
                <a:solidFill>
                  <a:srgbClr val="9632AA"/>
                </a:solidFill>
              </a:ln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32" y="5286388"/>
            <a:ext cx="123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A5A5A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NEXT</a:t>
            </a:r>
            <a:endParaRPr lang="zh-CN" altLang="en-US" dirty="0">
              <a:solidFill>
                <a:srgbClr val="5A5A5A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8" y="2071678"/>
            <a:ext cx="42862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A0EBA"/>
                </a:solidFill>
                <a:latin typeface="Arial Black" pitchFamily="34" charset="0"/>
              </a:rPr>
              <a:t>CONDITION 3</a:t>
            </a:r>
            <a:endParaRPr lang="zh-CN" altLang="en-US" sz="2800" dirty="0">
              <a:solidFill>
                <a:srgbClr val="0A0E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960" y="2198526"/>
            <a:ext cx="5333995" cy="3429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938" name="Picture 2" descr="http://www.cortendo.com/assets/osteo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707" y="2214554"/>
            <a:ext cx="6862336" cy="3429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1" y="3143248"/>
            <a:ext cx="4952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A0EBA"/>
                </a:solidFill>
                <a:latin typeface="Arial Black" pitchFamily="34" charset="0"/>
              </a:rPr>
              <a:t>Their knees get flame and pain heavily, especially when the seasons alter and weather changing. </a:t>
            </a:r>
          </a:p>
          <a:p>
            <a:pPr marL="177800" indent="-177800">
              <a:buFont typeface="Arial" pitchFamily="34" charset="0"/>
              <a:buChar char="•"/>
            </a:pPr>
            <a:endParaRPr lang="en-US" altLang="zh-CN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67240" y="5214950"/>
            <a:ext cx="285752" cy="214314"/>
          </a:xfrm>
          <a:prstGeom prst="ellipse">
            <a:avLst/>
          </a:prstGeom>
          <a:solidFill>
            <a:srgbClr val="9632A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524232" y="5227092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05235" y="5227092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286237" y="5227092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0960" y="2571744"/>
            <a:ext cx="42862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A0EBA"/>
                </a:solidFill>
                <a:latin typeface="Arial Black" pitchFamily="34" charset="0"/>
              </a:rPr>
              <a:t>CONDITION 4</a:t>
            </a:r>
            <a:endParaRPr lang="zh-CN" altLang="en-US" sz="2800" dirty="0">
              <a:solidFill>
                <a:srgbClr val="0A0E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17" y="3139860"/>
            <a:ext cx="942981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200" dirty="0" smtClean="0">
                <a:solidFill>
                  <a:srgbClr val="0A0EBA"/>
                </a:solidFill>
                <a:latin typeface="Arial Black" pitchFamily="34" charset="0"/>
              </a:rPr>
              <a:t>What happened with them?</a:t>
            </a:r>
            <a:endParaRPr lang="zh-CN" altLang="en-US" sz="42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3" name="上凸带形 2"/>
          <p:cNvSpPr/>
          <p:nvPr/>
        </p:nvSpPr>
        <p:spPr>
          <a:xfrm>
            <a:off x="4571989" y="4286256"/>
            <a:ext cx="2857520" cy="785818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4786322"/>
            <a:ext cx="466724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34259" y="4786322"/>
            <a:ext cx="4857784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4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43" y="1071546"/>
            <a:ext cx="12192085" cy="5643602"/>
          </a:xfrm>
          <a:custGeom>
            <a:avLst/>
            <a:gdLst>
              <a:gd name="connsiteX0" fmla="*/ 0 w 9144064"/>
              <a:gd name="connsiteY0" fmla="*/ 0 h 5786478"/>
              <a:gd name="connsiteX1" fmla="*/ 9144064 w 9144064"/>
              <a:gd name="connsiteY1" fmla="*/ 0 h 5786478"/>
              <a:gd name="connsiteX2" fmla="*/ 9144064 w 9144064"/>
              <a:gd name="connsiteY2" fmla="*/ 5786478 h 5786478"/>
              <a:gd name="connsiteX3" fmla="*/ 0 w 9144064"/>
              <a:gd name="connsiteY3" fmla="*/ 5786478 h 5786478"/>
              <a:gd name="connsiteX4" fmla="*/ 0 w 9144064"/>
              <a:gd name="connsiteY4" fmla="*/ 0 h 5786478"/>
              <a:gd name="connsiteX0" fmla="*/ 32 w 9144064"/>
              <a:gd name="connsiteY0" fmla="*/ 500066 h 5786478"/>
              <a:gd name="connsiteX1" fmla="*/ 9144064 w 9144064"/>
              <a:gd name="connsiteY1" fmla="*/ 0 h 5786478"/>
              <a:gd name="connsiteX2" fmla="*/ 9144064 w 9144064"/>
              <a:gd name="connsiteY2" fmla="*/ 5786478 h 5786478"/>
              <a:gd name="connsiteX3" fmla="*/ 0 w 9144064"/>
              <a:gd name="connsiteY3" fmla="*/ 5786478 h 5786478"/>
              <a:gd name="connsiteX4" fmla="*/ 32 w 9144064"/>
              <a:gd name="connsiteY4" fmla="*/ 500066 h 5786478"/>
              <a:gd name="connsiteX0" fmla="*/ 32 w 9144064"/>
              <a:gd name="connsiteY0" fmla="*/ 142876 h 5786478"/>
              <a:gd name="connsiteX1" fmla="*/ 9144064 w 9144064"/>
              <a:gd name="connsiteY1" fmla="*/ 0 h 5786478"/>
              <a:gd name="connsiteX2" fmla="*/ 9144064 w 9144064"/>
              <a:gd name="connsiteY2" fmla="*/ 5786478 h 5786478"/>
              <a:gd name="connsiteX3" fmla="*/ 0 w 9144064"/>
              <a:gd name="connsiteY3" fmla="*/ 5786478 h 5786478"/>
              <a:gd name="connsiteX4" fmla="*/ 32 w 9144064"/>
              <a:gd name="connsiteY4" fmla="*/ 142876 h 5786478"/>
              <a:gd name="connsiteX0" fmla="*/ 32 w 9144064"/>
              <a:gd name="connsiteY0" fmla="*/ 0 h 5643602"/>
              <a:gd name="connsiteX1" fmla="*/ 9144032 w 9144064"/>
              <a:gd name="connsiteY1" fmla="*/ 285752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  <a:gd name="connsiteX0" fmla="*/ 32 w 9144064"/>
              <a:gd name="connsiteY0" fmla="*/ 0 h 5643602"/>
              <a:gd name="connsiteX1" fmla="*/ 9144032 w 9144064"/>
              <a:gd name="connsiteY1" fmla="*/ 71438 h 5643602"/>
              <a:gd name="connsiteX2" fmla="*/ 9144064 w 9144064"/>
              <a:gd name="connsiteY2" fmla="*/ 5643602 h 5643602"/>
              <a:gd name="connsiteX3" fmla="*/ 0 w 9144064"/>
              <a:gd name="connsiteY3" fmla="*/ 5643602 h 5643602"/>
              <a:gd name="connsiteX4" fmla="*/ 32 w 9144064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64" h="5643602">
                <a:moveTo>
                  <a:pt x="32" y="0"/>
                </a:moveTo>
                <a:cubicBezTo>
                  <a:pt x="3664092" y="574040"/>
                  <a:pt x="5554387" y="569621"/>
                  <a:pt x="9144032" y="71438"/>
                </a:cubicBezTo>
                <a:cubicBezTo>
                  <a:pt x="9144043" y="1857388"/>
                  <a:pt x="9144053" y="3857652"/>
                  <a:pt x="9144064" y="5643602"/>
                </a:cubicBezTo>
                <a:lnTo>
                  <a:pt x="0" y="5643602"/>
                </a:lnTo>
                <a:cubicBezTo>
                  <a:pt x="11" y="3881465"/>
                  <a:pt x="21" y="1762137"/>
                  <a:pt x="32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048771" y="4643447"/>
            <a:ext cx="285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A0EBA"/>
                </a:solidFill>
                <a:latin typeface="Arial Black" pitchFamily="34" charset="0"/>
              </a:rPr>
              <a:t>FIRST…</a:t>
            </a:r>
          </a:p>
        </p:txBody>
      </p:sp>
      <p:sp>
        <p:nvSpPr>
          <p:cNvPr id="6" name="矩形 5"/>
          <p:cNvSpPr/>
          <p:nvPr/>
        </p:nvSpPr>
        <p:spPr>
          <a:xfrm>
            <a:off x="8286766" y="5214950"/>
            <a:ext cx="4191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A0EBA"/>
                </a:solidFill>
                <a:latin typeface="Arial Black" pitchFamily="34" charset="0"/>
              </a:rPr>
              <a:t>Let us learn some basic physical knowledge. </a:t>
            </a:r>
            <a:endParaRPr lang="zh-CN" altLang="en-US" dirty="0">
              <a:solidFill>
                <a:srgbClr val="0A0E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6917003" y="4343400"/>
            <a:ext cx="2784309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4036683" y="5452087"/>
            <a:ext cx="2784309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685088" y="4371969"/>
            <a:ext cx="960107" cy="60006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436949" y="4131942"/>
            <a:ext cx="1056117" cy="66007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428981" y="1643051"/>
            <a:ext cx="752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323291"/>
                </a:solidFill>
                <a:latin typeface="Arial Black" pitchFamily="34" charset="0"/>
                <a:cs typeface="Arial" pitchFamily="34" charset="0"/>
              </a:rPr>
              <a:t>BODY JOINT LOCATION</a:t>
            </a:r>
            <a:endParaRPr lang="zh-CN" altLang="en-US" sz="3200" b="1" dirty="0">
              <a:solidFill>
                <a:srgbClr val="32329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3556630" y="4431973"/>
            <a:ext cx="1344149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8069131" y="3771900"/>
            <a:ext cx="1344149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205035" y="3051820"/>
            <a:ext cx="1632181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3" name="Picture 4" descr="http://blog.bregbraces.com/sites/default/files/styles/large/public/field/image/bkg-bod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2797" y="2306920"/>
            <a:ext cx="4662451" cy="4322480"/>
          </a:xfrm>
          <a:prstGeom prst="rect">
            <a:avLst/>
          </a:prstGeom>
          <a:noFill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4431904" y="6052153"/>
            <a:ext cx="1717013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9048771" y="2857496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Shoulder Joint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3720" y="5857892"/>
            <a:ext cx="274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Ankle Joint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4470" y="5238673"/>
            <a:ext cx="298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Knee Joint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01917" y="4251953"/>
            <a:ext cx="308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Wrist Joint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459" y="3600394"/>
            <a:ext cx="451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Vertebral Articulation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532960" y="4191950"/>
            <a:ext cx="480053" cy="300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9906027" y="4171898"/>
            <a:ext cx="192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Hip Joint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069131" y="4672001"/>
            <a:ext cx="288032" cy="1800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8549184" y="5332073"/>
            <a:ext cx="960107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8357163" y="4852021"/>
            <a:ext cx="192021" cy="480053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9715526" y="5000636"/>
            <a:ext cx="244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Finger Articulation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9594435" y="3562290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Elbow Joint</a:t>
            </a:r>
            <a:endParaRPr lang="zh-CN" altLang="en-US" sz="2000" b="1" dirty="0">
              <a:solidFill>
                <a:srgbClr val="5A5A5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4572000" y="3810000"/>
            <a:ext cx="1968000" cy="0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prstDash val="solid"/>
            <a:round/>
            <a:headEnd type="none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上凸带形 31"/>
          <p:cNvSpPr/>
          <p:nvPr/>
        </p:nvSpPr>
        <p:spPr>
          <a:xfrm>
            <a:off x="1142966" y="1785926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1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-43" y="2214554"/>
            <a:ext cx="1143008" cy="1588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238480" y="2214554"/>
            <a:ext cx="8953520" cy="1588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/>
          <p:nvPr/>
        </p:nvSpPr>
        <p:spPr>
          <a:xfrm>
            <a:off x="2772914" y="1170373"/>
            <a:ext cx="8953563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4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JOINT STRUCTURE &amp; COMPONENTS</a:t>
            </a:r>
            <a:endParaRPr lang="zh-CN" altLang="en-US" sz="34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097" y="2286000"/>
            <a:ext cx="3080599" cy="39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線接點 7"/>
          <p:cNvCxnSpPr/>
          <p:nvPr/>
        </p:nvCxnSpPr>
        <p:spPr>
          <a:xfrm>
            <a:off x="5807200" y="3617779"/>
            <a:ext cx="2016000" cy="0"/>
          </a:xfrm>
          <a:prstGeom prst="line">
            <a:avLst/>
          </a:prstGeom>
          <a:ln w="38100">
            <a:solidFill>
              <a:srgbClr val="3232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240749" y="4244499"/>
            <a:ext cx="1610527" cy="0"/>
          </a:xfrm>
          <a:prstGeom prst="line">
            <a:avLst/>
          </a:prstGeom>
          <a:ln w="38100">
            <a:solidFill>
              <a:srgbClr val="3232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3533643" y="4322839"/>
            <a:ext cx="1610527" cy="0"/>
          </a:xfrm>
          <a:prstGeom prst="line">
            <a:avLst/>
          </a:prstGeom>
          <a:ln w="38100">
            <a:solidFill>
              <a:srgbClr val="3232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5"/>
          <p:cNvSpPr txBox="1"/>
          <p:nvPr/>
        </p:nvSpPr>
        <p:spPr>
          <a:xfrm>
            <a:off x="7905763" y="3429001"/>
            <a:ext cx="2211981" cy="4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 Black" pitchFamily="34" charset="0"/>
                <a:cs typeface="Arial" pitchFamily="34" charset="0"/>
              </a:rPr>
              <a:t>Bone</a:t>
            </a:r>
            <a:endParaRPr lang="zh-CN" altLang="en-US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7931704" y="3986773"/>
            <a:ext cx="330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 Black" pitchFamily="34" charset="0"/>
                <a:cs typeface="Arial" pitchFamily="34" charset="0"/>
              </a:rPr>
              <a:t>Articulate Cartilage</a:t>
            </a:r>
            <a:endParaRPr lang="zh-CN" altLang="en-US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35"/>
          <p:cNvSpPr txBox="1"/>
          <p:nvPr/>
        </p:nvSpPr>
        <p:spPr>
          <a:xfrm>
            <a:off x="330737" y="4100460"/>
            <a:ext cx="344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 Black" pitchFamily="34" charset="0"/>
                <a:cs typeface="Arial" pitchFamily="34" charset="0"/>
              </a:rPr>
              <a:t>Fluid Inside Joint</a:t>
            </a:r>
            <a:endParaRPr lang="zh-CN" altLang="en-US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000486" y="6215082"/>
            <a:ext cx="404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Arial Black" pitchFamily="34" charset="0"/>
                <a:cs typeface="Arial" pitchFamily="34" charset="0"/>
              </a:rPr>
              <a:t>Knee Joint Structure </a:t>
            </a:r>
            <a:endParaRPr lang="zh-CN" altLang="en-US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上凸带形 14"/>
          <p:cNvSpPr/>
          <p:nvPr/>
        </p:nvSpPr>
        <p:spPr>
          <a:xfrm>
            <a:off x="476210" y="954704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2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-43" y="2214554"/>
            <a:ext cx="952507" cy="1588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047979" y="2214554"/>
            <a:ext cx="9144021" cy="1588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/>
          <p:cNvSpPr/>
          <p:nvPr/>
        </p:nvSpPr>
        <p:spPr>
          <a:xfrm>
            <a:off x="1162056" y="2857496"/>
            <a:ext cx="5791200" cy="3276600"/>
          </a:xfrm>
          <a:prstGeom prst="roundRect">
            <a:avLst/>
          </a:prstGeom>
          <a:solidFill>
            <a:srgbClr val="9632AA">
              <a:alpha val="2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Box 26"/>
          <p:cNvSpPr txBox="1"/>
          <p:nvPr/>
        </p:nvSpPr>
        <p:spPr>
          <a:xfrm>
            <a:off x="3238480" y="1359639"/>
            <a:ext cx="5905541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JOINT FUNCTIONS</a:t>
            </a:r>
            <a:endParaRPr lang="zh-CN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0005" y="3071810"/>
            <a:ext cx="558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latin typeface="Arial Black" pitchFamily="34" charset="0"/>
                <a:cs typeface="Arial" pitchFamily="34" charset="0"/>
              </a:rPr>
              <a:t>Connect bones </a:t>
            </a:r>
          </a:p>
          <a:p>
            <a:endParaRPr lang="en-US" altLang="zh-TW" sz="2000" b="1" dirty="0" smtClean="0">
              <a:latin typeface="Arial Black" pitchFamily="34" charset="0"/>
              <a:cs typeface="Arial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latin typeface="Arial Black" pitchFamily="34" charset="0"/>
                <a:cs typeface="Arial" pitchFamily="34" charset="0"/>
              </a:rPr>
              <a:t>Allow bone movements (except for skull bones)</a:t>
            </a:r>
          </a:p>
          <a:p>
            <a:pPr marL="263525" indent="-263525">
              <a:buFont typeface="Arial" pitchFamily="34" charset="0"/>
              <a:buChar char="•"/>
            </a:pPr>
            <a:endParaRPr lang="en-US" altLang="zh-TW" sz="2000" b="1" dirty="0" smtClean="0">
              <a:latin typeface="Arial Black" pitchFamily="34" charset="0"/>
              <a:cs typeface="Arial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latin typeface="Arial Black" pitchFamily="34" charset="0"/>
                <a:cs typeface="Arial" pitchFamily="34" charset="0"/>
              </a:rPr>
              <a:t>Prevent bone surface from movement rubbing</a:t>
            </a:r>
          </a:p>
          <a:p>
            <a:pPr marL="263525" indent="-263525">
              <a:buFont typeface="Arial" pitchFamily="34" charset="0"/>
              <a:buChar char="•"/>
            </a:pPr>
            <a:endParaRPr lang="en-US" altLang="zh-TW" sz="2000" b="1" dirty="0" smtClean="0">
              <a:latin typeface="Arial Black" pitchFamily="34" charset="0"/>
              <a:cs typeface="Arial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altLang="zh-TW" sz="2000" b="1" dirty="0" smtClean="0">
                <a:latin typeface="Arial Black" pitchFamily="34" charset="0"/>
                <a:cs typeface="Arial" pitchFamily="34" charset="0"/>
              </a:rPr>
              <a:t>Provide bone supporting</a:t>
            </a:r>
            <a:endParaRPr lang="zh-TW" altLang="en-US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4" descr="http://s.iimg.me/interest.php?url=http%3A%2F%2Fpostfiles10.naver.net%2F20130125_89%2Fyour_manager_1359040887425tdGeS_JPEG%2F%25C1%25FD%25BF%25A1%25BC%25AD_%25C7%25D2%25BC%25F6%25C0%25D6%25B4%25C2_%25C0%25AF%25BB%25EA%25BC%25D2%25BF%25EE%25B5%25BF_1.jpg%3Ftype%3Dw2&amp;rt=320&amp;c=3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9906" y="2098772"/>
            <a:ext cx="4419631" cy="45449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上凸带形 5"/>
          <p:cNvSpPr/>
          <p:nvPr/>
        </p:nvSpPr>
        <p:spPr>
          <a:xfrm>
            <a:off x="857214" y="1384392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3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43" y="2214554"/>
            <a:ext cx="952507" cy="1588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047979" y="2214554"/>
            <a:ext cx="9144021" cy="1588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olanova.com/images/BoneJointHealth-550x2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794" y="1205344"/>
            <a:ext cx="8055484" cy="329522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文字方塊 4"/>
          <p:cNvSpPr txBox="1"/>
          <p:nvPr/>
        </p:nvSpPr>
        <p:spPr>
          <a:xfrm>
            <a:off x="761960" y="5449327"/>
            <a:ext cx="103823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A0EBA"/>
                </a:solidFill>
                <a:latin typeface="Arial Black" pitchFamily="34" charset="0"/>
              </a:rPr>
              <a:t>People always concern the health more seriously, but bone &amp; cartilage health is easily to ignored.</a:t>
            </a:r>
            <a:endParaRPr lang="zh-TW" altLang="en-US" sz="24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571461" y="4892772"/>
            <a:ext cx="952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5A5A5A"/>
                </a:solidFill>
                <a:latin typeface="Arial Black" pitchFamily="34" charset="0"/>
              </a:rPr>
              <a:t>“</a:t>
            </a:r>
            <a:endParaRPr lang="zh-TW" altLang="en-US" sz="66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10382323" y="5821466"/>
            <a:ext cx="1142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5A5A5A"/>
                </a:solidFill>
                <a:latin typeface="Arial Black" pitchFamily="34" charset="0"/>
              </a:rPr>
              <a:t>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7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ackandneck.ca/wp-content/uploads/2013/06/shutterstock_125580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47800" y="3000372"/>
            <a:ext cx="6604047" cy="371477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430713" y="1441941"/>
            <a:ext cx="809630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200" dirty="0" smtClean="0">
                <a:solidFill>
                  <a:srgbClr val="0A0EBA"/>
                </a:solidFill>
                <a:latin typeface="Arial Black" pitchFamily="34" charset="0"/>
              </a:rPr>
              <a:t>OSTEOARTHRITIS (OA)</a:t>
            </a:r>
            <a:endParaRPr lang="zh-TW" altLang="en-US" sz="42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37" y="3546464"/>
            <a:ext cx="7524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itchFamily="34" charset="0"/>
              </a:rPr>
              <a:t>A Main </a:t>
            </a:r>
            <a:r>
              <a:rPr lang="en-US" altLang="zh-CN" sz="2800" dirty="0">
                <a:latin typeface="Arial Black" pitchFamily="34" charset="0"/>
              </a:rPr>
              <a:t>D</a:t>
            </a:r>
            <a:r>
              <a:rPr lang="en-US" altLang="zh-CN" sz="2800" dirty="0" smtClean="0">
                <a:latin typeface="Arial Black" pitchFamily="34" charset="0"/>
              </a:rPr>
              <a:t>isease that threaten bone &amp; </a:t>
            </a:r>
            <a:r>
              <a:rPr lang="en-US" altLang="zh-CN" sz="2800" dirty="0">
                <a:latin typeface="Arial Black" pitchFamily="34" charset="0"/>
              </a:rPr>
              <a:t>C</a:t>
            </a:r>
            <a:r>
              <a:rPr lang="en-US" altLang="zh-CN" sz="2800" dirty="0" smtClean="0">
                <a:latin typeface="Arial Black" pitchFamily="34" charset="0"/>
              </a:rPr>
              <a:t>artilage Health. </a:t>
            </a:r>
            <a:endParaRPr lang="zh-CN" altLang="en-US" sz="2800" dirty="0">
              <a:latin typeface="Arial Black" pitchFamily="34" charset="0"/>
            </a:endParaRPr>
          </a:p>
        </p:txBody>
      </p:sp>
      <p:sp>
        <p:nvSpPr>
          <p:cNvPr id="6" name="上凸带形 5"/>
          <p:cNvSpPr/>
          <p:nvPr/>
        </p:nvSpPr>
        <p:spPr>
          <a:xfrm>
            <a:off x="960520" y="1500174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4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43" y="2643182"/>
            <a:ext cx="1143008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38480" y="2643182"/>
            <a:ext cx="895352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上凸带形 27"/>
          <p:cNvSpPr/>
          <p:nvPr/>
        </p:nvSpPr>
        <p:spPr>
          <a:xfrm>
            <a:off x="952464" y="1714488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5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직사각형 21"/>
          <p:cNvSpPr/>
          <p:nvPr/>
        </p:nvSpPr>
        <p:spPr>
          <a:xfrm>
            <a:off x="7213600" y="2428868"/>
            <a:ext cx="2743200" cy="17526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직선 연결선 13"/>
          <p:cNvCxnSpPr/>
          <p:nvPr/>
        </p:nvCxnSpPr>
        <p:spPr>
          <a:xfrm rot="5400000" flipH="1" flipV="1">
            <a:off x="6337302" y="3381368"/>
            <a:ext cx="1752601" cy="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3333731" y="1233059"/>
            <a:ext cx="6705600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Osteoarthritis (OA)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직사각형 18"/>
          <p:cNvSpPr/>
          <p:nvPr/>
        </p:nvSpPr>
        <p:spPr>
          <a:xfrm>
            <a:off x="0" y="4714868"/>
            <a:ext cx="2641600" cy="19812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20"/>
          <p:cNvSpPr/>
          <p:nvPr/>
        </p:nvSpPr>
        <p:spPr>
          <a:xfrm>
            <a:off x="4876800" y="4714868"/>
            <a:ext cx="2336800" cy="19050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2"/>
          <p:cNvSpPr/>
          <p:nvPr/>
        </p:nvSpPr>
        <p:spPr>
          <a:xfrm>
            <a:off x="0" y="4186246"/>
            <a:ext cx="2641600" cy="500066"/>
          </a:xfrm>
          <a:prstGeom prst="rect">
            <a:avLst/>
          </a:prstGeom>
          <a:solidFill>
            <a:srgbClr val="9632AA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3"/>
          <p:cNvSpPr/>
          <p:nvPr/>
        </p:nvSpPr>
        <p:spPr>
          <a:xfrm>
            <a:off x="4876800" y="4186246"/>
            <a:ext cx="2336800" cy="500066"/>
          </a:xfrm>
          <a:prstGeom prst="rect">
            <a:avLst/>
          </a:prstGeom>
          <a:solidFill>
            <a:srgbClr val="9632AA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4"/>
          <p:cNvSpPr/>
          <p:nvPr/>
        </p:nvSpPr>
        <p:spPr>
          <a:xfrm>
            <a:off x="7226331" y="4186246"/>
            <a:ext cx="2730469" cy="500066"/>
          </a:xfrm>
          <a:prstGeom prst="rect">
            <a:avLst/>
          </a:prstGeom>
          <a:solidFill>
            <a:srgbClr val="9632AA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 Black" pitchFamily="34" charset="0"/>
                <a:cs typeface="Arial" pitchFamily="34" charset="0"/>
              </a:rPr>
              <a:t>Damage to Bone</a:t>
            </a:r>
            <a:endParaRPr lang="ko-KR" altLang="en-US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직사각형 5"/>
          <p:cNvSpPr/>
          <p:nvPr/>
        </p:nvSpPr>
        <p:spPr>
          <a:xfrm>
            <a:off x="9956800" y="4186246"/>
            <a:ext cx="2235200" cy="500066"/>
          </a:xfrm>
          <a:prstGeom prst="rect">
            <a:avLst/>
          </a:prstGeom>
          <a:gradFill>
            <a:gsLst>
              <a:gs pos="0">
                <a:srgbClr val="FFB3B3"/>
              </a:gs>
              <a:gs pos="50000">
                <a:srgbClr val="FF5353"/>
              </a:gs>
              <a:gs pos="100000">
                <a:srgbClr val="B00000"/>
              </a:gs>
            </a:gsLst>
            <a:lin ang="5400000" scaled="0"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13"/>
          <p:cNvCxnSpPr/>
          <p:nvPr/>
        </p:nvCxnSpPr>
        <p:spPr>
          <a:xfrm rot="5400000" flipH="1" flipV="1">
            <a:off x="-749036" y="5565505"/>
            <a:ext cx="1709718" cy="84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23"/>
          <p:cNvSpPr/>
          <p:nvPr/>
        </p:nvSpPr>
        <p:spPr>
          <a:xfrm>
            <a:off x="234936" y="4186246"/>
            <a:ext cx="2000264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맑은 고딕" pitchFamily="50" charset="-127"/>
              </a:rPr>
              <a:t>OA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32" name="직사각형 24"/>
          <p:cNvSpPr/>
          <p:nvPr/>
        </p:nvSpPr>
        <p:spPr>
          <a:xfrm>
            <a:off x="5080000" y="4181468"/>
            <a:ext cx="1930400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맑은 고딕" pitchFamily="50" charset="-127"/>
              </a:rPr>
              <a:t>Symptoms of OA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33" name="직사각형 25"/>
          <p:cNvSpPr/>
          <p:nvPr/>
        </p:nvSpPr>
        <p:spPr>
          <a:xfrm>
            <a:off x="6102381" y="4186246"/>
            <a:ext cx="2000264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26"/>
          <p:cNvSpPr/>
          <p:nvPr/>
        </p:nvSpPr>
        <p:spPr>
          <a:xfrm>
            <a:off x="9988536" y="4186246"/>
            <a:ext cx="2000264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맑은 고딕" pitchFamily="50" charset="-127"/>
              </a:rPr>
              <a:t>Result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42" name="직사각형 34"/>
          <p:cNvSpPr/>
          <p:nvPr/>
        </p:nvSpPr>
        <p:spPr>
          <a:xfrm>
            <a:off x="63483" y="4791068"/>
            <a:ext cx="2578117" cy="1905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Osteoarthritis (OA) is degeneration of cartilage inside the joint.</a:t>
            </a:r>
            <a:endParaRPr lang="ko-KR" altLang="en-US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36"/>
          <p:cNvSpPr/>
          <p:nvPr/>
        </p:nvSpPr>
        <p:spPr>
          <a:xfrm>
            <a:off x="7315200" y="2438384"/>
            <a:ext cx="2844800" cy="12858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bone surfaces become less well protected by cartilage, bone may be exposed and rubbed</a:t>
            </a:r>
            <a:endParaRPr lang="ko-KR" altLang="en-US" sz="1600" b="1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66" name="직선 연결선 13"/>
          <p:cNvCxnSpPr/>
          <p:nvPr/>
        </p:nvCxnSpPr>
        <p:spPr>
          <a:xfrm rot="16200000" flipH="1">
            <a:off x="1845726" y="3377144"/>
            <a:ext cx="1600201" cy="845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13"/>
          <p:cNvCxnSpPr/>
          <p:nvPr/>
        </p:nvCxnSpPr>
        <p:spPr>
          <a:xfrm rot="16200000" flipH="1">
            <a:off x="4004723" y="5586946"/>
            <a:ext cx="1752600" cy="84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3"/>
          <p:cNvSpPr/>
          <p:nvPr/>
        </p:nvSpPr>
        <p:spPr>
          <a:xfrm>
            <a:off x="2641600" y="4181468"/>
            <a:ext cx="2235200" cy="500066"/>
          </a:xfrm>
          <a:prstGeom prst="rect">
            <a:avLst/>
          </a:prstGeom>
          <a:solidFill>
            <a:srgbClr val="9632AA">
              <a:alpha val="69804"/>
            </a:srgb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24"/>
          <p:cNvSpPr/>
          <p:nvPr/>
        </p:nvSpPr>
        <p:spPr>
          <a:xfrm>
            <a:off x="2844800" y="4181468"/>
            <a:ext cx="1930400" cy="5000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맑은 고딕" pitchFamily="50" charset="-127"/>
              </a:rPr>
              <a:t>Reasons of OA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6800" y="4803986"/>
            <a:ext cx="25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1600" b="1" dirty="0" smtClean="0">
                <a:latin typeface="Arial" pitchFamily="34" charset="0"/>
                <a:cs typeface="Arial" pitchFamily="34" charset="0"/>
              </a:rPr>
              <a:t>Include joint pain, tenderness, stiffness, locking, and sometimes an effusion</a:t>
            </a:r>
            <a:endParaRPr lang="zh-TW" alt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직선 연결선 13"/>
          <p:cNvCxnSpPr/>
          <p:nvPr/>
        </p:nvCxnSpPr>
        <p:spPr>
          <a:xfrm rot="16200000" flipH="1">
            <a:off x="9084724" y="5586947"/>
            <a:ext cx="1752600" cy="84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20"/>
          <p:cNvSpPr/>
          <p:nvPr/>
        </p:nvSpPr>
        <p:spPr>
          <a:xfrm>
            <a:off x="9956800" y="4714868"/>
            <a:ext cx="2235200" cy="19050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/>
          <p:cNvSpPr/>
          <p:nvPr/>
        </p:nvSpPr>
        <p:spPr>
          <a:xfrm>
            <a:off x="9718668" y="4803986"/>
            <a:ext cx="25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Pain for movement, atrophy for regional muscles and may lax ligaments</a:t>
            </a:r>
            <a:endParaRPr lang="zh-TW" alt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-43" y="2143116"/>
            <a:ext cx="104775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047979" y="2143116"/>
            <a:ext cx="914402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9"/>
          <p:cNvSpPr/>
          <p:nvPr/>
        </p:nvSpPr>
        <p:spPr>
          <a:xfrm>
            <a:off x="3003544" y="2581268"/>
            <a:ext cx="2235200" cy="160020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85000"/>
                  <a:alpha val="2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66</a:t>
            </a:r>
            <a:endParaRPr lang="ko-KR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2762227" y="2553229"/>
            <a:ext cx="274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1600" b="1" dirty="0" smtClean="0">
                <a:latin typeface="Arial" pitchFamily="34" charset="0"/>
                <a:cs typeface="Arial" pitchFamily="34" charset="0"/>
              </a:rPr>
              <a:t>The physical substance in cartilage,  </a:t>
            </a:r>
            <a:r>
              <a:rPr lang="en-US" altLang="zh-TW" sz="1600" b="1" dirty="0" err="1" smtClean="0">
                <a:latin typeface="Arial" pitchFamily="34" charset="0"/>
                <a:cs typeface="Arial" pitchFamily="34" charset="0"/>
              </a:rPr>
              <a:t>proteoglycans</a:t>
            </a:r>
            <a:r>
              <a:rPr lang="en-US" altLang="zh-TW" sz="1600" b="1" dirty="0" smtClean="0">
                <a:latin typeface="Arial" pitchFamily="34" charset="0"/>
                <a:cs typeface="Arial" pitchFamily="34" charset="0"/>
              </a:rPr>
              <a:t> reduce to produce</a:t>
            </a:r>
            <a:endParaRPr lang="zh-TW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526473" y="1094508"/>
            <a:ext cx="4571989" cy="5620639"/>
          </a:xfrm>
          <a:custGeom>
            <a:avLst/>
            <a:gdLst>
              <a:gd name="connsiteX0" fmla="*/ 0 w 3428992"/>
              <a:gd name="connsiteY0" fmla="*/ 0 h 5143536"/>
              <a:gd name="connsiteX1" fmla="*/ 3428992 w 3428992"/>
              <a:gd name="connsiteY1" fmla="*/ 0 h 5143536"/>
              <a:gd name="connsiteX2" fmla="*/ 3428992 w 3428992"/>
              <a:gd name="connsiteY2" fmla="*/ 5143536 h 5143536"/>
              <a:gd name="connsiteX3" fmla="*/ 0 w 3428992"/>
              <a:gd name="connsiteY3" fmla="*/ 5143536 h 5143536"/>
              <a:gd name="connsiteX4" fmla="*/ 0 w 3428992"/>
              <a:gd name="connsiteY4" fmla="*/ 0 h 5143536"/>
              <a:gd name="connsiteX0" fmla="*/ 0 w 3428992"/>
              <a:gd name="connsiteY0" fmla="*/ 0 h 5143536"/>
              <a:gd name="connsiteX1" fmla="*/ 3428992 w 3428992"/>
              <a:gd name="connsiteY1" fmla="*/ 428628 h 5143536"/>
              <a:gd name="connsiteX2" fmla="*/ 3428992 w 3428992"/>
              <a:gd name="connsiteY2" fmla="*/ 5143536 h 5143536"/>
              <a:gd name="connsiteX3" fmla="*/ 0 w 3428992"/>
              <a:gd name="connsiteY3" fmla="*/ 5143536 h 5143536"/>
              <a:gd name="connsiteX4" fmla="*/ 0 w 3428992"/>
              <a:gd name="connsiteY4" fmla="*/ 0 h 5143536"/>
              <a:gd name="connsiteX0" fmla="*/ 0 w 3428992"/>
              <a:gd name="connsiteY0" fmla="*/ 0 h 5143536"/>
              <a:gd name="connsiteX1" fmla="*/ 3428992 w 3428992"/>
              <a:gd name="connsiteY1" fmla="*/ 428628 h 5143536"/>
              <a:gd name="connsiteX2" fmla="*/ 3428992 w 3428992"/>
              <a:gd name="connsiteY2" fmla="*/ 5143536 h 5143536"/>
              <a:gd name="connsiteX3" fmla="*/ 0 w 3428992"/>
              <a:gd name="connsiteY3" fmla="*/ 5143536 h 5143536"/>
              <a:gd name="connsiteX4" fmla="*/ 0 w 3428992"/>
              <a:gd name="connsiteY4" fmla="*/ 0 h 5143536"/>
              <a:gd name="connsiteX0" fmla="*/ 0 w 3428992"/>
              <a:gd name="connsiteY0" fmla="*/ 0 h 5143536"/>
              <a:gd name="connsiteX1" fmla="*/ 3428992 w 3428992"/>
              <a:gd name="connsiteY1" fmla="*/ 428628 h 5143536"/>
              <a:gd name="connsiteX2" fmla="*/ 3428992 w 3428992"/>
              <a:gd name="connsiteY2" fmla="*/ 5143536 h 5143536"/>
              <a:gd name="connsiteX3" fmla="*/ 0 w 3428992"/>
              <a:gd name="connsiteY3" fmla="*/ 5143536 h 5143536"/>
              <a:gd name="connsiteX4" fmla="*/ 0 w 3428992"/>
              <a:gd name="connsiteY4" fmla="*/ 0 h 5143536"/>
              <a:gd name="connsiteX0" fmla="*/ 0 w 3428992"/>
              <a:gd name="connsiteY0" fmla="*/ 0 h 5143536"/>
              <a:gd name="connsiteX1" fmla="*/ 3428992 w 3428992"/>
              <a:gd name="connsiteY1" fmla="*/ 428628 h 5143536"/>
              <a:gd name="connsiteX2" fmla="*/ 3428992 w 3428992"/>
              <a:gd name="connsiteY2" fmla="*/ 5143536 h 5143536"/>
              <a:gd name="connsiteX3" fmla="*/ 0 w 3428992"/>
              <a:gd name="connsiteY3" fmla="*/ 5143536 h 5143536"/>
              <a:gd name="connsiteX4" fmla="*/ 0 w 3428992"/>
              <a:gd name="connsiteY4" fmla="*/ 0 h 5143536"/>
              <a:gd name="connsiteX0" fmla="*/ 0 w 3428992"/>
              <a:gd name="connsiteY0" fmla="*/ 0 h 5214974"/>
              <a:gd name="connsiteX1" fmla="*/ 3428992 w 3428992"/>
              <a:gd name="connsiteY1" fmla="*/ 500066 h 5214974"/>
              <a:gd name="connsiteX2" fmla="*/ 3428992 w 3428992"/>
              <a:gd name="connsiteY2" fmla="*/ 5214974 h 5214974"/>
              <a:gd name="connsiteX3" fmla="*/ 0 w 3428992"/>
              <a:gd name="connsiteY3" fmla="*/ 5214974 h 5214974"/>
              <a:gd name="connsiteX4" fmla="*/ 0 w 3428992"/>
              <a:gd name="connsiteY4" fmla="*/ 0 h 5214974"/>
              <a:gd name="connsiteX0" fmla="*/ 0 w 3428992"/>
              <a:gd name="connsiteY0" fmla="*/ 0 h 5214974"/>
              <a:gd name="connsiteX1" fmla="*/ 3428992 w 3428992"/>
              <a:gd name="connsiteY1" fmla="*/ 357190 h 5214974"/>
              <a:gd name="connsiteX2" fmla="*/ 3428992 w 3428992"/>
              <a:gd name="connsiteY2" fmla="*/ 5214974 h 5214974"/>
              <a:gd name="connsiteX3" fmla="*/ 0 w 3428992"/>
              <a:gd name="connsiteY3" fmla="*/ 5214974 h 5214974"/>
              <a:gd name="connsiteX4" fmla="*/ 0 w 3428992"/>
              <a:gd name="connsiteY4" fmla="*/ 0 h 5214974"/>
              <a:gd name="connsiteX0" fmla="*/ 0 w 3428992"/>
              <a:gd name="connsiteY0" fmla="*/ 0 h 5214974"/>
              <a:gd name="connsiteX1" fmla="*/ 3428992 w 3428992"/>
              <a:gd name="connsiteY1" fmla="*/ 357190 h 5214974"/>
              <a:gd name="connsiteX2" fmla="*/ 3428992 w 3428992"/>
              <a:gd name="connsiteY2" fmla="*/ 5214974 h 5214974"/>
              <a:gd name="connsiteX3" fmla="*/ 0 w 3428992"/>
              <a:gd name="connsiteY3" fmla="*/ 5214974 h 5214974"/>
              <a:gd name="connsiteX4" fmla="*/ 0 w 3428992"/>
              <a:gd name="connsiteY4" fmla="*/ 0 h 5214974"/>
              <a:gd name="connsiteX0" fmla="*/ 0 w 3428992"/>
              <a:gd name="connsiteY0" fmla="*/ 0 h 5214974"/>
              <a:gd name="connsiteX1" fmla="*/ 3428992 w 3428992"/>
              <a:gd name="connsiteY1" fmla="*/ 357190 h 5214974"/>
              <a:gd name="connsiteX2" fmla="*/ 3428992 w 3428992"/>
              <a:gd name="connsiteY2" fmla="*/ 5214974 h 5214974"/>
              <a:gd name="connsiteX3" fmla="*/ 0 w 3428992"/>
              <a:gd name="connsiteY3" fmla="*/ 5214974 h 5214974"/>
              <a:gd name="connsiteX4" fmla="*/ 0 w 3428992"/>
              <a:gd name="connsiteY4" fmla="*/ 0 h 52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92" h="5214974">
                <a:moveTo>
                  <a:pt x="0" y="0"/>
                </a:moveTo>
                <a:cubicBezTo>
                  <a:pt x="1894235" y="288034"/>
                  <a:pt x="2301877" y="339486"/>
                  <a:pt x="3428992" y="357190"/>
                </a:cubicBezTo>
                <a:lnTo>
                  <a:pt x="3428992" y="5214974"/>
                </a:lnTo>
                <a:lnTo>
                  <a:pt x="0" y="52149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凸带形 12"/>
          <p:cNvSpPr/>
          <p:nvPr/>
        </p:nvSpPr>
        <p:spPr>
          <a:xfrm>
            <a:off x="5429246" y="2285992"/>
            <a:ext cx="5905541" cy="785818"/>
          </a:xfrm>
          <a:prstGeom prst="ribbon2">
            <a:avLst>
              <a:gd name="adj1" fmla="val 16667"/>
              <a:gd name="adj2" fmla="val 70140"/>
            </a:avLst>
          </a:prstGeom>
          <a:solidFill>
            <a:srgbClr val="FFE2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Arial Black" pitchFamily="34" charset="0"/>
              </a:rPr>
              <a:t>Bone &amp; Cartilage Supplements</a:t>
            </a:r>
            <a:endParaRPr lang="zh-CN" alt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3995" y="3502414"/>
            <a:ext cx="6286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 smtClean="0">
                <a:solidFill>
                  <a:srgbClr val="0070C0"/>
                </a:solidFill>
                <a:effectLst>
                  <a:glow rad="101600">
                    <a:srgbClr val="FFE241">
                      <a:alpha val="60000"/>
                    </a:srgbClr>
                  </a:glow>
                </a:effectLst>
                <a:latin typeface="Arial Black" pitchFamily="34" charset="0"/>
              </a:rPr>
              <a:t>ArthroXtra</a:t>
            </a:r>
            <a:r>
              <a:rPr lang="en-US" altLang="zh-CN" sz="4800" baseline="30000" dirty="0" err="1" smtClean="0">
                <a:solidFill>
                  <a:srgbClr val="0070C0"/>
                </a:solidFill>
                <a:effectLst>
                  <a:glow rad="101600">
                    <a:srgbClr val="FFE241">
                      <a:alpha val="60000"/>
                    </a:srgbClr>
                  </a:glow>
                </a:effectLst>
                <a:latin typeface="Arial Black" pitchFamily="34" charset="0"/>
              </a:rPr>
              <a:t>TM</a:t>
            </a:r>
            <a:r>
              <a:rPr lang="en-US" altLang="zh-CN" sz="4800" dirty="0" smtClean="0">
                <a:solidFill>
                  <a:srgbClr val="0070C0"/>
                </a:solidFill>
                <a:effectLst>
                  <a:glow rad="101600">
                    <a:srgbClr val="FFE241">
                      <a:alpha val="60000"/>
                    </a:srgbClr>
                  </a:glow>
                </a:effectLst>
                <a:latin typeface="Arial Black" pitchFamily="34" charset="0"/>
              </a:rPr>
              <a:t> Tablets</a:t>
            </a:r>
            <a:endParaRPr lang="zh-CN" altLang="en-US" sz="4800" dirty="0">
              <a:solidFill>
                <a:srgbClr val="0070C0"/>
              </a:solidFill>
              <a:effectLst>
                <a:glow rad="101600">
                  <a:srgbClr val="FFE241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45" y="574127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Dual Nourishment For More Motion</a:t>
            </a:r>
            <a:endParaRPr lang="zh-CN" altLang="en-US" sz="2400" dirty="0"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38480" y="1144287"/>
            <a:ext cx="6705600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EVOLUTION OF OA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35858"/>
            <a:ext cx="2336800" cy="24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540420"/>
            <a:ext cx="2540000" cy="255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35"/>
          <p:cNvSpPr>
            <a:spLocks noChangeArrowheads="1"/>
          </p:cNvSpPr>
          <p:nvPr/>
        </p:nvSpPr>
        <p:spPr bwMode="auto">
          <a:xfrm rot="5400000">
            <a:off x="3284008" y="3294592"/>
            <a:ext cx="533403" cy="802217"/>
          </a:xfrm>
          <a:prstGeom prst="upArrow">
            <a:avLst>
              <a:gd name="adj1" fmla="val 52833"/>
              <a:gd name="adj2" fmla="val 45940"/>
            </a:avLst>
          </a:prstGeom>
          <a:gradFill>
            <a:gsLst>
              <a:gs pos="0">
                <a:srgbClr val="F58B1F">
                  <a:alpha val="90000"/>
                </a:srgbClr>
              </a:gs>
              <a:gs pos="50000">
                <a:srgbClr val="F58B1F">
                  <a:alpha val="70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latin typeface="微软雅黑" pitchFamily="34" charset="-122"/>
            </a:endParaRPr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 rot="5400000">
            <a:off x="6941608" y="3294593"/>
            <a:ext cx="533403" cy="802217"/>
          </a:xfrm>
          <a:prstGeom prst="upArrow">
            <a:avLst>
              <a:gd name="adj1" fmla="val 52833"/>
              <a:gd name="adj2" fmla="val 45940"/>
            </a:avLst>
          </a:prstGeom>
          <a:gradFill>
            <a:gsLst>
              <a:gs pos="0">
                <a:srgbClr val="F58B1F">
                  <a:alpha val="90000"/>
                </a:srgbClr>
              </a:gs>
              <a:gs pos="50000">
                <a:srgbClr val="F58B1F">
                  <a:alpha val="70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latin typeface="微软雅黑" pitchFamily="34" charset="-122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508000" y="541020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 Black" pitchFamily="34" charset="0"/>
                <a:cs typeface="Arial" pitchFamily="34" charset="0"/>
              </a:rPr>
              <a:t>Normal Joint</a:t>
            </a:r>
            <a:endParaRPr lang="zh-CN" altLang="en-US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3657600" y="5410200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 Black" pitchFamily="34" charset="0"/>
                <a:cs typeface="Arial" pitchFamily="34" charset="0"/>
              </a:rPr>
              <a:t>Thinning of Cartilage </a:t>
            </a:r>
            <a:endParaRPr lang="zh-CN" altLang="en-US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8331200" y="5257800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 Black" pitchFamily="34" charset="0"/>
                <a:cs typeface="Arial" pitchFamily="34" charset="0"/>
              </a:rPr>
              <a:t>Overgrowth of bone and appear cartilage fragment</a:t>
            </a:r>
            <a:endParaRPr lang="zh-CN" altLang="en-US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46400" y="2895600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Arial" pitchFamily="34" charset="0"/>
                <a:cs typeface="Arial" pitchFamily="34" charset="0"/>
              </a:rPr>
              <a:t>Cartilage turn thin</a:t>
            </a:r>
            <a:endParaRPr lang="zh-TW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00800" y="2895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Arial" pitchFamily="34" charset="0"/>
                <a:cs typeface="Arial" pitchFamily="34" charset="0"/>
              </a:rPr>
              <a:t>Cartilage continue turn thin</a:t>
            </a:r>
            <a:endParaRPr lang="zh-TW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9956800" y="3884612"/>
            <a:ext cx="1320800" cy="1588"/>
          </a:xfrm>
          <a:prstGeom prst="line">
            <a:avLst/>
          </a:prstGeom>
          <a:ln w="38100">
            <a:solidFill>
              <a:srgbClr val="7D64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9448800" y="4191000"/>
            <a:ext cx="1016000" cy="457200"/>
          </a:xfrm>
          <a:prstGeom prst="line">
            <a:avLst/>
          </a:prstGeom>
          <a:ln w="38100">
            <a:solidFill>
              <a:srgbClr val="7D64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0464800" y="3362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Arial" pitchFamily="34" charset="0"/>
                <a:cs typeface="Arial" pitchFamily="34" charset="0"/>
              </a:rPr>
              <a:t>Cartilage Fragments</a:t>
            </a:r>
            <a:endParaRPr lang="zh-TW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0464800" y="4429780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Arial" pitchFamily="34" charset="0"/>
                <a:cs typeface="Arial" pitchFamily="34" charset="0"/>
              </a:rPr>
              <a:t>Bone Spurs</a:t>
            </a:r>
            <a:endParaRPr lang="zh-TW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上凸带形 18"/>
          <p:cNvSpPr/>
          <p:nvPr/>
        </p:nvSpPr>
        <p:spPr>
          <a:xfrm>
            <a:off x="952463" y="1107015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6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-43" y="2143116"/>
            <a:ext cx="104775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143229" y="2143116"/>
            <a:ext cx="904877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593144"/>
            <a:ext cx="2527300" cy="25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46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33730" y="1291226"/>
            <a:ext cx="7334301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PREDILECTION SITES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111" name="Picture 15" descr="http://www.cedars-sinai.edu/Patients/Health-Conditions/Images/351455_Arthriti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2786059"/>
            <a:ext cx="3860800" cy="183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3" name="Picture 17" descr="http://t2.gstatic.com/images?q=tbn:ANd9GcRHu3fhWVbX70iwokOXn-HPPKgtUHkVnb8JGHbhw9bewDnVyrG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4714885"/>
            <a:ext cx="3860800" cy="190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5" name="Picture 19" descr="http://www.stewartclinic.com/wp-content/uploads/2012/10/shutterstock_6426728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72" y="3929067"/>
            <a:ext cx="2667019" cy="1333509"/>
          </a:xfrm>
          <a:prstGeom prst="rect">
            <a:avLst/>
          </a:prstGeom>
          <a:noFill/>
        </p:spPr>
      </p:pic>
      <p:pic>
        <p:nvPicPr>
          <p:cNvPr id="4117" name="Picture 21" descr="http://acutearthritis.net/wp-content/uploads/2012/09/Depositphotos_11213268_M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20" y="2190742"/>
            <a:ext cx="3048021" cy="1524011"/>
          </a:xfrm>
          <a:prstGeom prst="rect">
            <a:avLst/>
          </a:prstGeom>
          <a:noFill/>
        </p:spPr>
      </p:pic>
      <p:pic>
        <p:nvPicPr>
          <p:cNvPr id="4119" name="Picture 23" descr="http://img.answcdn.com/view:feature/getty/symptoms/727c8996/9241126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10776" y="5389552"/>
            <a:ext cx="2095515" cy="1309697"/>
          </a:xfrm>
          <a:prstGeom prst="rect">
            <a:avLst/>
          </a:prstGeom>
          <a:noFill/>
        </p:spPr>
      </p:pic>
      <p:grpSp>
        <p:nvGrpSpPr>
          <p:cNvPr id="2" name="群組 20"/>
          <p:cNvGrpSpPr/>
          <p:nvPr/>
        </p:nvGrpSpPr>
        <p:grpSpPr>
          <a:xfrm>
            <a:off x="7334259" y="2357430"/>
            <a:ext cx="1727200" cy="914400"/>
            <a:chOff x="5715000" y="1524000"/>
            <a:chExt cx="1295400" cy="955622"/>
          </a:xfrm>
        </p:grpSpPr>
        <p:pic>
          <p:nvPicPr>
            <p:cNvPr id="18" name="图片 4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15000" y="1524000"/>
              <a:ext cx="1295400" cy="955622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6029326" y="1676400"/>
              <a:ext cx="900112" cy="38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Arial" pitchFamily="34" charset="0"/>
                  <a:cs typeface="Arial" pitchFamily="34" charset="0"/>
                </a:rPr>
                <a:t>Neck</a:t>
              </a:r>
              <a:endParaRPr lang="zh-TW" alt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图片 4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5261" y="3714752"/>
            <a:ext cx="1727200" cy="955622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8140712" y="3878820"/>
            <a:ext cx="120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Spine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图片 4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6765" y="5286388"/>
            <a:ext cx="1727200" cy="955622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8680456" y="5444050"/>
            <a:ext cx="120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Hip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图片 3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7" y="2571745"/>
            <a:ext cx="2641600" cy="1461541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4610107" y="2886889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Articulation of hands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8" y="4539228"/>
            <a:ext cx="2641600" cy="1461541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4584688" y="4917056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Knee Joint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上凸带形 20"/>
          <p:cNvSpPr/>
          <p:nvPr/>
        </p:nvSpPr>
        <p:spPr>
          <a:xfrm>
            <a:off x="857214" y="1242853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7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-43" y="2143116"/>
            <a:ext cx="95250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047979" y="2143116"/>
            <a:ext cx="914402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34" y="2728738"/>
            <a:ext cx="1162053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A0EBA"/>
                </a:solidFill>
                <a:latin typeface="Arial Black" pitchFamily="34" charset="0"/>
              </a:rPr>
              <a:t>Not realize the serious?</a:t>
            </a:r>
          </a:p>
          <a:p>
            <a:pPr algn="ctr"/>
            <a:r>
              <a:rPr lang="en-US" altLang="zh-CN" sz="4000" dirty="0" smtClean="0">
                <a:solidFill>
                  <a:srgbClr val="0A0EBA"/>
                </a:solidFill>
                <a:latin typeface="Arial Black" pitchFamily="34" charset="0"/>
              </a:rPr>
              <a:t>Let us look at some data &amp; facts.</a:t>
            </a:r>
            <a:endParaRPr lang="zh-CN" altLang="en-US" sz="40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3" name="上凸带形 2"/>
          <p:cNvSpPr/>
          <p:nvPr/>
        </p:nvSpPr>
        <p:spPr>
          <a:xfrm>
            <a:off x="4571989" y="4286256"/>
            <a:ext cx="2857520" cy="785818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4786322"/>
            <a:ext cx="466724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34259" y="4786322"/>
            <a:ext cx="4857784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7200" y="4963160"/>
            <a:ext cx="31496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椭圆 9"/>
          <p:cNvSpPr/>
          <p:nvPr/>
        </p:nvSpPr>
        <p:spPr>
          <a:xfrm>
            <a:off x="7143758" y="2571744"/>
            <a:ext cx="2487023" cy="1865268"/>
          </a:xfrm>
          <a:prstGeom prst="ellipse">
            <a:avLst/>
          </a:prstGeom>
          <a:gradFill>
            <a:gsLst>
              <a:gs pos="100000">
                <a:srgbClr val="FFE241"/>
              </a:gs>
              <a:gs pos="20000">
                <a:srgbClr val="FFE241">
                  <a:alpha val="80000"/>
                </a:srgbClr>
              </a:gs>
              <a:gs pos="100000">
                <a:schemeClr val="bg1"/>
              </a:gs>
            </a:gsLst>
            <a:lin ang="5400000" scaled="0"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0"/>
          <p:cNvSpPr/>
          <p:nvPr/>
        </p:nvSpPr>
        <p:spPr>
          <a:xfrm>
            <a:off x="7518401" y="2590800"/>
            <a:ext cx="1625600" cy="609600"/>
          </a:xfrm>
          <a:prstGeom prst="ellipse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2000">
                <a:schemeClr val="bg1">
                  <a:alpha val="60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2049716" y="2643182"/>
            <a:ext cx="2487915" cy="1865532"/>
          </a:xfrm>
          <a:prstGeom prst="ellipse">
            <a:avLst/>
          </a:prstGeom>
          <a:gradFill flip="none" rotWithShape="1">
            <a:gsLst>
              <a:gs pos="43000">
                <a:srgbClr val="FF7711"/>
              </a:gs>
              <a:gs pos="67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2438400" y="2643182"/>
            <a:ext cx="1727200" cy="609600"/>
          </a:xfrm>
          <a:prstGeom prst="ellipse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2000">
                <a:schemeClr val="bg1">
                  <a:alpha val="60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椭圆 24"/>
          <p:cNvSpPr/>
          <p:nvPr/>
        </p:nvSpPr>
        <p:spPr>
          <a:xfrm>
            <a:off x="4016339" y="2500306"/>
            <a:ext cx="3657597" cy="2743200"/>
          </a:xfrm>
          <a:prstGeom prst="ellipse">
            <a:avLst/>
          </a:prstGeom>
          <a:gradFill>
            <a:gsLst>
              <a:gs pos="100000">
                <a:srgbClr val="9632AA"/>
              </a:gs>
              <a:gs pos="20000">
                <a:srgbClr val="9632AA">
                  <a:alpha val="5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6"/>
          <p:cNvSpPr/>
          <p:nvPr/>
        </p:nvSpPr>
        <p:spPr>
          <a:xfrm>
            <a:off x="4572000" y="2133600"/>
            <a:ext cx="2540000" cy="990600"/>
          </a:xfrm>
          <a:prstGeom prst="ellipse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2000">
                <a:schemeClr val="bg1">
                  <a:alpha val="60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4063999" y="3445377"/>
            <a:ext cx="3454399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</a:t>
            </a:r>
            <a:r>
              <a:rPr lang="en-US" altLang="zh-CN" sz="3200" b="1" kern="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00,000,000</a:t>
            </a:r>
            <a:endParaRPr lang="en-US" altLang="zh-CN" b="1" kern="0" dirty="0" smtClean="0">
              <a:solidFill>
                <a:prstClr val="white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77319" y="1225254"/>
            <a:ext cx="5016496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DATA &amp; FACTS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65600" y="550761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4 billion people have OA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9600" y="5507616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9.6% of men and 18.0% of women aged 60+ have OA.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721600" y="5514820"/>
            <a:ext cx="416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80% of OA patients have limitations in movement. 25% cannot perform their major daily activities of life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1681375" y="2891379"/>
            <a:ext cx="3081116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9.6</a:t>
            </a:r>
            <a:r>
              <a:rPr lang="en-US" altLang="zh-CN" sz="40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%</a:t>
            </a:r>
            <a:endParaRPr lang="en-US" altLang="zh-CN" sz="4000" b="1" kern="0" dirty="0" smtClean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18</a:t>
            </a:r>
            <a:r>
              <a:rPr lang="en-US" altLang="zh-CN" sz="40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%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6953257" y="2786058"/>
            <a:ext cx="3081116" cy="1261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80</a:t>
            </a:r>
            <a:r>
              <a:rPr lang="en-US" altLang="zh-CN" sz="4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25</a:t>
            </a:r>
            <a:r>
              <a:rPr lang="en-US" altLang="zh-CN" sz="2400" b="1" kern="0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%</a:t>
            </a:r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03200" y="4886960"/>
            <a:ext cx="3860800" cy="609600"/>
          </a:xfrm>
          <a:custGeom>
            <a:avLst/>
            <a:gdLst>
              <a:gd name="T0" fmla="*/ 1315 w 1315"/>
              <a:gd name="T1" fmla="*/ 0 h 590"/>
              <a:gd name="T2" fmla="*/ 0 w 1315"/>
              <a:gd name="T3" fmla="*/ 590 h 590"/>
              <a:gd name="T4" fmla="*/ 1315 w 1315"/>
              <a:gd name="T5" fmla="*/ 590 h 590"/>
              <a:gd name="T6" fmla="*/ 1315 w 131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 flipH="1">
            <a:off x="7518400" y="4886960"/>
            <a:ext cx="3941987" cy="613742"/>
          </a:xfrm>
          <a:custGeom>
            <a:avLst/>
            <a:gdLst>
              <a:gd name="T0" fmla="*/ 1315 w 1315"/>
              <a:gd name="T1" fmla="*/ 0 h 590"/>
              <a:gd name="T2" fmla="*/ 0 w 1315"/>
              <a:gd name="T3" fmla="*/ 590 h 590"/>
              <a:gd name="T4" fmla="*/ 1315 w 1315"/>
              <a:gd name="T5" fmla="*/ 590 h 590"/>
              <a:gd name="T6" fmla="*/ 1315 w 131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" name="Picture 4" descr="http://media.premiumtimesng.com/dev/wp-content/files/2013/01/who-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270" y="1395920"/>
            <a:ext cx="3103009" cy="747197"/>
          </a:xfrm>
          <a:prstGeom prst="rect">
            <a:avLst/>
          </a:prstGeom>
          <a:noFill/>
        </p:spPr>
      </p:pic>
      <p:cxnSp>
        <p:nvCxnSpPr>
          <p:cNvPr id="26" name="直接连接符 25"/>
          <p:cNvCxnSpPr/>
          <p:nvPr/>
        </p:nvCxnSpPr>
        <p:spPr>
          <a:xfrm>
            <a:off x="0" y="2143116"/>
            <a:ext cx="1219200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673600" y="6000769"/>
            <a:ext cx="772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——</a:t>
            </a:r>
            <a:r>
              <a:rPr lang="en-US" altLang="zh-CN" sz="16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Source</a:t>
            </a:r>
            <a:r>
              <a:rPr lang="en-US" altLang="zh-CN" sz="1600" b="1" dirty="0">
                <a:latin typeface="Arial" pitchFamily="34" charset="0"/>
                <a:ea typeface="宋体" pitchFamily="2" charset="-122"/>
                <a:cs typeface="Arial" pitchFamily="34" charset="0"/>
              </a:rPr>
              <a:t>: AIHW analysis of ABS </a:t>
            </a:r>
            <a:r>
              <a:rPr lang="en-US" altLang="zh-CN" sz="16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2007-08 </a:t>
            </a:r>
            <a:r>
              <a:rPr lang="en-US" altLang="zh-CN" sz="1600" b="1" dirty="0">
                <a:latin typeface="Arial" pitchFamily="34" charset="0"/>
                <a:ea typeface="宋体" pitchFamily="2" charset="-122"/>
                <a:cs typeface="Arial" pitchFamily="34" charset="0"/>
              </a:rPr>
              <a:t>National Health Survey.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047979" y="1233059"/>
            <a:ext cx="6731008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PREVALENCE OF OA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85709" y="3443118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The morbidity of osteoarthritis at age 44+  increases rapidly.</a:t>
            </a:r>
            <a:endParaRPr lang="zh-TW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2571745"/>
            <a:ext cx="85979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手繪多邊形 13"/>
          <p:cNvSpPr/>
          <p:nvPr/>
        </p:nvSpPr>
        <p:spPr>
          <a:xfrm>
            <a:off x="5160335" y="2890721"/>
            <a:ext cx="5940056" cy="2222204"/>
          </a:xfrm>
          <a:custGeom>
            <a:avLst/>
            <a:gdLst>
              <a:gd name="connsiteX0" fmla="*/ 0 w 4455042"/>
              <a:gd name="connsiteY0" fmla="*/ 2222204 h 2222204"/>
              <a:gd name="connsiteX1" fmla="*/ 1414130 w 4455042"/>
              <a:gd name="connsiteY1" fmla="*/ 2052083 h 2222204"/>
              <a:gd name="connsiteX2" fmla="*/ 2424223 w 4455042"/>
              <a:gd name="connsiteY2" fmla="*/ 1562986 h 2222204"/>
              <a:gd name="connsiteX3" fmla="*/ 3147237 w 4455042"/>
              <a:gd name="connsiteY3" fmla="*/ 808074 h 2222204"/>
              <a:gd name="connsiteX4" fmla="*/ 4455042 w 4455042"/>
              <a:gd name="connsiteY4" fmla="*/ 0 h 2222204"/>
              <a:gd name="connsiteX5" fmla="*/ 4455042 w 4455042"/>
              <a:gd name="connsiteY5" fmla="*/ 0 h 222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5042" h="2222204">
                <a:moveTo>
                  <a:pt x="0" y="2222204"/>
                </a:moveTo>
                <a:cubicBezTo>
                  <a:pt x="505046" y="2192078"/>
                  <a:pt x="1010093" y="2161953"/>
                  <a:pt x="1414130" y="2052083"/>
                </a:cubicBezTo>
                <a:cubicBezTo>
                  <a:pt x="1818167" y="1942213"/>
                  <a:pt x="2135372" y="1770321"/>
                  <a:pt x="2424223" y="1562986"/>
                </a:cubicBezTo>
                <a:cubicBezTo>
                  <a:pt x="2713074" y="1355651"/>
                  <a:pt x="2808767" y="1068572"/>
                  <a:pt x="3147237" y="808074"/>
                </a:cubicBezTo>
                <a:cubicBezTo>
                  <a:pt x="3485707" y="547576"/>
                  <a:pt x="4455042" y="0"/>
                  <a:pt x="4455042" y="0"/>
                </a:cubicBezTo>
                <a:lnTo>
                  <a:pt x="4455042" y="0"/>
                </a:lnTo>
              </a:path>
            </a:pathLst>
          </a:custGeom>
          <a:ln w="38100">
            <a:solidFill>
              <a:srgbClr val="9632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2143116"/>
            <a:ext cx="1219200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1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Leading causes of disability among adults, United States, 1999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57214" y="2667904"/>
            <a:ext cx="10494151" cy="38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1238216" y="2686048"/>
            <a:ext cx="9652000" cy="457200"/>
          </a:xfrm>
          <a:prstGeom prst="roundRect">
            <a:avLst/>
          </a:prstGeom>
          <a:noFill/>
          <a:ln w="57150">
            <a:solidFill>
              <a:srgbClr val="9632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19219" y="1233059"/>
            <a:ext cx="914406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Leading Cause of DISABILITY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8676" name="Picture 4" descr="http://www.westernjournalism.com/wp-content/uploads/2013/02/CDC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06752"/>
            <a:ext cx="2381224" cy="1298850"/>
          </a:xfrm>
          <a:prstGeom prst="rect">
            <a:avLst/>
          </a:prstGeom>
          <a:noFill/>
        </p:spPr>
      </p:pic>
      <p:cxnSp>
        <p:nvCxnSpPr>
          <p:cNvPr id="10" name="直接连接符 9"/>
          <p:cNvCxnSpPr/>
          <p:nvPr/>
        </p:nvCxnSpPr>
        <p:spPr>
          <a:xfrm>
            <a:off x="0" y="2143116"/>
            <a:ext cx="1219200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41" y="2714479"/>
            <a:ext cx="94298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A0EBA"/>
                </a:solidFill>
                <a:latin typeface="Arial Black" pitchFamily="34" charset="0"/>
              </a:rPr>
              <a:t>How to treat OA?</a:t>
            </a:r>
            <a:endParaRPr lang="zh-CN" altLang="en-US" sz="40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3" name="上凸带形 2"/>
          <p:cNvSpPr/>
          <p:nvPr/>
        </p:nvSpPr>
        <p:spPr>
          <a:xfrm>
            <a:off x="4571989" y="4286256"/>
            <a:ext cx="2857520" cy="785818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4786322"/>
            <a:ext cx="466724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34259" y="4786322"/>
            <a:ext cx="4857784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9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3200" y="2767034"/>
            <a:ext cx="3352800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04800" y="2890838"/>
            <a:ext cx="3149600" cy="609600"/>
          </a:xfrm>
          <a:prstGeom prst="roundRect">
            <a:avLst/>
          </a:prstGeom>
          <a:solidFill>
            <a:srgbClr val="FFE24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8"/>
          <p:cNvGrpSpPr/>
          <p:nvPr/>
        </p:nvGrpSpPr>
        <p:grpSpPr>
          <a:xfrm>
            <a:off x="3759201" y="2565744"/>
            <a:ext cx="5424399" cy="3577901"/>
            <a:chOff x="2971800" y="2286000"/>
            <a:chExt cx="4068299" cy="3577901"/>
          </a:xfrm>
        </p:grpSpPr>
        <p:sp>
          <p:nvSpPr>
            <p:cNvPr id="4" name="Freeform 4"/>
            <p:cNvSpPr>
              <a:spLocks noEditPoints="1"/>
            </p:cNvSpPr>
            <p:nvPr/>
          </p:nvSpPr>
          <p:spPr bwMode="auto">
            <a:xfrm>
              <a:off x="3425032" y="3352800"/>
              <a:ext cx="2166263" cy="2511101"/>
            </a:xfrm>
            <a:custGeom>
              <a:avLst/>
              <a:gdLst>
                <a:gd name="T0" fmla="*/ 369 w 369"/>
                <a:gd name="T1" fmla="*/ 187 h 395"/>
                <a:gd name="T2" fmla="*/ 330 w 369"/>
                <a:gd name="T3" fmla="*/ 159 h 395"/>
                <a:gd name="T4" fmla="*/ 361 w 369"/>
                <a:gd name="T5" fmla="*/ 117 h 395"/>
                <a:gd name="T6" fmla="*/ 315 w 369"/>
                <a:gd name="T7" fmla="*/ 105 h 395"/>
                <a:gd name="T8" fmla="*/ 331 w 369"/>
                <a:gd name="T9" fmla="*/ 58 h 395"/>
                <a:gd name="T10" fmla="*/ 284 w 369"/>
                <a:gd name="T11" fmla="*/ 64 h 395"/>
                <a:gd name="T12" fmla="*/ 283 w 369"/>
                <a:gd name="T13" fmla="*/ 18 h 395"/>
                <a:gd name="T14" fmla="*/ 241 w 369"/>
                <a:gd name="T15" fmla="*/ 39 h 395"/>
                <a:gd name="T16" fmla="*/ 225 w 369"/>
                <a:gd name="T17" fmla="*/ 0 h 395"/>
                <a:gd name="T18" fmla="*/ 191 w 369"/>
                <a:gd name="T19" fmla="*/ 33 h 395"/>
                <a:gd name="T20" fmla="*/ 164 w 369"/>
                <a:gd name="T21" fmla="*/ 4 h 395"/>
                <a:gd name="T22" fmla="*/ 142 w 369"/>
                <a:gd name="T23" fmla="*/ 45 h 395"/>
                <a:gd name="T24" fmla="*/ 107 w 369"/>
                <a:gd name="T25" fmla="*/ 29 h 395"/>
                <a:gd name="T26" fmla="*/ 97 w 369"/>
                <a:gd name="T27" fmla="*/ 72 h 395"/>
                <a:gd name="T28" fmla="*/ 58 w 369"/>
                <a:gd name="T29" fmla="*/ 71 h 395"/>
                <a:gd name="T30" fmla="*/ 62 w 369"/>
                <a:gd name="T31" fmla="*/ 112 h 395"/>
                <a:gd name="T32" fmla="*/ 22 w 369"/>
                <a:gd name="T33" fmla="*/ 126 h 395"/>
                <a:gd name="T34" fmla="*/ 39 w 369"/>
                <a:gd name="T35" fmla="*/ 161 h 395"/>
                <a:gd name="T36" fmla="*/ 2 w 369"/>
                <a:gd name="T37" fmla="*/ 188 h 395"/>
                <a:gd name="T38" fmla="*/ 31 w 369"/>
                <a:gd name="T39" fmla="*/ 214 h 395"/>
                <a:gd name="T40" fmla="*/ 2 w 369"/>
                <a:gd name="T41" fmla="*/ 253 h 395"/>
                <a:gd name="T42" fmla="*/ 39 w 369"/>
                <a:gd name="T43" fmla="*/ 266 h 395"/>
                <a:gd name="T44" fmla="*/ 23 w 369"/>
                <a:gd name="T45" fmla="*/ 312 h 395"/>
                <a:gd name="T46" fmla="*/ 64 w 369"/>
                <a:gd name="T47" fmla="*/ 310 h 395"/>
                <a:gd name="T48" fmla="*/ 62 w 369"/>
                <a:gd name="T49" fmla="*/ 360 h 395"/>
                <a:gd name="T50" fmla="*/ 104 w 369"/>
                <a:gd name="T51" fmla="*/ 341 h 395"/>
                <a:gd name="T52" fmla="*/ 118 w 369"/>
                <a:gd name="T53" fmla="*/ 389 h 395"/>
                <a:gd name="T54" fmla="*/ 154 w 369"/>
                <a:gd name="T55" fmla="*/ 355 h 395"/>
                <a:gd name="T56" fmla="*/ 184 w 369"/>
                <a:gd name="T57" fmla="*/ 394 h 395"/>
                <a:gd name="T58" fmla="*/ 209 w 369"/>
                <a:gd name="T59" fmla="*/ 348 h 395"/>
                <a:gd name="T60" fmla="*/ 251 w 369"/>
                <a:gd name="T61" fmla="*/ 372 h 395"/>
                <a:gd name="T62" fmla="*/ 260 w 369"/>
                <a:gd name="T63" fmla="*/ 319 h 395"/>
                <a:gd name="T64" fmla="*/ 310 w 369"/>
                <a:gd name="T65" fmla="*/ 325 h 395"/>
                <a:gd name="T66" fmla="*/ 301 w 369"/>
                <a:gd name="T67" fmla="*/ 274 h 395"/>
                <a:gd name="T68" fmla="*/ 351 w 369"/>
                <a:gd name="T69" fmla="*/ 260 h 395"/>
                <a:gd name="T70" fmla="*/ 326 w 369"/>
                <a:gd name="T71" fmla="*/ 218 h 395"/>
                <a:gd name="T72" fmla="*/ 212 w 369"/>
                <a:gd name="T73" fmla="*/ 213 h 395"/>
                <a:gd name="T74" fmla="*/ 144 w 369"/>
                <a:gd name="T75" fmla="*/ 171 h 395"/>
                <a:gd name="T76" fmla="*/ 212 w 369"/>
                <a:gd name="T77" fmla="*/ 21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" h="395">
                  <a:moveTo>
                    <a:pt x="365" y="216"/>
                  </a:moveTo>
                  <a:cubicBezTo>
                    <a:pt x="369" y="187"/>
                    <a:pt x="369" y="187"/>
                    <a:pt x="369" y="187"/>
                  </a:cubicBezTo>
                  <a:cubicBezTo>
                    <a:pt x="331" y="180"/>
                    <a:pt x="331" y="180"/>
                    <a:pt x="331" y="180"/>
                  </a:cubicBezTo>
                  <a:cubicBezTo>
                    <a:pt x="330" y="159"/>
                    <a:pt x="330" y="159"/>
                    <a:pt x="330" y="159"/>
                  </a:cubicBezTo>
                  <a:cubicBezTo>
                    <a:pt x="367" y="143"/>
                    <a:pt x="367" y="143"/>
                    <a:pt x="367" y="143"/>
                  </a:cubicBezTo>
                  <a:cubicBezTo>
                    <a:pt x="361" y="117"/>
                    <a:pt x="361" y="117"/>
                    <a:pt x="361" y="117"/>
                  </a:cubicBezTo>
                  <a:cubicBezTo>
                    <a:pt x="323" y="124"/>
                    <a:pt x="323" y="124"/>
                    <a:pt x="323" y="124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45" y="79"/>
                    <a:pt x="345" y="79"/>
                    <a:pt x="345" y="79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303" y="31"/>
                    <a:pt x="303" y="31"/>
                    <a:pt x="303" y="31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57" y="46"/>
                    <a:pt x="257" y="46"/>
                    <a:pt x="257" y="46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12" y="290"/>
                    <a:pt x="12" y="290"/>
                    <a:pt x="12" y="290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53" y="295"/>
                    <a:pt x="53" y="295"/>
                    <a:pt x="53" y="295"/>
                  </a:cubicBezTo>
                  <a:cubicBezTo>
                    <a:pt x="64" y="310"/>
                    <a:pt x="64" y="310"/>
                    <a:pt x="64" y="310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62" y="360"/>
                    <a:pt x="62" y="360"/>
                    <a:pt x="62" y="360"/>
                  </a:cubicBezTo>
                  <a:cubicBezTo>
                    <a:pt x="88" y="332"/>
                    <a:pt x="88" y="332"/>
                    <a:pt x="88" y="332"/>
                  </a:cubicBezTo>
                  <a:cubicBezTo>
                    <a:pt x="104" y="341"/>
                    <a:pt x="104" y="341"/>
                    <a:pt x="104" y="341"/>
                  </a:cubicBezTo>
                  <a:cubicBezTo>
                    <a:pt x="95" y="381"/>
                    <a:pt x="95" y="381"/>
                    <a:pt x="95" y="381"/>
                  </a:cubicBezTo>
                  <a:cubicBezTo>
                    <a:pt x="118" y="389"/>
                    <a:pt x="118" y="389"/>
                    <a:pt x="118" y="389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54" y="355"/>
                    <a:pt x="154" y="355"/>
                    <a:pt x="154" y="355"/>
                  </a:cubicBezTo>
                  <a:cubicBezTo>
                    <a:pt x="158" y="395"/>
                    <a:pt x="158" y="395"/>
                    <a:pt x="158" y="395"/>
                  </a:cubicBezTo>
                  <a:cubicBezTo>
                    <a:pt x="184" y="394"/>
                    <a:pt x="184" y="394"/>
                    <a:pt x="184" y="394"/>
                  </a:cubicBezTo>
                  <a:cubicBezTo>
                    <a:pt x="189" y="353"/>
                    <a:pt x="189" y="353"/>
                    <a:pt x="189" y="35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51" y="372"/>
                    <a:pt x="251" y="372"/>
                    <a:pt x="251" y="372"/>
                  </a:cubicBezTo>
                  <a:cubicBezTo>
                    <a:pt x="242" y="332"/>
                    <a:pt x="242" y="332"/>
                    <a:pt x="242" y="332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89" y="346"/>
                    <a:pt x="289" y="346"/>
                    <a:pt x="289" y="346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301" y="274"/>
                    <a:pt x="301" y="274"/>
                    <a:pt x="301" y="274"/>
                  </a:cubicBezTo>
                  <a:cubicBezTo>
                    <a:pt x="338" y="287"/>
                    <a:pt x="338" y="287"/>
                    <a:pt x="338" y="287"/>
                  </a:cubicBezTo>
                  <a:cubicBezTo>
                    <a:pt x="351" y="260"/>
                    <a:pt x="351" y="260"/>
                    <a:pt x="351" y="260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6" y="218"/>
                    <a:pt x="326" y="218"/>
                    <a:pt x="326" y="218"/>
                  </a:cubicBezTo>
                  <a:lnTo>
                    <a:pt x="365" y="216"/>
                  </a:lnTo>
                  <a:close/>
                  <a:moveTo>
                    <a:pt x="212" y="213"/>
                  </a:moveTo>
                  <a:cubicBezTo>
                    <a:pt x="199" y="234"/>
                    <a:pt x="173" y="243"/>
                    <a:pt x="154" y="231"/>
                  </a:cubicBezTo>
                  <a:cubicBezTo>
                    <a:pt x="135" y="220"/>
                    <a:pt x="131" y="193"/>
                    <a:pt x="144" y="171"/>
                  </a:cubicBezTo>
                  <a:cubicBezTo>
                    <a:pt x="157" y="149"/>
                    <a:pt x="183" y="141"/>
                    <a:pt x="202" y="153"/>
                  </a:cubicBezTo>
                  <a:cubicBezTo>
                    <a:pt x="221" y="164"/>
                    <a:pt x="225" y="191"/>
                    <a:pt x="212" y="213"/>
                  </a:cubicBezTo>
                  <a:close/>
                </a:path>
              </a:pathLst>
            </a:custGeom>
            <a:solidFill>
              <a:srgbClr val="F58B1F">
                <a:alpha val="80000"/>
              </a:srgb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bliqueTopRight"/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>
                  <a:noFill/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971800" y="2761548"/>
              <a:ext cx="1003246" cy="1176006"/>
            </a:xfrm>
            <a:custGeom>
              <a:avLst/>
              <a:gdLst>
                <a:gd name="T0" fmla="*/ 146 w 171"/>
                <a:gd name="T1" fmla="*/ 83 h 185"/>
                <a:gd name="T2" fmla="*/ 171 w 171"/>
                <a:gd name="T3" fmla="*/ 70 h 185"/>
                <a:gd name="T4" fmla="*/ 168 w 171"/>
                <a:gd name="T5" fmla="*/ 48 h 185"/>
                <a:gd name="T6" fmla="*/ 142 w 171"/>
                <a:gd name="T7" fmla="*/ 54 h 185"/>
                <a:gd name="T8" fmla="*/ 135 w 171"/>
                <a:gd name="T9" fmla="*/ 42 h 185"/>
                <a:gd name="T10" fmla="*/ 149 w 171"/>
                <a:gd name="T11" fmla="*/ 17 h 185"/>
                <a:gd name="T12" fmla="*/ 133 w 171"/>
                <a:gd name="T13" fmla="*/ 6 h 185"/>
                <a:gd name="T14" fmla="*/ 114 w 171"/>
                <a:gd name="T15" fmla="*/ 27 h 185"/>
                <a:gd name="T16" fmla="*/ 100 w 171"/>
                <a:gd name="T17" fmla="*/ 25 h 185"/>
                <a:gd name="T18" fmla="*/ 98 w 171"/>
                <a:gd name="T19" fmla="*/ 0 h 185"/>
                <a:gd name="T20" fmla="*/ 77 w 171"/>
                <a:gd name="T21" fmla="*/ 5 h 185"/>
                <a:gd name="T22" fmla="*/ 72 w 171"/>
                <a:gd name="T23" fmla="*/ 30 h 185"/>
                <a:gd name="T24" fmla="*/ 58 w 171"/>
                <a:gd name="T25" fmla="*/ 39 h 185"/>
                <a:gd name="T26" fmla="*/ 42 w 171"/>
                <a:gd name="T27" fmla="*/ 25 h 185"/>
                <a:gd name="T28" fmla="*/ 26 w 171"/>
                <a:gd name="T29" fmla="*/ 42 h 185"/>
                <a:gd name="T30" fmla="*/ 36 w 171"/>
                <a:gd name="T31" fmla="*/ 61 h 185"/>
                <a:gd name="T32" fmla="*/ 28 w 171"/>
                <a:gd name="T33" fmla="*/ 76 h 185"/>
                <a:gd name="T34" fmla="*/ 5 w 171"/>
                <a:gd name="T35" fmla="*/ 80 h 185"/>
                <a:gd name="T36" fmla="*/ 0 w 171"/>
                <a:gd name="T37" fmla="*/ 102 h 185"/>
                <a:gd name="T38" fmla="*/ 21 w 171"/>
                <a:gd name="T39" fmla="*/ 106 h 185"/>
                <a:gd name="T40" fmla="*/ 23 w 171"/>
                <a:gd name="T41" fmla="*/ 121 h 185"/>
                <a:gd name="T42" fmla="*/ 3 w 171"/>
                <a:gd name="T43" fmla="*/ 140 h 185"/>
                <a:gd name="T44" fmla="*/ 11 w 171"/>
                <a:gd name="T45" fmla="*/ 158 h 185"/>
                <a:gd name="T46" fmla="*/ 35 w 171"/>
                <a:gd name="T47" fmla="*/ 144 h 185"/>
                <a:gd name="T48" fmla="*/ 45 w 171"/>
                <a:gd name="T49" fmla="*/ 153 h 185"/>
                <a:gd name="T50" fmla="*/ 38 w 171"/>
                <a:gd name="T51" fmla="*/ 181 h 185"/>
                <a:gd name="T52" fmla="*/ 58 w 171"/>
                <a:gd name="T53" fmla="*/ 185 h 185"/>
                <a:gd name="T54" fmla="*/ 71 w 171"/>
                <a:gd name="T55" fmla="*/ 159 h 185"/>
                <a:gd name="T56" fmla="*/ 86 w 171"/>
                <a:gd name="T57" fmla="*/ 157 h 185"/>
                <a:gd name="T58" fmla="*/ 97 w 171"/>
                <a:gd name="T59" fmla="*/ 179 h 185"/>
                <a:gd name="T60" fmla="*/ 118 w 171"/>
                <a:gd name="T61" fmla="*/ 168 h 185"/>
                <a:gd name="T62" fmla="*/ 114 w 171"/>
                <a:gd name="T63" fmla="*/ 142 h 185"/>
                <a:gd name="T64" fmla="*/ 127 w 171"/>
                <a:gd name="T65" fmla="*/ 129 h 185"/>
                <a:gd name="T66" fmla="*/ 150 w 171"/>
                <a:gd name="T67" fmla="*/ 135 h 185"/>
                <a:gd name="T68" fmla="*/ 162 w 171"/>
                <a:gd name="T69" fmla="*/ 113 h 185"/>
                <a:gd name="T70" fmla="*/ 142 w 171"/>
                <a:gd name="T71" fmla="*/ 100 h 185"/>
                <a:gd name="T72" fmla="*/ 146 w 171"/>
                <a:gd name="T73" fmla="*/ 83 h 185"/>
                <a:gd name="T74" fmla="*/ 96 w 171"/>
                <a:gd name="T75" fmla="*/ 100 h 185"/>
                <a:gd name="T76" fmla="*/ 69 w 171"/>
                <a:gd name="T77" fmla="*/ 108 h 185"/>
                <a:gd name="T78" fmla="*/ 64 w 171"/>
                <a:gd name="T79" fmla="*/ 80 h 185"/>
                <a:gd name="T80" fmla="*/ 92 w 171"/>
                <a:gd name="T81" fmla="*/ 71 h 185"/>
                <a:gd name="T82" fmla="*/ 96 w 171"/>
                <a:gd name="T83" fmla="*/ 10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185">
                  <a:moveTo>
                    <a:pt x="146" y="83"/>
                  </a:moveTo>
                  <a:cubicBezTo>
                    <a:pt x="171" y="70"/>
                    <a:pt x="171" y="70"/>
                    <a:pt x="171" y="70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35" y="144"/>
                    <a:pt x="35" y="144"/>
                    <a:pt x="35" y="144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86" y="157"/>
                    <a:pt x="86" y="157"/>
                    <a:pt x="86" y="157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42" y="100"/>
                    <a:pt x="142" y="100"/>
                    <a:pt x="142" y="100"/>
                  </a:cubicBezTo>
                  <a:lnTo>
                    <a:pt x="146" y="83"/>
                  </a:lnTo>
                  <a:close/>
                  <a:moveTo>
                    <a:pt x="96" y="100"/>
                  </a:moveTo>
                  <a:cubicBezTo>
                    <a:pt x="90" y="110"/>
                    <a:pt x="78" y="114"/>
                    <a:pt x="69" y="108"/>
                  </a:cubicBezTo>
                  <a:cubicBezTo>
                    <a:pt x="60" y="103"/>
                    <a:pt x="58" y="90"/>
                    <a:pt x="64" y="80"/>
                  </a:cubicBezTo>
                  <a:cubicBezTo>
                    <a:pt x="70" y="70"/>
                    <a:pt x="83" y="66"/>
                    <a:pt x="92" y="71"/>
                  </a:cubicBezTo>
                  <a:cubicBezTo>
                    <a:pt x="101" y="77"/>
                    <a:pt x="103" y="89"/>
                    <a:pt x="96" y="100"/>
                  </a:cubicBezTo>
                  <a:close/>
                </a:path>
              </a:pathLst>
            </a:custGeom>
            <a:solidFill>
              <a:srgbClr val="FFE241">
                <a:alpha val="69804"/>
              </a:srgb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bliqueTopRight"/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>
                  <a:noFill/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253832" y="2286000"/>
              <a:ext cx="1786267" cy="1812360"/>
            </a:xfrm>
            <a:custGeom>
              <a:avLst/>
              <a:gdLst>
                <a:gd name="T0" fmla="*/ 298 w 304"/>
                <a:gd name="T1" fmla="*/ 165 h 285"/>
                <a:gd name="T2" fmla="*/ 304 w 304"/>
                <a:gd name="T3" fmla="*/ 135 h 285"/>
                <a:gd name="T4" fmla="*/ 268 w 304"/>
                <a:gd name="T5" fmla="*/ 128 h 285"/>
                <a:gd name="T6" fmla="*/ 265 w 304"/>
                <a:gd name="T7" fmla="*/ 106 h 285"/>
                <a:gd name="T8" fmla="*/ 298 w 304"/>
                <a:gd name="T9" fmla="*/ 88 h 285"/>
                <a:gd name="T10" fmla="*/ 287 w 304"/>
                <a:gd name="T11" fmla="*/ 62 h 285"/>
                <a:gd name="T12" fmla="*/ 251 w 304"/>
                <a:gd name="T13" fmla="*/ 73 h 285"/>
                <a:gd name="T14" fmla="*/ 237 w 304"/>
                <a:gd name="T15" fmla="*/ 57 h 285"/>
                <a:gd name="T16" fmla="*/ 256 w 304"/>
                <a:gd name="T17" fmla="*/ 28 h 285"/>
                <a:gd name="T18" fmla="*/ 233 w 304"/>
                <a:gd name="T19" fmla="*/ 13 h 285"/>
                <a:gd name="T20" fmla="*/ 207 w 304"/>
                <a:gd name="T21" fmla="*/ 37 h 285"/>
                <a:gd name="T22" fmla="*/ 186 w 304"/>
                <a:gd name="T23" fmla="*/ 31 h 285"/>
                <a:gd name="T24" fmla="*/ 188 w 304"/>
                <a:gd name="T25" fmla="*/ 0 h 285"/>
                <a:gd name="T26" fmla="*/ 159 w 304"/>
                <a:gd name="T27" fmla="*/ 0 h 285"/>
                <a:gd name="T28" fmla="*/ 148 w 304"/>
                <a:gd name="T29" fmla="*/ 30 h 285"/>
                <a:gd name="T30" fmla="*/ 126 w 304"/>
                <a:gd name="T31" fmla="*/ 34 h 285"/>
                <a:gd name="T32" fmla="*/ 112 w 304"/>
                <a:gd name="T33" fmla="*/ 10 h 285"/>
                <a:gd name="T34" fmla="*/ 85 w 304"/>
                <a:gd name="T35" fmla="*/ 22 h 285"/>
                <a:gd name="T36" fmla="*/ 90 w 304"/>
                <a:gd name="T37" fmla="*/ 50 h 285"/>
                <a:gd name="T38" fmla="*/ 73 w 304"/>
                <a:gd name="T39" fmla="*/ 64 h 285"/>
                <a:gd name="T40" fmla="*/ 47 w 304"/>
                <a:gd name="T41" fmla="*/ 51 h 285"/>
                <a:gd name="T42" fmla="*/ 28 w 304"/>
                <a:gd name="T43" fmla="*/ 73 h 285"/>
                <a:gd name="T44" fmla="*/ 48 w 304"/>
                <a:gd name="T45" fmla="*/ 93 h 285"/>
                <a:gd name="T46" fmla="*/ 38 w 304"/>
                <a:gd name="T47" fmla="*/ 112 h 285"/>
                <a:gd name="T48" fmla="*/ 7 w 304"/>
                <a:gd name="T49" fmla="*/ 114 h 285"/>
                <a:gd name="T50" fmla="*/ 0 w 304"/>
                <a:gd name="T51" fmla="*/ 140 h 285"/>
                <a:gd name="T52" fmla="*/ 30 w 304"/>
                <a:gd name="T53" fmla="*/ 147 h 285"/>
                <a:gd name="T54" fmla="*/ 30 w 304"/>
                <a:gd name="T55" fmla="*/ 167 h 285"/>
                <a:gd name="T56" fmla="*/ 1 w 304"/>
                <a:gd name="T57" fmla="*/ 184 h 285"/>
                <a:gd name="T58" fmla="*/ 9 w 304"/>
                <a:gd name="T59" fmla="*/ 209 h 285"/>
                <a:gd name="T60" fmla="*/ 41 w 304"/>
                <a:gd name="T61" fmla="*/ 200 h 285"/>
                <a:gd name="T62" fmla="*/ 53 w 304"/>
                <a:gd name="T63" fmla="*/ 217 h 285"/>
                <a:gd name="T64" fmla="*/ 34 w 304"/>
                <a:gd name="T65" fmla="*/ 246 h 285"/>
                <a:gd name="T66" fmla="*/ 55 w 304"/>
                <a:gd name="T67" fmla="*/ 263 h 285"/>
                <a:gd name="T68" fmla="*/ 81 w 304"/>
                <a:gd name="T69" fmla="*/ 239 h 285"/>
                <a:gd name="T70" fmla="*/ 101 w 304"/>
                <a:gd name="T71" fmla="*/ 248 h 285"/>
                <a:gd name="T72" fmla="*/ 98 w 304"/>
                <a:gd name="T73" fmla="*/ 282 h 285"/>
                <a:gd name="T74" fmla="*/ 128 w 304"/>
                <a:gd name="T75" fmla="*/ 285 h 285"/>
                <a:gd name="T76" fmla="*/ 140 w 304"/>
                <a:gd name="T77" fmla="*/ 252 h 285"/>
                <a:gd name="T78" fmla="*/ 163 w 304"/>
                <a:gd name="T79" fmla="*/ 249 h 285"/>
                <a:gd name="T80" fmla="*/ 180 w 304"/>
                <a:gd name="T81" fmla="*/ 279 h 285"/>
                <a:gd name="T82" fmla="*/ 210 w 304"/>
                <a:gd name="T83" fmla="*/ 267 h 285"/>
                <a:gd name="T84" fmla="*/ 202 w 304"/>
                <a:gd name="T85" fmla="*/ 234 h 285"/>
                <a:gd name="T86" fmla="*/ 222 w 304"/>
                <a:gd name="T87" fmla="*/ 220 h 285"/>
                <a:gd name="T88" fmla="*/ 254 w 304"/>
                <a:gd name="T89" fmla="*/ 236 h 285"/>
                <a:gd name="T90" fmla="*/ 275 w 304"/>
                <a:gd name="T91" fmla="*/ 212 h 285"/>
                <a:gd name="T92" fmla="*/ 250 w 304"/>
                <a:gd name="T93" fmla="*/ 188 h 285"/>
                <a:gd name="T94" fmla="*/ 260 w 304"/>
                <a:gd name="T95" fmla="*/ 167 h 285"/>
                <a:gd name="T96" fmla="*/ 298 w 304"/>
                <a:gd name="T97" fmla="*/ 165 h 285"/>
                <a:gd name="T98" fmla="*/ 175 w 304"/>
                <a:gd name="T99" fmla="*/ 187 h 285"/>
                <a:gd name="T100" fmla="*/ 92 w 304"/>
                <a:gd name="T101" fmla="*/ 172 h 285"/>
                <a:gd name="T102" fmla="*/ 119 w 304"/>
                <a:gd name="T103" fmla="*/ 92 h 285"/>
                <a:gd name="T104" fmla="*/ 201 w 304"/>
                <a:gd name="T105" fmla="*/ 107 h 285"/>
                <a:gd name="T106" fmla="*/ 175 w 304"/>
                <a:gd name="T107" fmla="*/ 18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85">
                  <a:moveTo>
                    <a:pt x="298" y="165"/>
                  </a:moveTo>
                  <a:cubicBezTo>
                    <a:pt x="304" y="135"/>
                    <a:pt x="304" y="135"/>
                    <a:pt x="304" y="135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55" y="263"/>
                    <a:pt x="55" y="263"/>
                    <a:pt x="55" y="263"/>
                  </a:cubicBezTo>
                  <a:cubicBezTo>
                    <a:pt x="81" y="239"/>
                    <a:pt x="81" y="239"/>
                    <a:pt x="81" y="239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80" y="279"/>
                    <a:pt x="180" y="279"/>
                    <a:pt x="180" y="279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02" y="234"/>
                    <a:pt x="202" y="234"/>
                    <a:pt x="202" y="234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50" y="188"/>
                    <a:pt x="250" y="188"/>
                    <a:pt x="250" y="188"/>
                  </a:cubicBezTo>
                  <a:cubicBezTo>
                    <a:pt x="260" y="167"/>
                    <a:pt x="260" y="167"/>
                    <a:pt x="260" y="167"/>
                  </a:cubicBezTo>
                  <a:lnTo>
                    <a:pt x="298" y="165"/>
                  </a:lnTo>
                  <a:close/>
                  <a:moveTo>
                    <a:pt x="175" y="187"/>
                  </a:moveTo>
                  <a:cubicBezTo>
                    <a:pt x="145" y="205"/>
                    <a:pt x="108" y="198"/>
                    <a:pt x="92" y="172"/>
                  </a:cubicBezTo>
                  <a:cubicBezTo>
                    <a:pt x="77" y="145"/>
                    <a:pt x="89" y="110"/>
                    <a:pt x="119" y="92"/>
                  </a:cubicBezTo>
                  <a:cubicBezTo>
                    <a:pt x="149" y="75"/>
                    <a:pt x="185" y="81"/>
                    <a:pt x="201" y="107"/>
                  </a:cubicBezTo>
                  <a:cubicBezTo>
                    <a:pt x="216" y="134"/>
                    <a:pt x="205" y="169"/>
                    <a:pt x="175" y="187"/>
                  </a:cubicBezTo>
                  <a:close/>
                </a:path>
              </a:pathLst>
            </a:custGeom>
            <a:solidFill>
              <a:srgbClr val="7D64C8">
                <a:alpha val="50196"/>
              </a:srgb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bliqueTopRight"/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>
                  <a:noFill/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2946399" y="1375934"/>
            <a:ext cx="8991605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TRADITIONAL TREATMENTS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8000" y="285749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Lose Weight &amp; Aerobic Exercise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08000" y="3720116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Jogging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Cycling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Swimming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304800" y="4819664"/>
            <a:ext cx="3149600" cy="609600"/>
          </a:xfrm>
          <a:prstGeom prst="roundRect">
            <a:avLst/>
          </a:prstGeom>
          <a:solidFill>
            <a:srgbClr val="F58B1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Medicines</a:t>
            </a:r>
            <a:endParaRPr lang="zh-TW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08000" y="5506066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Oral Analgesic to Resist Pain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" name="矩形 17"/>
          <p:cNvSpPr/>
          <p:nvPr/>
        </p:nvSpPr>
        <p:spPr>
          <a:xfrm>
            <a:off x="9347200" y="2786058"/>
            <a:ext cx="2844800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9448800" y="2928934"/>
            <a:ext cx="2641600" cy="609600"/>
          </a:xfrm>
          <a:prstGeom prst="roundRect">
            <a:avLst/>
          </a:prstGeom>
          <a:solidFill>
            <a:srgbClr val="7C66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Surgery</a:t>
            </a:r>
            <a:endParaRPr lang="zh-TW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652000" y="365743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Debridement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Joint Replacement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" name="上凸带形 21"/>
          <p:cNvSpPr/>
          <p:nvPr/>
        </p:nvSpPr>
        <p:spPr>
          <a:xfrm>
            <a:off x="631817" y="1428736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1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-43" y="2143116"/>
            <a:ext cx="104775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43229" y="2143116"/>
            <a:ext cx="904877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4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28980" y="1375934"/>
            <a:ext cx="5397499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LOSE WEIGHT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4" descr="http://www.weightlosstips101.org/wp-content/uploads/2013/04/weight-loss-tips-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93" y="2786058"/>
            <a:ext cx="6473643" cy="3143272"/>
          </a:xfrm>
          <a:prstGeom prst="rect">
            <a:avLst/>
          </a:prstGeom>
          <a:noFill/>
        </p:spPr>
      </p:pic>
      <p:sp>
        <p:nvSpPr>
          <p:cNvPr id="10" name="Rectangle 47"/>
          <p:cNvSpPr>
            <a:spLocks noChangeArrowheads="1"/>
          </p:cNvSpPr>
          <p:nvPr/>
        </p:nvSpPr>
        <p:spPr bwMode="gray">
          <a:xfrm>
            <a:off x="6477003" y="3954470"/>
            <a:ext cx="5334037" cy="14747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r>
              <a:rPr lang="en-US" altLang="zh-TW" sz="2000" b="1" dirty="0" smtClean="0">
                <a:latin typeface="Arial" pitchFamily="34" charset="0"/>
                <a:cs typeface="Arial" pitchFamily="34" charset="0"/>
              </a:rPr>
              <a:t>Drawbacks: Could not achieve the quick result for relieving 		        OA pain. </a:t>
            </a:r>
            <a:endParaRPr lang="zh-TW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上凸带形 7"/>
          <p:cNvSpPr/>
          <p:nvPr/>
        </p:nvSpPr>
        <p:spPr>
          <a:xfrm>
            <a:off x="1047715" y="1375934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2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43" y="2143116"/>
            <a:ext cx="104775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238480" y="2143116"/>
            <a:ext cx="895352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48"/>
          <p:cNvSpPr>
            <a:spLocks/>
          </p:cNvSpPr>
          <p:nvPr/>
        </p:nvSpPr>
        <p:spPr bwMode="gray">
          <a:xfrm>
            <a:off x="6477003" y="3429001"/>
            <a:ext cx="5334037" cy="498475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E241">
              <a:alpha val="8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858005" y="3500438"/>
            <a:ext cx="3288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Arial Black" pitchFamily="34" charset="0"/>
                <a:cs typeface="Arial" pitchFamily="34" charset="0"/>
              </a:rPr>
              <a:t>Less the Burden of Joint</a:t>
            </a:r>
            <a:endParaRPr lang="zh-TW" altLang="en-US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454442" y="1361805"/>
            <a:ext cx="8420059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ORAL PAINKILLER DRUGS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220" name="Picture 4" descr="http://i.telegraph.co.uk/multimedia/archive/02111/medicine_2111168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5130800" cy="2408166"/>
          </a:xfrm>
          <a:prstGeom prst="rect">
            <a:avLst/>
          </a:prstGeom>
          <a:noFill/>
        </p:spPr>
      </p:pic>
      <p:sp>
        <p:nvSpPr>
          <p:cNvPr id="7" name="Freeform 48"/>
          <p:cNvSpPr>
            <a:spLocks/>
          </p:cNvSpPr>
          <p:nvPr/>
        </p:nvSpPr>
        <p:spPr bwMode="gray">
          <a:xfrm>
            <a:off x="5689601" y="2895601"/>
            <a:ext cx="6184900" cy="498475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E241">
              <a:alpha val="8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gray">
          <a:xfrm>
            <a:off x="5689601" y="3394076"/>
            <a:ext cx="6197600" cy="1939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r>
              <a:rPr lang="en-US" altLang="zh-TW" sz="2000" b="1" dirty="0" smtClean="0">
                <a:latin typeface="Arial" pitchFamily="34" charset="0"/>
                <a:cs typeface="Arial" pitchFamily="34" charset="0"/>
              </a:rPr>
              <a:t>Drawbacks: Inducing side effects that may harmful to gastrointestinal health, such as ulcer</a:t>
            </a:r>
            <a:r>
              <a:rPr lang="en-US" altLang="zh-TW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zh-TW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96000" y="28956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Arial Black" pitchFamily="34" charset="0"/>
                <a:cs typeface="Arial" pitchFamily="34" charset="0"/>
              </a:rPr>
              <a:t>Relief the Joint Pain</a:t>
            </a:r>
            <a:endParaRPr lang="zh-TW" altLang="en-US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上凸带形 10"/>
          <p:cNvSpPr/>
          <p:nvPr/>
        </p:nvSpPr>
        <p:spPr>
          <a:xfrm>
            <a:off x="1047715" y="1326113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3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-43" y="2143116"/>
            <a:ext cx="104775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43229" y="2143116"/>
            <a:ext cx="904877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467" y="2871614"/>
            <a:ext cx="94298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A0EBA"/>
                </a:solidFill>
                <a:latin typeface="Arial Black" pitchFamily="34" charset="0"/>
              </a:rPr>
              <a:t>Have you ever concerned Bone &amp; Cartilage </a:t>
            </a:r>
            <a:r>
              <a:rPr lang="en-US" altLang="zh-CN" sz="3600" dirty="0">
                <a:solidFill>
                  <a:srgbClr val="0A0EBA"/>
                </a:solidFill>
                <a:latin typeface="Arial Black" pitchFamily="34" charset="0"/>
              </a:rPr>
              <a:t>H</a:t>
            </a:r>
            <a:r>
              <a:rPr lang="en-US" altLang="zh-CN" sz="3600" dirty="0" smtClean="0">
                <a:solidFill>
                  <a:srgbClr val="0A0EBA"/>
                </a:solidFill>
                <a:latin typeface="Arial Black" pitchFamily="34" charset="0"/>
              </a:rPr>
              <a:t>ealth?</a:t>
            </a:r>
            <a:endParaRPr lang="zh-CN" altLang="en-US" sz="36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5" name="上凸带形 4"/>
          <p:cNvSpPr/>
          <p:nvPr/>
        </p:nvSpPr>
        <p:spPr>
          <a:xfrm>
            <a:off x="4667240" y="4357694"/>
            <a:ext cx="2857520" cy="785818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4857760"/>
            <a:ext cx="466724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429509" y="4857760"/>
            <a:ext cx="476249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emophilia.ie/images/featured/hi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0869" y="1752600"/>
            <a:ext cx="8208731" cy="4952998"/>
          </a:xfrm>
          <a:prstGeom prst="rect">
            <a:avLst/>
          </a:prstGeom>
          <a:noFill/>
        </p:spPr>
      </p:pic>
      <p:sp>
        <p:nvSpPr>
          <p:cNvPr id="9" name="Rectangle 49"/>
          <p:cNvSpPr>
            <a:spLocks noChangeArrowheads="1"/>
          </p:cNvSpPr>
          <p:nvPr/>
        </p:nvSpPr>
        <p:spPr bwMode="gray">
          <a:xfrm>
            <a:off x="7315200" y="3775076"/>
            <a:ext cx="4876800" cy="1558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 anchorCtr="0"/>
          <a:lstStyle/>
          <a:p>
            <a:r>
              <a:rPr lang="en-US" altLang="zh-TW" sz="2000" b="1" dirty="0" smtClean="0">
                <a:latin typeface="Arial" pitchFamily="34" charset="0"/>
                <a:cs typeface="Arial" pitchFamily="34" charset="0"/>
              </a:rPr>
              <a:t>Drawbacks: High cost to treatment. </a:t>
            </a:r>
            <a:endParaRPr lang="zh-TW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95736" y="1075492"/>
            <a:ext cx="4095779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SURGERIES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51200" y="4267200"/>
            <a:ext cx="1828800" cy="1447800"/>
          </a:xfrm>
          <a:prstGeom prst="ellipse">
            <a:avLst/>
          </a:prstGeom>
          <a:solidFill>
            <a:srgbClr val="7C66DC">
              <a:alpha val="10196"/>
            </a:srgbClr>
          </a:solidFill>
          <a:ln w="38100">
            <a:solidFill>
              <a:srgbClr val="7C66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Freeform 48"/>
          <p:cNvSpPr>
            <a:spLocks/>
          </p:cNvSpPr>
          <p:nvPr/>
        </p:nvSpPr>
        <p:spPr bwMode="gray">
          <a:xfrm>
            <a:off x="7315200" y="2743200"/>
            <a:ext cx="4876800" cy="990600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E241">
              <a:alpha val="8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15200" y="2779694"/>
            <a:ext cx="497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Arial Black" pitchFamily="34" charset="0"/>
                <a:cs typeface="Arial" pitchFamily="34" charset="0"/>
              </a:rPr>
              <a:t>Replace an Artificial Joint </a:t>
            </a:r>
            <a:endParaRPr lang="zh-TW" altLang="en-US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上凸带形 10"/>
          <p:cNvSpPr/>
          <p:nvPr/>
        </p:nvSpPr>
        <p:spPr>
          <a:xfrm>
            <a:off x="857214" y="1714488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323291"/>
                </a:solidFill>
                <a:latin typeface="Arial Black" pitchFamily="34" charset="0"/>
              </a:rPr>
              <a:t>4</a:t>
            </a:r>
            <a:endParaRPr lang="zh-CN" altLang="en-US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-43" y="2143116"/>
            <a:ext cx="95250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47979" y="2143116"/>
            <a:ext cx="914402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61" y="2031864"/>
            <a:ext cx="11239579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800" dirty="0" smtClean="0">
                <a:solidFill>
                  <a:srgbClr val="0A0EBA"/>
                </a:solidFill>
                <a:latin typeface="Arial Black" pitchFamily="34" charset="0"/>
              </a:rPr>
              <a:t>Osteoarthritis is difficult to cure. </a:t>
            </a:r>
          </a:p>
          <a:p>
            <a:pPr algn="ctr"/>
            <a:r>
              <a:rPr lang="en-US" altLang="zh-CN" sz="3800" dirty="0" smtClean="0">
                <a:solidFill>
                  <a:srgbClr val="0A0EBA"/>
                </a:solidFill>
                <a:latin typeface="Arial Black" pitchFamily="34" charset="0"/>
              </a:rPr>
              <a:t>We must prevent as early as possible.</a:t>
            </a:r>
            <a:endParaRPr lang="zh-CN" altLang="en-US" sz="38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3" name="上凸带形 2"/>
          <p:cNvSpPr/>
          <p:nvPr/>
        </p:nvSpPr>
        <p:spPr>
          <a:xfrm>
            <a:off x="4571989" y="4143380"/>
            <a:ext cx="2857520" cy="785818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4643446"/>
            <a:ext cx="466724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34259" y="4643446"/>
            <a:ext cx="4857784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09720" y="5260976"/>
            <a:ext cx="866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A0EBA"/>
                </a:solidFill>
                <a:latin typeface="Arial Black" pitchFamily="34" charset="0"/>
              </a:rPr>
              <a:t>Don’t Worry!</a:t>
            </a:r>
          </a:p>
          <a:p>
            <a:pPr algn="ctr"/>
            <a:r>
              <a:rPr lang="en-US" altLang="zh-CN" sz="2800" dirty="0" smtClean="0">
                <a:solidFill>
                  <a:srgbClr val="0A0EBA"/>
                </a:solidFill>
                <a:latin typeface="Arial Black" pitchFamily="34" charset="0"/>
              </a:rPr>
              <a:t>We Have A Best Solution.</a:t>
            </a:r>
            <a:endParaRPr lang="zh-CN" altLang="en-US" sz="2800" dirty="0">
              <a:solidFill>
                <a:srgbClr val="0A0E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95229" y="2047886"/>
            <a:ext cx="4572032" cy="4762492"/>
          </a:xfrm>
          <a:prstGeom prst="triangle">
            <a:avLst>
              <a:gd name="adj" fmla="val 50219"/>
            </a:avLst>
          </a:prstGeom>
          <a:gradFill>
            <a:gsLst>
              <a:gs pos="100000">
                <a:srgbClr val="9632AA"/>
              </a:gs>
              <a:gs pos="20000">
                <a:srgbClr val="9632AA">
                  <a:alpha val="80000"/>
                </a:srgb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3291"/>
              </a:solidFill>
            </a:endParaRPr>
          </a:p>
        </p:txBody>
      </p:sp>
      <p:sp>
        <p:nvSpPr>
          <p:cNvPr id="4" name="等腰三角形 3"/>
          <p:cNvSpPr/>
          <p:nvPr/>
        </p:nvSpPr>
        <p:spPr>
          <a:xfrm rot="16200000">
            <a:off x="7366182" y="1849254"/>
            <a:ext cx="4603396" cy="5048244"/>
          </a:xfrm>
          <a:prstGeom prst="triangle">
            <a:avLst>
              <a:gd name="adj" fmla="val 49731"/>
            </a:avLst>
          </a:prstGeom>
          <a:gradFill>
            <a:gsLst>
              <a:gs pos="100000">
                <a:srgbClr val="9632AA"/>
              </a:gs>
              <a:gs pos="20000">
                <a:srgbClr val="9632AA">
                  <a:alpha val="80000"/>
                </a:srgb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3291"/>
              </a:solidFill>
            </a:endParaRPr>
          </a:p>
        </p:txBody>
      </p:sp>
      <p:pic>
        <p:nvPicPr>
          <p:cNvPr id="2" name="图片 1" descr="f4f4dfdc106a0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6271" y="2648830"/>
            <a:ext cx="6127751" cy="42091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3290" y="1266812"/>
            <a:ext cx="105209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A0EBA"/>
                </a:solidFill>
                <a:effectLst/>
                <a:latin typeface="Arial Black" pitchFamily="34" charset="0"/>
              </a:rPr>
              <a:t>ArthroXtra</a:t>
            </a:r>
            <a:r>
              <a:rPr lang="en-US" altLang="zh-CN" sz="3200" baseline="30000" dirty="0" err="1" smtClean="0">
                <a:solidFill>
                  <a:srgbClr val="0A0EBA"/>
                </a:solidFill>
                <a:effectLst/>
                <a:latin typeface="Arial Black" pitchFamily="34" charset="0"/>
              </a:rPr>
              <a:t>TM</a:t>
            </a:r>
            <a:r>
              <a:rPr lang="en-US" altLang="zh-CN" sz="3200" dirty="0" smtClean="0">
                <a:solidFill>
                  <a:srgbClr val="0A0EBA"/>
                </a:solidFill>
                <a:effectLst/>
                <a:latin typeface="Arial Black" pitchFamily="34" charset="0"/>
              </a:rPr>
              <a:t> Tablets is a good helper to prevent Osteoarthritis!</a:t>
            </a:r>
            <a:endParaRPr lang="zh-CN" altLang="en-US" sz="3200" dirty="0">
              <a:solidFill>
                <a:srgbClr val="0A0EBA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0544" y="4066294"/>
            <a:ext cx="419102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Two Natural Components</a:t>
            </a:r>
            <a:endParaRPr lang="zh-CN" alt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17" y="3984974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</a:rPr>
              <a:t>Dual nourishment for Bone &amp; Cartilage</a:t>
            </a:r>
            <a:endParaRPr lang="zh-CN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136535" y="1214281"/>
            <a:ext cx="75248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A0EBA"/>
                </a:solidFill>
                <a:latin typeface="Arial Black" pitchFamily="34" charset="0"/>
              </a:rPr>
              <a:t>TWO INGREDIENTS</a:t>
            </a:r>
            <a:endParaRPr lang="zh-TW" altLang="en-US" sz="4000" dirty="0">
              <a:solidFill>
                <a:srgbClr val="0A0EBA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4971" y="4406892"/>
            <a:ext cx="9334565" cy="1371600"/>
            <a:chOff x="1248" y="2640"/>
            <a:chExt cx="3360" cy="86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48" y="2640"/>
              <a:ext cx="3360" cy="864"/>
              <a:chOff x="1248" y="2640"/>
              <a:chExt cx="3360" cy="864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gray">
              <a:xfrm>
                <a:off x="1248" y="2832"/>
                <a:ext cx="3360" cy="672"/>
              </a:xfrm>
              <a:custGeom>
                <a:avLst/>
                <a:gdLst>
                  <a:gd name="T0" fmla="*/ 0 w 2202"/>
                  <a:gd name="T1" fmla="*/ 671 h 529"/>
                  <a:gd name="T2" fmla="*/ 1094 w 2202"/>
                  <a:gd name="T3" fmla="*/ 1 h 529"/>
                  <a:gd name="T4" fmla="*/ 2197 w 2202"/>
                  <a:gd name="T5" fmla="*/ 0 h 529"/>
                  <a:gd name="T6" fmla="*/ 3360 w 2202"/>
                  <a:gd name="T7" fmla="*/ 672 h 529"/>
                  <a:gd name="T8" fmla="*/ 73 w 2202"/>
                  <a:gd name="T9" fmla="*/ 671 h 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2"/>
                  <a:gd name="T16" fmla="*/ 0 h 529"/>
                  <a:gd name="T17" fmla="*/ 2202 w 2202"/>
                  <a:gd name="T18" fmla="*/ 529 h 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2" h="529">
                    <a:moveTo>
                      <a:pt x="0" y="528"/>
                    </a:moveTo>
                    <a:lnTo>
                      <a:pt x="717" y="1"/>
                    </a:lnTo>
                    <a:lnTo>
                      <a:pt x="1440" y="0"/>
                    </a:lnTo>
                    <a:lnTo>
                      <a:pt x="2202" y="529"/>
                    </a:lnTo>
                    <a:lnTo>
                      <a:pt x="48" y="528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7CCF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016" y="2640"/>
                <a:ext cx="1968" cy="864"/>
                <a:chOff x="2016" y="2640"/>
                <a:chExt cx="1968" cy="864"/>
              </a:xfrm>
            </p:grpSpPr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gray">
                <a:xfrm flipV="1">
                  <a:off x="2016" y="2784"/>
                  <a:ext cx="528" cy="72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" name="Line 9"/>
                <p:cNvSpPr>
                  <a:spLocks noChangeShapeType="1"/>
                </p:cNvSpPr>
                <p:nvPr/>
              </p:nvSpPr>
              <p:spPr bwMode="gray">
                <a:xfrm flipV="1">
                  <a:off x="2592" y="2640"/>
                  <a:ext cx="96" cy="86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4" name="Line 10"/>
                <p:cNvSpPr>
                  <a:spLocks noChangeShapeType="1"/>
                </p:cNvSpPr>
                <p:nvPr/>
              </p:nvSpPr>
              <p:spPr bwMode="gray">
                <a:xfrm flipV="1">
                  <a:off x="3024" y="2688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5" name="Line 11"/>
                <p:cNvSpPr>
                  <a:spLocks noChangeShapeType="1"/>
                </p:cNvSpPr>
                <p:nvPr/>
              </p:nvSpPr>
              <p:spPr bwMode="gray">
                <a:xfrm flipH="1" flipV="1">
                  <a:off x="3216" y="2736"/>
                  <a:ext cx="288" cy="76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gray">
                <a:xfrm flipH="1" flipV="1">
                  <a:off x="3360" y="2784"/>
                  <a:ext cx="624" cy="72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7" name="Line 13"/>
            <p:cNvSpPr>
              <a:spLocks noChangeShapeType="1"/>
            </p:cNvSpPr>
            <p:nvPr/>
          </p:nvSpPr>
          <p:spPr bwMode="gray">
            <a:xfrm>
              <a:off x="1632" y="3264"/>
              <a:ext cx="25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gray">
            <a:xfrm>
              <a:off x="1920" y="3072"/>
              <a:ext cx="201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gray">
            <a:xfrm>
              <a:off x="2112" y="2928"/>
              <a:ext cx="16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" y="2805106"/>
            <a:ext cx="4017433" cy="1481150"/>
            <a:chOff x="294" y="1536"/>
            <a:chExt cx="1722" cy="1387"/>
          </a:xfrm>
        </p:grpSpPr>
        <p:pic>
          <p:nvPicPr>
            <p:cNvPr id="18" name="Picture 17" descr="pan_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298" y="1536"/>
              <a:ext cx="1711" cy="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294" y="1538"/>
              <a:ext cx="1722" cy="1382"/>
            </a:xfrm>
            <a:custGeom>
              <a:avLst/>
              <a:gdLst>
                <a:gd name="T0" fmla="*/ 6 w 1722"/>
                <a:gd name="T1" fmla="*/ 79 h 1382"/>
                <a:gd name="T2" fmla="*/ 6 w 1722"/>
                <a:gd name="T3" fmla="*/ 1300 h 1382"/>
                <a:gd name="T4" fmla="*/ 46 w 1722"/>
                <a:gd name="T5" fmla="*/ 1367 h 1382"/>
                <a:gd name="T6" fmla="*/ 121 w 1722"/>
                <a:gd name="T7" fmla="*/ 1381 h 1382"/>
                <a:gd name="T8" fmla="*/ 1658 w 1722"/>
                <a:gd name="T9" fmla="*/ 1312 h 1382"/>
                <a:gd name="T10" fmla="*/ 1696 w 1722"/>
                <a:gd name="T11" fmla="*/ 1286 h 1382"/>
                <a:gd name="T12" fmla="*/ 1714 w 1722"/>
                <a:gd name="T13" fmla="*/ 1247 h 1382"/>
                <a:gd name="T14" fmla="*/ 1715 w 1722"/>
                <a:gd name="T15" fmla="*/ 157 h 1382"/>
                <a:gd name="T16" fmla="*/ 1689 w 1722"/>
                <a:gd name="T17" fmla="*/ 87 h 1382"/>
                <a:gd name="T18" fmla="*/ 1637 w 1722"/>
                <a:gd name="T19" fmla="*/ 67 h 1382"/>
                <a:gd name="T20" fmla="*/ 95 w 1722"/>
                <a:gd name="T21" fmla="*/ 0 h 1382"/>
                <a:gd name="T22" fmla="*/ 29 w 1722"/>
                <a:gd name="T23" fmla="*/ 31 h 1382"/>
                <a:gd name="T24" fmla="*/ 6 w 1722"/>
                <a:gd name="T25" fmla="*/ 79 h 1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2"/>
                <a:gd name="T40" fmla="*/ 0 h 1382"/>
                <a:gd name="T41" fmla="*/ 1722 w 1722"/>
                <a:gd name="T42" fmla="*/ 1382 h 1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2" h="1382">
                  <a:moveTo>
                    <a:pt x="6" y="79"/>
                  </a:moveTo>
                  <a:cubicBezTo>
                    <a:pt x="0" y="294"/>
                    <a:pt x="3" y="1087"/>
                    <a:pt x="6" y="1300"/>
                  </a:cubicBezTo>
                  <a:cubicBezTo>
                    <a:pt x="8" y="1336"/>
                    <a:pt x="36" y="1359"/>
                    <a:pt x="46" y="1367"/>
                  </a:cubicBezTo>
                  <a:cubicBezTo>
                    <a:pt x="60" y="1381"/>
                    <a:pt x="109" y="1382"/>
                    <a:pt x="121" y="1381"/>
                  </a:cubicBezTo>
                  <a:cubicBezTo>
                    <a:pt x="368" y="1362"/>
                    <a:pt x="1388" y="1336"/>
                    <a:pt x="1658" y="1312"/>
                  </a:cubicBezTo>
                  <a:cubicBezTo>
                    <a:pt x="1658" y="1315"/>
                    <a:pt x="1684" y="1300"/>
                    <a:pt x="1696" y="1286"/>
                  </a:cubicBezTo>
                  <a:cubicBezTo>
                    <a:pt x="1708" y="1272"/>
                    <a:pt x="1714" y="1250"/>
                    <a:pt x="1714" y="1247"/>
                  </a:cubicBezTo>
                  <a:cubicBezTo>
                    <a:pt x="1714" y="1065"/>
                    <a:pt x="1722" y="347"/>
                    <a:pt x="1715" y="157"/>
                  </a:cubicBezTo>
                  <a:cubicBezTo>
                    <a:pt x="1715" y="124"/>
                    <a:pt x="1711" y="104"/>
                    <a:pt x="1689" y="87"/>
                  </a:cubicBezTo>
                  <a:cubicBezTo>
                    <a:pt x="1667" y="70"/>
                    <a:pt x="1659" y="73"/>
                    <a:pt x="1637" y="67"/>
                  </a:cubicBezTo>
                  <a:cubicBezTo>
                    <a:pt x="1375" y="49"/>
                    <a:pt x="360" y="16"/>
                    <a:pt x="95" y="0"/>
                  </a:cubicBezTo>
                  <a:cubicBezTo>
                    <a:pt x="72" y="0"/>
                    <a:pt x="41" y="14"/>
                    <a:pt x="29" y="31"/>
                  </a:cubicBezTo>
                  <a:cubicBezTo>
                    <a:pt x="17" y="48"/>
                    <a:pt x="13" y="49"/>
                    <a:pt x="6" y="79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1619219" y="5778492"/>
            <a:ext cx="10001320" cy="685800"/>
            <a:chOff x="1776" y="3504"/>
            <a:chExt cx="2400" cy="336"/>
          </a:xfrm>
        </p:grpSpPr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1776" y="3504"/>
              <a:ext cx="2400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7CCF3"/>
                </a:gs>
                <a:gs pos="50000">
                  <a:srgbClr val="97CCF3">
                    <a:gamma/>
                    <a:shade val="84706"/>
                    <a:invGamma/>
                  </a:srgbClr>
                </a:gs>
                <a:gs pos="100000">
                  <a:srgbClr val="97CCF3"/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1799" y="3573"/>
              <a:ext cx="2354" cy="2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7CCF3"/>
                </a:gs>
                <a:gs pos="50000">
                  <a:srgbClr val="D6EBFA"/>
                </a:gs>
                <a:gs pos="100000">
                  <a:srgbClr val="97CCF3"/>
                </a:gs>
              </a:gsLst>
              <a:lin ang="27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 sz="1600" dirty="0" smtClean="0">
                  <a:latin typeface="Arial Black" pitchFamily="34" charset="0"/>
                  <a:ea typeface="宋体" pitchFamily="2" charset="-122"/>
                </a:rPr>
                <a:t>Old people should pay more attention on bone &amp; cartilage health</a:t>
              </a:r>
              <a:endParaRPr lang="zh-CN" altLang="en-US" sz="1600" dirty="0">
                <a:latin typeface="Arial Black" pitchFamily="34" charset="0"/>
                <a:ea typeface="宋体" pitchFamily="2" charset="-122"/>
              </a:endParaRPr>
            </a:p>
          </p:txBody>
        </p:sp>
      </p:grpSp>
      <p:sp>
        <p:nvSpPr>
          <p:cNvPr id="23" name="Text Box 22"/>
          <p:cNvSpPr txBox="1">
            <a:spLocks noChangeArrowheads="1"/>
          </p:cNvSpPr>
          <p:nvPr/>
        </p:nvSpPr>
        <p:spPr bwMode="gray">
          <a:xfrm>
            <a:off x="95208" y="3221181"/>
            <a:ext cx="3905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Bef>
                <a:spcPct val="50000"/>
              </a:spcBef>
              <a:buFontTx/>
              <a:buChar char="•"/>
            </a:pPr>
            <a:r>
              <a:rPr lang="en-US" altLang="zh-CN" sz="2400" dirty="0" err="1" smtClean="0">
                <a:solidFill>
                  <a:srgbClr val="FFFFFF"/>
                </a:solidFill>
                <a:latin typeface="Arial Black" pitchFamily="34" charset="0"/>
                <a:ea typeface="宋体" pitchFamily="2" charset="-122"/>
              </a:rPr>
              <a:t>Gluocosamine</a:t>
            </a:r>
            <a:endParaRPr lang="en-US" altLang="zh-CN" sz="2400" b="0" dirty="0">
              <a:solidFill>
                <a:srgbClr val="FFFFFF"/>
              </a:solidFill>
              <a:latin typeface="Arial Black" pitchFamily="34" charset="0"/>
              <a:ea typeface="宋体" pitchFamily="2" charset="-122"/>
            </a:endParaRPr>
          </a:p>
        </p:txBody>
      </p:sp>
      <p:grpSp>
        <p:nvGrpSpPr>
          <p:cNvPr id="17" name="Group 24"/>
          <p:cNvGrpSpPr>
            <a:grpSpLocks/>
          </p:cNvGrpSpPr>
          <p:nvPr/>
        </p:nvGrpSpPr>
        <p:grpSpPr bwMode="auto">
          <a:xfrm flipH="1">
            <a:off x="8183027" y="2786058"/>
            <a:ext cx="4008967" cy="1500198"/>
            <a:chOff x="294" y="1536"/>
            <a:chExt cx="1722" cy="1387"/>
          </a:xfrm>
        </p:grpSpPr>
        <p:pic>
          <p:nvPicPr>
            <p:cNvPr id="26" name="Picture 25" descr="pan_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298" y="1536"/>
              <a:ext cx="1711" cy="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294" y="1538"/>
              <a:ext cx="1722" cy="1382"/>
            </a:xfrm>
            <a:custGeom>
              <a:avLst/>
              <a:gdLst>
                <a:gd name="T0" fmla="*/ 6 w 1722"/>
                <a:gd name="T1" fmla="*/ 79 h 1382"/>
                <a:gd name="T2" fmla="*/ 6 w 1722"/>
                <a:gd name="T3" fmla="*/ 1300 h 1382"/>
                <a:gd name="T4" fmla="*/ 46 w 1722"/>
                <a:gd name="T5" fmla="*/ 1367 h 1382"/>
                <a:gd name="T6" fmla="*/ 121 w 1722"/>
                <a:gd name="T7" fmla="*/ 1381 h 1382"/>
                <a:gd name="T8" fmla="*/ 1658 w 1722"/>
                <a:gd name="T9" fmla="*/ 1312 h 1382"/>
                <a:gd name="T10" fmla="*/ 1696 w 1722"/>
                <a:gd name="T11" fmla="*/ 1286 h 1382"/>
                <a:gd name="T12" fmla="*/ 1714 w 1722"/>
                <a:gd name="T13" fmla="*/ 1247 h 1382"/>
                <a:gd name="T14" fmla="*/ 1715 w 1722"/>
                <a:gd name="T15" fmla="*/ 157 h 1382"/>
                <a:gd name="T16" fmla="*/ 1689 w 1722"/>
                <a:gd name="T17" fmla="*/ 87 h 1382"/>
                <a:gd name="T18" fmla="*/ 1637 w 1722"/>
                <a:gd name="T19" fmla="*/ 67 h 1382"/>
                <a:gd name="T20" fmla="*/ 95 w 1722"/>
                <a:gd name="T21" fmla="*/ 0 h 1382"/>
                <a:gd name="T22" fmla="*/ 29 w 1722"/>
                <a:gd name="T23" fmla="*/ 31 h 1382"/>
                <a:gd name="T24" fmla="*/ 6 w 1722"/>
                <a:gd name="T25" fmla="*/ 79 h 1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2"/>
                <a:gd name="T40" fmla="*/ 0 h 1382"/>
                <a:gd name="T41" fmla="*/ 1722 w 1722"/>
                <a:gd name="T42" fmla="*/ 1382 h 1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2" h="1382">
                  <a:moveTo>
                    <a:pt x="6" y="79"/>
                  </a:moveTo>
                  <a:cubicBezTo>
                    <a:pt x="0" y="294"/>
                    <a:pt x="3" y="1087"/>
                    <a:pt x="6" y="1300"/>
                  </a:cubicBezTo>
                  <a:cubicBezTo>
                    <a:pt x="8" y="1336"/>
                    <a:pt x="36" y="1359"/>
                    <a:pt x="46" y="1367"/>
                  </a:cubicBezTo>
                  <a:cubicBezTo>
                    <a:pt x="60" y="1381"/>
                    <a:pt x="109" y="1382"/>
                    <a:pt x="121" y="1381"/>
                  </a:cubicBezTo>
                  <a:cubicBezTo>
                    <a:pt x="368" y="1362"/>
                    <a:pt x="1388" y="1336"/>
                    <a:pt x="1658" y="1312"/>
                  </a:cubicBezTo>
                  <a:cubicBezTo>
                    <a:pt x="1658" y="1315"/>
                    <a:pt x="1684" y="1300"/>
                    <a:pt x="1696" y="1286"/>
                  </a:cubicBezTo>
                  <a:cubicBezTo>
                    <a:pt x="1708" y="1272"/>
                    <a:pt x="1714" y="1250"/>
                    <a:pt x="1714" y="1247"/>
                  </a:cubicBezTo>
                  <a:cubicBezTo>
                    <a:pt x="1714" y="1065"/>
                    <a:pt x="1722" y="347"/>
                    <a:pt x="1715" y="157"/>
                  </a:cubicBezTo>
                  <a:cubicBezTo>
                    <a:pt x="1715" y="124"/>
                    <a:pt x="1711" y="104"/>
                    <a:pt x="1689" y="87"/>
                  </a:cubicBezTo>
                  <a:cubicBezTo>
                    <a:pt x="1667" y="70"/>
                    <a:pt x="1659" y="73"/>
                    <a:pt x="1637" y="67"/>
                  </a:cubicBezTo>
                  <a:cubicBezTo>
                    <a:pt x="1375" y="49"/>
                    <a:pt x="360" y="16"/>
                    <a:pt x="95" y="0"/>
                  </a:cubicBezTo>
                  <a:cubicBezTo>
                    <a:pt x="72" y="0"/>
                    <a:pt x="41" y="14"/>
                    <a:pt x="29" y="31"/>
                  </a:cubicBezTo>
                  <a:cubicBezTo>
                    <a:pt x="17" y="48"/>
                    <a:pt x="13" y="49"/>
                    <a:pt x="6" y="79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8432800" y="3214687"/>
            <a:ext cx="3568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Bef>
                <a:spcPct val="50000"/>
              </a:spcBef>
              <a:buFontTx/>
              <a:buChar char="•"/>
            </a:pPr>
            <a:r>
              <a:rPr lang="en-US" altLang="zh-CN" sz="2400" b="0" dirty="0" err="1" smtClean="0">
                <a:solidFill>
                  <a:srgbClr val="FFFFFF"/>
                </a:solidFill>
                <a:latin typeface="Arial Black" pitchFamily="34" charset="0"/>
                <a:ea typeface="宋体" pitchFamily="2" charset="-122"/>
              </a:rPr>
              <a:t>Chondroitin</a:t>
            </a:r>
            <a:endParaRPr lang="en-US" altLang="zh-CN" sz="2400" b="0" dirty="0">
              <a:solidFill>
                <a:srgbClr val="FFFFFF"/>
              </a:solidFill>
              <a:latin typeface="Arial Black" pitchFamily="34" charset="0"/>
              <a:ea typeface="宋体" pitchFamily="2" charset="-122"/>
            </a:endParaRPr>
          </a:p>
        </p:txBody>
      </p: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4165600" y="2967030"/>
            <a:ext cx="3860800" cy="1325562"/>
            <a:chOff x="1973" y="1027"/>
            <a:chExt cx="1926" cy="937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004182"/>
                </a:gs>
                <a:gs pos="100000">
                  <a:srgbClr val="0066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l"/>
              <a:endParaRPr lang="zh-CN" altLang="en-US" sz="1800" b="0">
                <a:ea typeface="宋体" pitchFamily="2" charset="-122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1973" y="102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9BC7F3"/>
                </a:gs>
                <a:gs pos="100000">
                  <a:srgbClr val="1D80E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sz="1800" b="0">
                <a:ea typeface="宋体" pitchFamily="2" charset="-122"/>
              </a:endParaRPr>
            </a:p>
          </p:txBody>
        </p:sp>
      </p:grp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4347634" y="2890830"/>
            <a:ext cx="3456517" cy="1149350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100000">
                <a:srgbClr val="FFCC00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zh-CN" altLang="en-US" sz="1800" b="0">
              <a:ea typeface="宋体" pitchFamily="2" charset="-122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gray">
          <a:xfrm>
            <a:off x="4392085" y="2897180"/>
            <a:ext cx="3371849" cy="1120775"/>
          </a:xfrm>
          <a:prstGeom prst="ellipse">
            <a:avLst/>
          </a:prstGeom>
          <a:gradFill rotWithShape="1">
            <a:gsLst>
              <a:gs pos="0">
                <a:srgbClr val="FFCC00">
                  <a:alpha val="0"/>
                </a:srgbClr>
              </a:gs>
              <a:gs pos="100000">
                <a:srgbClr val="FFEDA6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zh-CN" altLang="en-US" sz="1800" b="0">
              <a:ea typeface="宋体" pitchFamily="2" charset="-122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gray">
          <a:xfrm>
            <a:off x="4428067" y="2908293"/>
            <a:ext cx="3208867" cy="1046163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zh-CN" altLang="en-US" sz="1800" b="0">
              <a:ea typeface="宋体" pitchFamily="2" charset="-122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4597401" y="2932106"/>
            <a:ext cx="2823633" cy="8477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00">
                  <a:alpha val="37999"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zh-CN" altLang="en-US" sz="1800" b="0">
              <a:ea typeface="宋体" pitchFamily="2" charset="-122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gray">
          <a:xfrm>
            <a:off x="4368687" y="3143248"/>
            <a:ext cx="35370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  <a:ea typeface="宋体" pitchFamily="2" charset="-122"/>
              </a:rPr>
              <a:t>Effective</a:t>
            </a:r>
            <a:endParaRPr lang="en-US" altLang="zh-CN" sz="2800" dirty="0">
              <a:solidFill>
                <a:srgbClr val="323291"/>
              </a:solidFill>
              <a:latin typeface="Arial Black" pitchFamily="34" charset="0"/>
              <a:ea typeface="宋体" pitchFamily="2" charset="-122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2095472" y="4357694"/>
            <a:ext cx="9048813" cy="1371600"/>
            <a:chOff x="1248" y="2640"/>
            <a:chExt cx="3360" cy="864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248" y="2640"/>
              <a:ext cx="3360" cy="864"/>
              <a:chOff x="1248" y="2640"/>
              <a:chExt cx="3360" cy="86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gray">
              <a:xfrm>
                <a:off x="1248" y="2832"/>
                <a:ext cx="3360" cy="672"/>
              </a:xfrm>
              <a:custGeom>
                <a:avLst/>
                <a:gdLst>
                  <a:gd name="T0" fmla="*/ 0 w 2202"/>
                  <a:gd name="T1" fmla="*/ 671 h 529"/>
                  <a:gd name="T2" fmla="*/ 1094 w 2202"/>
                  <a:gd name="T3" fmla="*/ 1 h 529"/>
                  <a:gd name="T4" fmla="*/ 2197 w 2202"/>
                  <a:gd name="T5" fmla="*/ 0 h 529"/>
                  <a:gd name="T6" fmla="*/ 3360 w 2202"/>
                  <a:gd name="T7" fmla="*/ 672 h 529"/>
                  <a:gd name="T8" fmla="*/ 73 w 2202"/>
                  <a:gd name="T9" fmla="*/ 671 h 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2"/>
                  <a:gd name="T16" fmla="*/ 0 h 529"/>
                  <a:gd name="T17" fmla="*/ 2202 w 2202"/>
                  <a:gd name="T18" fmla="*/ 529 h 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2" h="529">
                    <a:moveTo>
                      <a:pt x="0" y="528"/>
                    </a:moveTo>
                    <a:lnTo>
                      <a:pt x="717" y="1"/>
                    </a:lnTo>
                    <a:lnTo>
                      <a:pt x="1440" y="0"/>
                    </a:lnTo>
                    <a:lnTo>
                      <a:pt x="2202" y="529"/>
                    </a:lnTo>
                    <a:lnTo>
                      <a:pt x="48" y="528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7CCF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9" name="Group 7"/>
              <p:cNvGrpSpPr>
                <a:grpSpLocks/>
              </p:cNvGrpSpPr>
              <p:nvPr/>
            </p:nvGrpSpPr>
            <p:grpSpPr bwMode="auto">
              <a:xfrm>
                <a:off x="2016" y="2640"/>
                <a:ext cx="1968" cy="864"/>
                <a:chOff x="2016" y="2640"/>
                <a:chExt cx="1968" cy="864"/>
              </a:xfrm>
            </p:grpSpPr>
            <p:sp>
              <p:nvSpPr>
                <p:cNvPr id="52" name="Line 8"/>
                <p:cNvSpPr>
                  <a:spLocks noChangeShapeType="1"/>
                </p:cNvSpPr>
                <p:nvPr/>
              </p:nvSpPr>
              <p:spPr bwMode="gray">
                <a:xfrm flipV="1">
                  <a:off x="2016" y="2784"/>
                  <a:ext cx="528" cy="72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3" name="Line 9"/>
                <p:cNvSpPr>
                  <a:spLocks noChangeShapeType="1"/>
                </p:cNvSpPr>
                <p:nvPr/>
              </p:nvSpPr>
              <p:spPr bwMode="gray">
                <a:xfrm flipV="1">
                  <a:off x="2592" y="2640"/>
                  <a:ext cx="96" cy="86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" name="Line 10"/>
                <p:cNvSpPr>
                  <a:spLocks noChangeShapeType="1"/>
                </p:cNvSpPr>
                <p:nvPr/>
              </p:nvSpPr>
              <p:spPr bwMode="gray">
                <a:xfrm flipV="1">
                  <a:off x="3024" y="2688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gray">
                <a:xfrm flipH="1" flipV="1">
                  <a:off x="3216" y="2736"/>
                  <a:ext cx="288" cy="76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6" name="Line 12"/>
                <p:cNvSpPr>
                  <a:spLocks noChangeShapeType="1"/>
                </p:cNvSpPr>
                <p:nvPr/>
              </p:nvSpPr>
              <p:spPr bwMode="gray">
                <a:xfrm flipH="1" flipV="1">
                  <a:off x="3360" y="2784"/>
                  <a:ext cx="624" cy="72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7" name="Line 13"/>
            <p:cNvSpPr>
              <a:spLocks noChangeShapeType="1"/>
            </p:cNvSpPr>
            <p:nvPr/>
          </p:nvSpPr>
          <p:spPr bwMode="gray">
            <a:xfrm>
              <a:off x="1632" y="3264"/>
              <a:ext cx="25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gray">
            <a:xfrm>
              <a:off x="1920" y="3072"/>
              <a:ext cx="201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gray">
            <a:xfrm>
              <a:off x="2112" y="2928"/>
              <a:ext cx="16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" name="上凸带形 50"/>
          <p:cNvSpPr/>
          <p:nvPr/>
        </p:nvSpPr>
        <p:spPr>
          <a:xfrm>
            <a:off x="900480" y="1214281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>
            <a:off x="-43" y="2143116"/>
            <a:ext cx="95250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2952728" y="2143116"/>
            <a:ext cx="9239272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://www.oceanviewphysio.com.au/wp-content/uploads/2013/06/elderly-jogg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39" y="3298574"/>
            <a:ext cx="3429024" cy="2987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0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1461" y="1500175"/>
            <a:ext cx="3873488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800" b="1" dirty="0" smtClean="0">
                <a:solidFill>
                  <a:srgbClr val="0A0EBA"/>
                </a:solidFill>
                <a:latin typeface="Arial Black" pitchFamily="34" charset="0"/>
                <a:cs typeface="Arial" pitchFamily="34" charset="0"/>
              </a:rPr>
              <a:t>Ingredient</a:t>
            </a:r>
            <a:endParaRPr lang="zh-TW" altLang="en-US" sz="3800" b="1" dirty="0">
              <a:solidFill>
                <a:srgbClr val="0A0E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 rot="1512051" flipV="1">
            <a:off x="5138039" y="4436982"/>
            <a:ext cx="2066908" cy="164860"/>
          </a:xfrm>
          <a:prstGeom prst="rightArrow">
            <a:avLst>
              <a:gd name="adj1" fmla="val 50278"/>
              <a:gd name="adj2" fmla="val 5789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2452095" flipV="1">
            <a:off x="4441231" y="5179437"/>
            <a:ext cx="3216384" cy="174099"/>
          </a:xfrm>
          <a:prstGeom prst="rightArrow">
            <a:avLst>
              <a:gd name="adj1" fmla="val 50278"/>
              <a:gd name="adj2" fmla="val 76168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auto">
          <a:xfrm rot="19893535">
            <a:off x="5213097" y="3279106"/>
            <a:ext cx="2226819" cy="235237"/>
          </a:xfrm>
          <a:prstGeom prst="rightArrow">
            <a:avLst>
              <a:gd name="adj1" fmla="val 50278"/>
              <a:gd name="adj2" fmla="val 5789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 rot="19246840">
            <a:off x="4756922" y="2698944"/>
            <a:ext cx="2683357" cy="191586"/>
          </a:xfrm>
          <a:prstGeom prst="rightArrow">
            <a:avLst>
              <a:gd name="adj1" fmla="val 50278"/>
              <a:gd name="adj2" fmla="val 7616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7584018" y="2687638"/>
            <a:ext cx="4607983" cy="360363"/>
          </a:xfrm>
          <a:prstGeom prst="rect">
            <a:avLst/>
          </a:prstGeom>
          <a:solidFill>
            <a:srgbClr val="9632AA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Physical Functions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7584018" y="3048000"/>
            <a:ext cx="4607983" cy="137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Important component of fluid inside joint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Important raw material for synthesis physical substances in body</a:t>
            </a:r>
          </a:p>
        </p:txBody>
      </p:sp>
      <p:sp>
        <p:nvSpPr>
          <p:cNvPr id="14" name="Rectangle 54"/>
          <p:cNvSpPr>
            <a:spLocks noChangeArrowheads="1"/>
          </p:cNvSpPr>
          <p:nvPr/>
        </p:nvSpPr>
        <p:spPr bwMode="auto">
          <a:xfrm>
            <a:off x="7584018" y="4495801"/>
            <a:ext cx="4607983" cy="360363"/>
          </a:xfrm>
          <a:prstGeom prst="rect">
            <a:avLst/>
          </a:prstGeom>
          <a:solidFill>
            <a:srgbClr val="9632AA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 with Age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7584018" y="4876800"/>
            <a:ext cx="4607983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Decrease producing glucosamine with age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7584018" y="5638801"/>
            <a:ext cx="4607983" cy="360362"/>
          </a:xfrm>
          <a:prstGeom prst="rect">
            <a:avLst/>
          </a:prstGeom>
          <a:solidFill>
            <a:srgbClr val="9632AA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Daily Food Intake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7584018" y="5999163"/>
            <a:ext cx="460798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Can intake only a few in daily food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7620000" y="1620838"/>
            <a:ext cx="4572000" cy="360362"/>
          </a:xfrm>
          <a:prstGeom prst="rect">
            <a:avLst/>
          </a:prstGeom>
          <a:solidFill>
            <a:srgbClr val="9632AA">
              <a:alpha val="89804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 in Body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7620000" y="1981200"/>
            <a:ext cx="457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Is an amino acid mainly exist in joints and connective tissues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579" y="2514600"/>
            <a:ext cx="2946400" cy="2514600"/>
            <a:chOff x="1400" y="679"/>
            <a:chExt cx="2960" cy="2960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1400" y="679"/>
              <a:ext cx="2960" cy="1480"/>
            </a:xfrm>
            <a:custGeom>
              <a:avLst/>
              <a:gdLst>
                <a:gd name="T0" fmla="*/ 1480 w 2960"/>
                <a:gd name="T1" fmla="*/ 1480 h 1480"/>
                <a:gd name="T2" fmla="*/ 0 w 2960"/>
                <a:gd name="T3" fmla="*/ 740 h 1480"/>
                <a:gd name="T4" fmla="*/ 1480 w 2960"/>
                <a:gd name="T5" fmla="*/ 0 h 1480"/>
                <a:gd name="T6" fmla="*/ 2960 w 2960"/>
                <a:gd name="T7" fmla="*/ 740 h 1480"/>
                <a:gd name="T8" fmla="*/ 1480 w 2960"/>
                <a:gd name="T9" fmla="*/ 1480 h 1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0"/>
                <a:gd name="T16" fmla="*/ 0 h 1480"/>
                <a:gd name="T17" fmla="*/ 2960 w 2960"/>
                <a:gd name="T18" fmla="*/ 1480 h 1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0" h="1480">
                  <a:moveTo>
                    <a:pt x="1480" y="1480"/>
                  </a:moveTo>
                  <a:lnTo>
                    <a:pt x="0" y="740"/>
                  </a:lnTo>
                  <a:lnTo>
                    <a:pt x="1480" y="0"/>
                  </a:lnTo>
                  <a:lnTo>
                    <a:pt x="2960" y="740"/>
                  </a:lnTo>
                  <a:lnTo>
                    <a:pt x="1480" y="1480"/>
                  </a:lnTo>
                  <a:close/>
                </a:path>
              </a:pathLst>
            </a:custGeom>
            <a:solidFill>
              <a:schemeClr val="hlink">
                <a:alpha val="2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1400" y="1419"/>
              <a:ext cx="1480" cy="2220"/>
            </a:xfrm>
            <a:custGeom>
              <a:avLst/>
              <a:gdLst>
                <a:gd name="T0" fmla="*/ 1480 w 1480"/>
                <a:gd name="T1" fmla="*/ 740 h 2220"/>
                <a:gd name="T2" fmla="*/ 1480 w 1480"/>
                <a:gd name="T3" fmla="*/ 2220 h 2220"/>
                <a:gd name="T4" fmla="*/ 0 w 1480"/>
                <a:gd name="T5" fmla="*/ 1480 h 2220"/>
                <a:gd name="T6" fmla="*/ 0 w 1480"/>
                <a:gd name="T7" fmla="*/ 0 h 2220"/>
                <a:gd name="T8" fmla="*/ 1480 w 1480"/>
                <a:gd name="T9" fmla="*/ 74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740"/>
                  </a:moveTo>
                  <a:lnTo>
                    <a:pt x="1480" y="2220"/>
                  </a:lnTo>
                  <a:lnTo>
                    <a:pt x="0" y="1480"/>
                  </a:lnTo>
                  <a:lnTo>
                    <a:pt x="0" y="0"/>
                  </a:lnTo>
                  <a:lnTo>
                    <a:pt x="1480" y="740"/>
                  </a:lnTo>
                  <a:close/>
                </a:path>
              </a:pathLst>
            </a:custGeom>
            <a:solidFill>
              <a:schemeClr val="hlink">
                <a:alpha val="2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2880" y="1419"/>
              <a:ext cx="1480" cy="2220"/>
            </a:xfrm>
            <a:custGeom>
              <a:avLst/>
              <a:gdLst>
                <a:gd name="T0" fmla="*/ 1480 w 1480"/>
                <a:gd name="T1" fmla="*/ 0 h 2220"/>
                <a:gd name="T2" fmla="*/ 1480 w 1480"/>
                <a:gd name="T3" fmla="*/ 1480 h 2220"/>
                <a:gd name="T4" fmla="*/ 0 w 1480"/>
                <a:gd name="T5" fmla="*/ 2220 h 2220"/>
                <a:gd name="T6" fmla="*/ 0 w 1480"/>
                <a:gd name="T7" fmla="*/ 740 h 2220"/>
                <a:gd name="T8" fmla="*/ 1480 w 1480"/>
                <a:gd name="T9" fmla="*/ 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0"/>
                  </a:moveTo>
                  <a:lnTo>
                    <a:pt x="1480" y="1480"/>
                  </a:lnTo>
                  <a:lnTo>
                    <a:pt x="0" y="2220"/>
                  </a:lnTo>
                  <a:lnTo>
                    <a:pt x="0" y="740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hlink">
                <a:alpha val="2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03200" y="2667000"/>
            <a:ext cx="2641600" cy="2209800"/>
            <a:chOff x="883" y="1298"/>
            <a:chExt cx="2087" cy="2155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609" y="2069"/>
              <a:ext cx="635" cy="658"/>
              <a:chOff x="1400" y="679"/>
              <a:chExt cx="2960" cy="2960"/>
            </a:xfrm>
          </p:grpSpPr>
          <p:sp>
            <p:nvSpPr>
              <p:cNvPr id="141" name="Freeform 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42" name="Freeform 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43" name="Freeform 1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609" y="1684"/>
              <a:ext cx="635" cy="658"/>
              <a:chOff x="1400" y="679"/>
              <a:chExt cx="2960" cy="2960"/>
            </a:xfrm>
          </p:grpSpPr>
          <p:sp>
            <p:nvSpPr>
              <p:cNvPr id="138" name="Freeform 1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9" name="Freeform 1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40" name="Freeform 1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1609" y="1298"/>
              <a:ext cx="635" cy="658"/>
              <a:chOff x="1400" y="679"/>
              <a:chExt cx="2960" cy="2960"/>
            </a:xfrm>
          </p:grpSpPr>
          <p:sp>
            <p:nvSpPr>
              <p:cNvPr id="135" name="Freeform 1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6" name="Freeform 1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7" name="Freeform 1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1972" y="2250"/>
              <a:ext cx="635" cy="658"/>
              <a:chOff x="1400" y="679"/>
              <a:chExt cx="2960" cy="2960"/>
            </a:xfrm>
          </p:grpSpPr>
          <p:sp>
            <p:nvSpPr>
              <p:cNvPr id="132" name="Freeform 2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3" name="Freeform 2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4" name="Freeform 2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1972" y="1865"/>
              <a:ext cx="635" cy="658"/>
              <a:chOff x="1400" y="679"/>
              <a:chExt cx="2960" cy="2960"/>
            </a:xfrm>
          </p:grpSpPr>
          <p:sp>
            <p:nvSpPr>
              <p:cNvPr id="129" name="Freeform 2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0" name="Freeform 2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31" name="Freeform 2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1972" y="1479"/>
              <a:ext cx="635" cy="658"/>
              <a:chOff x="1400" y="679"/>
              <a:chExt cx="2960" cy="2960"/>
            </a:xfrm>
          </p:grpSpPr>
          <p:sp>
            <p:nvSpPr>
              <p:cNvPr id="126" name="Freeform 2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7" name="Freeform 2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8" name="Freeform 3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2335" y="2432"/>
              <a:ext cx="635" cy="658"/>
              <a:chOff x="1400" y="679"/>
              <a:chExt cx="2960" cy="2960"/>
            </a:xfrm>
          </p:grpSpPr>
          <p:sp>
            <p:nvSpPr>
              <p:cNvPr id="123" name="Freeform 3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4" name="Freeform 3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5" name="Freeform 3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2335" y="2047"/>
              <a:ext cx="635" cy="658"/>
              <a:chOff x="1400" y="679"/>
              <a:chExt cx="2960" cy="2960"/>
            </a:xfrm>
          </p:grpSpPr>
          <p:sp>
            <p:nvSpPr>
              <p:cNvPr id="120" name="Freeform 3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1" name="Freeform 3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22" name="Freeform 3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2335" y="1661"/>
              <a:ext cx="635" cy="658"/>
              <a:chOff x="1400" y="679"/>
              <a:chExt cx="2960" cy="2960"/>
            </a:xfrm>
          </p:grpSpPr>
          <p:sp>
            <p:nvSpPr>
              <p:cNvPr id="117" name="Freeform 4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 w="19050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8" name="Freeform 4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 w="19050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9" name="Freeform 4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 w="19050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7" name="Group 43"/>
            <p:cNvGrpSpPr>
              <a:grpSpLocks/>
            </p:cNvGrpSpPr>
            <p:nvPr/>
          </p:nvGrpSpPr>
          <p:grpSpPr bwMode="auto">
            <a:xfrm>
              <a:off x="1246" y="2250"/>
              <a:ext cx="635" cy="658"/>
              <a:chOff x="1400" y="679"/>
              <a:chExt cx="2960" cy="2960"/>
            </a:xfrm>
          </p:grpSpPr>
          <p:sp>
            <p:nvSpPr>
              <p:cNvPr id="114" name="Freeform 4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5" name="Freeform 4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6" name="Freeform 4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8" name="Group 47"/>
            <p:cNvGrpSpPr>
              <a:grpSpLocks/>
            </p:cNvGrpSpPr>
            <p:nvPr/>
          </p:nvGrpSpPr>
          <p:grpSpPr bwMode="auto">
            <a:xfrm>
              <a:off x="1246" y="1865"/>
              <a:ext cx="635" cy="658"/>
              <a:chOff x="1400" y="679"/>
              <a:chExt cx="2960" cy="2960"/>
            </a:xfrm>
          </p:grpSpPr>
          <p:sp>
            <p:nvSpPr>
              <p:cNvPr id="111" name="Freeform 4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2" name="Freeform 4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29" name="Group 51"/>
            <p:cNvGrpSpPr>
              <a:grpSpLocks/>
            </p:cNvGrpSpPr>
            <p:nvPr/>
          </p:nvGrpSpPr>
          <p:grpSpPr bwMode="auto">
            <a:xfrm>
              <a:off x="1246" y="1479"/>
              <a:ext cx="635" cy="658"/>
              <a:chOff x="1400" y="679"/>
              <a:chExt cx="2960" cy="2960"/>
            </a:xfrm>
          </p:grpSpPr>
          <p:sp>
            <p:nvSpPr>
              <p:cNvPr id="108" name="Freeform 5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10" name="Freeform 5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0" name="Group 55"/>
            <p:cNvGrpSpPr>
              <a:grpSpLocks/>
            </p:cNvGrpSpPr>
            <p:nvPr/>
          </p:nvGrpSpPr>
          <p:grpSpPr bwMode="auto">
            <a:xfrm>
              <a:off x="1609" y="2431"/>
              <a:ext cx="635" cy="658"/>
              <a:chOff x="1400" y="679"/>
              <a:chExt cx="2960" cy="2960"/>
            </a:xfrm>
          </p:grpSpPr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1" name="Group 59"/>
            <p:cNvGrpSpPr>
              <a:grpSpLocks/>
            </p:cNvGrpSpPr>
            <p:nvPr/>
          </p:nvGrpSpPr>
          <p:grpSpPr bwMode="auto">
            <a:xfrm>
              <a:off x="1609" y="2046"/>
              <a:ext cx="635" cy="658"/>
              <a:chOff x="1400" y="679"/>
              <a:chExt cx="2960" cy="2960"/>
            </a:xfrm>
          </p:grpSpPr>
          <p:sp>
            <p:nvSpPr>
              <p:cNvPr id="102" name="Freeform 6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3" name="Freeform 6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4" name="Freeform 6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5" name="Group 63"/>
            <p:cNvGrpSpPr>
              <a:grpSpLocks/>
            </p:cNvGrpSpPr>
            <p:nvPr/>
          </p:nvGrpSpPr>
          <p:grpSpPr bwMode="auto">
            <a:xfrm>
              <a:off x="1609" y="1660"/>
              <a:ext cx="635" cy="658"/>
              <a:chOff x="1400" y="679"/>
              <a:chExt cx="2960" cy="2960"/>
            </a:xfrm>
          </p:grpSpPr>
          <p:sp>
            <p:nvSpPr>
              <p:cNvPr id="99" name="Freeform 6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0" name="Freeform 6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101" name="Freeform 6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6" name="Group 67"/>
            <p:cNvGrpSpPr>
              <a:grpSpLocks/>
            </p:cNvGrpSpPr>
            <p:nvPr/>
          </p:nvGrpSpPr>
          <p:grpSpPr bwMode="auto">
            <a:xfrm>
              <a:off x="1972" y="2613"/>
              <a:ext cx="635" cy="658"/>
              <a:chOff x="1400" y="679"/>
              <a:chExt cx="2960" cy="2960"/>
            </a:xfrm>
          </p:grpSpPr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7" name="Group 71"/>
            <p:cNvGrpSpPr>
              <a:grpSpLocks/>
            </p:cNvGrpSpPr>
            <p:nvPr/>
          </p:nvGrpSpPr>
          <p:grpSpPr bwMode="auto">
            <a:xfrm>
              <a:off x="1972" y="2228"/>
              <a:ext cx="635" cy="658"/>
              <a:chOff x="1400" y="679"/>
              <a:chExt cx="2960" cy="2960"/>
            </a:xfrm>
          </p:grpSpPr>
          <p:sp>
            <p:nvSpPr>
              <p:cNvPr id="93" name="Freeform 7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4" name="Freeform 7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5" name="Freeform 7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1972" y="1842"/>
              <a:ext cx="635" cy="658"/>
              <a:chOff x="1400" y="679"/>
              <a:chExt cx="2960" cy="2960"/>
            </a:xfrm>
          </p:grpSpPr>
          <p:sp>
            <p:nvSpPr>
              <p:cNvPr id="90" name="Freeform 7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1" name="Freeform 7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92" name="Freeform 7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39" name="Group 79"/>
            <p:cNvGrpSpPr>
              <a:grpSpLocks/>
            </p:cNvGrpSpPr>
            <p:nvPr/>
          </p:nvGrpSpPr>
          <p:grpSpPr bwMode="auto">
            <a:xfrm>
              <a:off x="883" y="2432"/>
              <a:ext cx="635" cy="658"/>
              <a:chOff x="1400" y="679"/>
              <a:chExt cx="2960" cy="2960"/>
            </a:xfrm>
          </p:grpSpPr>
          <p:sp>
            <p:nvSpPr>
              <p:cNvPr id="87" name="Freeform 8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8" name="Freeform 8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9" name="Freeform 8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0" name="Group 83"/>
            <p:cNvGrpSpPr>
              <a:grpSpLocks/>
            </p:cNvGrpSpPr>
            <p:nvPr/>
          </p:nvGrpSpPr>
          <p:grpSpPr bwMode="auto">
            <a:xfrm>
              <a:off x="883" y="2047"/>
              <a:ext cx="635" cy="658"/>
              <a:chOff x="1400" y="679"/>
              <a:chExt cx="2960" cy="2960"/>
            </a:xfrm>
          </p:grpSpPr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1" name="Group 87"/>
            <p:cNvGrpSpPr>
              <a:grpSpLocks/>
            </p:cNvGrpSpPr>
            <p:nvPr/>
          </p:nvGrpSpPr>
          <p:grpSpPr bwMode="auto">
            <a:xfrm>
              <a:off x="883" y="1661"/>
              <a:ext cx="635" cy="658"/>
              <a:chOff x="1400" y="679"/>
              <a:chExt cx="2960" cy="2960"/>
            </a:xfrm>
          </p:grpSpPr>
          <p:sp>
            <p:nvSpPr>
              <p:cNvPr id="81" name="Freeform 8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2" name="Freeform 8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3" name="Freeform 9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2" name="Group 91"/>
            <p:cNvGrpSpPr>
              <a:grpSpLocks/>
            </p:cNvGrpSpPr>
            <p:nvPr/>
          </p:nvGrpSpPr>
          <p:grpSpPr bwMode="auto">
            <a:xfrm>
              <a:off x="1246" y="2613"/>
              <a:ext cx="635" cy="658"/>
              <a:chOff x="1400" y="679"/>
              <a:chExt cx="2960" cy="2960"/>
            </a:xfrm>
          </p:grpSpPr>
          <p:sp>
            <p:nvSpPr>
              <p:cNvPr id="78" name="Freeform 9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9" name="Freeform 9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80" name="Freeform 9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246" y="2228"/>
              <a:ext cx="635" cy="658"/>
              <a:chOff x="1400" y="679"/>
              <a:chExt cx="2960" cy="2960"/>
            </a:xfrm>
          </p:grpSpPr>
          <p:sp>
            <p:nvSpPr>
              <p:cNvPr id="75" name="Freeform 96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6" name="Freeform 97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7" name="Freeform 98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4" name="Group 99"/>
            <p:cNvGrpSpPr>
              <a:grpSpLocks/>
            </p:cNvGrpSpPr>
            <p:nvPr/>
          </p:nvGrpSpPr>
          <p:grpSpPr bwMode="auto">
            <a:xfrm>
              <a:off x="1246" y="1842"/>
              <a:ext cx="635" cy="658"/>
              <a:chOff x="1400" y="679"/>
              <a:chExt cx="2960" cy="2960"/>
            </a:xfrm>
          </p:grpSpPr>
          <p:sp>
            <p:nvSpPr>
              <p:cNvPr id="72" name="Freeform 100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3" name="Freeform 101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4" name="Freeform 102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5" name="Group 103"/>
            <p:cNvGrpSpPr>
              <a:grpSpLocks/>
            </p:cNvGrpSpPr>
            <p:nvPr/>
          </p:nvGrpSpPr>
          <p:grpSpPr bwMode="auto">
            <a:xfrm>
              <a:off x="1609" y="2795"/>
              <a:ext cx="635" cy="658"/>
              <a:chOff x="1400" y="679"/>
              <a:chExt cx="2960" cy="2960"/>
            </a:xfrm>
          </p:grpSpPr>
          <p:sp>
            <p:nvSpPr>
              <p:cNvPr id="69" name="Freeform 104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0" name="Freeform 105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71" name="Freeform 106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6" name="Group 107"/>
            <p:cNvGrpSpPr>
              <a:grpSpLocks/>
            </p:cNvGrpSpPr>
            <p:nvPr/>
          </p:nvGrpSpPr>
          <p:grpSpPr bwMode="auto">
            <a:xfrm>
              <a:off x="1609" y="2410"/>
              <a:ext cx="635" cy="658"/>
              <a:chOff x="1400" y="679"/>
              <a:chExt cx="2960" cy="2960"/>
            </a:xfrm>
          </p:grpSpPr>
          <p:sp>
            <p:nvSpPr>
              <p:cNvPr id="66" name="Freeform 108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7" name="Freeform 109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8" name="Freeform 110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  <p:grpSp>
          <p:nvGrpSpPr>
            <p:cNvPr id="47" name="Group 111"/>
            <p:cNvGrpSpPr>
              <a:grpSpLocks/>
            </p:cNvGrpSpPr>
            <p:nvPr/>
          </p:nvGrpSpPr>
          <p:grpSpPr bwMode="auto">
            <a:xfrm>
              <a:off x="1609" y="2024"/>
              <a:ext cx="635" cy="658"/>
              <a:chOff x="1400" y="679"/>
              <a:chExt cx="2960" cy="2960"/>
            </a:xfrm>
          </p:grpSpPr>
          <p:sp>
            <p:nvSpPr>
              <p:cNvPr id="63" name="Freeform 112"/>
              <p:cNvSpPr>
                <a:spLocks/>
              </p:cNvSpPr>
              <p:nvPr/>
            </p:nvSpPr>
            <p:spPr bwMode="auto">
              <a:xfrm>
                <a:off x="1400" y="679"/>
                <a:ext cx="2960" cy="1480"/>
              </a:xfrm>
              <a:custGeom>
                <a:avLst/>
                <a:gdLst>
                  <a:gd name="T0" fmla="*/ 1480 w 2960"/>
                  <a:gd name="T1" fmla="*/ 1480 h 1480"/>
                  <a:gd name="T2" fmla="*/ 0 w 2960"/>
                  <a:gd name="T3" fmla="*/ 740 h 1480"/>
                  <a:gd name="T4" fmla="*/ 1480 w 2960"/>
                  <a:gd name="T5" fmla="*/ 0 h 1480"/>
                  <a:gd name="T6" fmla="*/ 2960 w 2960"/>
                  <a:gd name="T7" fmla="*/ 740 h 1480"/>
                  <a:gd name="T8" fmla="*/ 1480 w 2960"/>
                  <a:gd name="T9" fmla="*/ 148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0"/>
                  <a:gd name="T16" fmla="*/ 0 h 1480"/>
                  <a:gd name="T17" fmla="*/ 2960 w 2960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0" h="1480">
                    <a:moveTo>
                      <a:pt x="1480" y="1480"/>
                    </a:moveTo>
                    <a:lnTo>
                      <a:pt x="0" y="740"/>
                    </a:lnTo>
                    <a:lnTo>
                      <a:pt x="1480" y="0"/>
                    </a:lnTo>
                    <a:lnTo>
                      <a:pt x="2960" y="740"/>
                    </a:lnTo>
                    <a:lnTo>
                      <a:pt x="1480" y="14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4" name="Freeform 113"/>
              <p:cNvSpPr>
                <a:spLocks/>
              </p:cNvSpPr>
              <p:nvPr/>
            </p:nvSpPr>
            <p:spPr bwMode="auto">
              <a:xfrm>
                <a:off x="1400" y="1419"/>
                <a:ext cx="1480" cy="2220"/>
              </a:xfrm>
              <a:custGeom>
                <a:avLst/>
                <a:gdLst>
                  <a:gd name="T0" fmla="*/ 1480 w 1480"/>
                  <a:gd name="T1" fmla="*/ 740 h 2220"/>
                  <a:gd name="T2" fmla="*/ 1480 w 1480"/>
                  <a:gd name="T3" fmla="*/ 2220 h 2220"/>
                  <a:gd name="T4" fmla="*/ 0 w 1480"/>
                  <a:gd name="T5" fmla="*/ 1480 h 2220"/>
                  <a:gd name="T6" fmla="*/ 0 w 1480"/>
                  <a:gd name="T7" fmla="*/ 0 h 2220"/>
                  <a:gd name="T8" fmla="*/ 1480 w 1480"/>
                  <a:gd name="T9" fmla="*/ 74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740"/>
                    </a:moveTo>
                    <a:lnTo>
                      <a:pt x="1480" y="2220"/>
                    </a:lnTo>
                    <a:lnTo>
                      <a:pt x="0" y="1480"/>
                    </a:lnTo>
                    <a:lnTo>
                      <a:pt x="0" y="0"/>
                    </a:lnTo>
                    <a:lnTo>
                      <a:pt x="1480" y="74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  <p:sp>
            <p:nvSpPr>
              <p:cNvPr id="65" name="Freeform 114"/>
              <p:cNvSpPr>
                <a:spLocks/>
              </p:cNvSpPr>
              <p:nvPr/>
            </p:nvSpPr>
            <p:spPr bwMode="auto">
              <a:xfrm>
                <a:off x="2880" y="1419"/>
                <a:ext cx="1480" cy="2220"/>
              </a:xfrm>
              <a:custGeom>
                <a:avLst/>
                <a:gdLst>
                  <a:gd name="T0" fmla="*/ 1480 w 1480"/>
                  <a:gd name="T1" fmla="*/ 0 h 2220"/>
                  <a:gd name="T2" fmla="*/ 1480 w 1480"/>
                  <a:gd name="T3" fmla="*/ 1480 h 2220"/>
                  <a:gd name="T4" fmla="*/ 0 w 1480"/>
                  <a:gd name="T5" fmla="*/ 2220 h 2220"/>
                  <a:gd name="T6" fmla="*/ 0 w 1480"/>
                  <a:gd name="T7" fmla="*/ 740 h 2220"/>
                  <a:gd name="T8" fmla="*/ 1480 w 1480"/>
                  <a:gd name="T9" fmla="*/ 0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0"/>
                  <a:gd name="T16" fmla="*/ 0 h 2220"/>
                  <a:gd name="T17" fmla="*/ 1480 w 1480"/>
                  <a:gd name="T18" fmla="*/ 2220 h 2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0" h="2220">
                    <a:moveTo>
                      <a:pt x="1480" y="0"/>
                    </a:moveTo>
                    <a:lnTo>
                      <a:pt x="1480" y="1480"/>
                    </a:lnTo>
                    <a:lnTo>
                      <a:pt x="0" y="2220"/>
                    </a:lnTo>
                    <a:lnTo>
                      <a:pt x="0" y="740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0"/>
              </a:p>
            </p:txBody>
          </p:sp>
        </p:grpSp>
      </p:grpSp>
      <p:sp>
        <p:nvSpPr>
          <p:cNvPr id="144" name="Arc 115"/>
          <p:cNvSpPr>
            <a:spLocks/>
          </p:cNvSpPr>
          <p:nvPr/>
        </p:nvSpPr>
        <p:spPr bwMode="auto">
          <a:xfrm>
            <a:off x="2844800" y="3200400"/>
            <a:ext cx="1219200" cy="457200"/>
          </a:xfrm>
          <a:custGeom>
            <a:avLst/>
            <a:gdLst>
              <a:gd name="T0" fmla="*/ 0 w 21600"/>
              <a:gd name="T1" fmla="*/ 0 h 21600"/>
              <a:gd name="T2" fmla="*/ 792162 w 21600"/>
              <a:gd name="T3" fmla="*/ 792162 h 21600"/>
              <a:gd name="T4" fmla="*/ 0 w 21600"/>
              <a:gd name="T5" fmla="*/ 7921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ap="rnd">
            <a:solidFill>
              <a:srgbClr val="80808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 b="0"/>
          </a:p>
        </p:txBody>
      </p:sp>
      <p:grpSp>
        <p:nvGrpSpPr>
          <p:cNvPr id="48" name="群組 149"/>
          <p:cNvGrpSpPr/>
          <p:nvPr/>
        </p:nvGrpSpPr>
        <p:grpSpPr>
          <a:xfrm>
            <a:off x="3860800" y="3603626"/>
            <a:ext cx="1117600" cy="892175"/>
            <a:chOff x="2895600" y="3603625"/>
            <a:chExt cx="838200" cy="892175"/>
          </a:xfrm>
        </p:grpSpPr>
        <p:sp>
          <p:nvSpPr>
            <p:cNvPr id="146" name="Freeform 117"/>
            <p:cNvSpPr>
              <a:spLocks/>
            </p:cNvSpPr>
            <p:nvPr/>
          </p:nvSpPr>
          <p:spPr bwMode="auto">
            <a:xfrm>
              <a:off x="2895600" y="3603625"/>
              <a:ext cx="838200" cy="446088"/>
            </a:xfrm>
            <a:custGeom>
              <a:avLst/>
              <a:gdLst>
                <a:gd name="T0" fmla="*/ 1480 w 2960"/>
                <a:gd name="T1" fmla="*/ 1480 h 1480"/>
                <a:gd name="T2" fmla="*/ 0 w 2960"/>
                <a:gd name="T3" fmla="*/ 740 h 1480"/>
                <a:gd name="T4" fmla="*/ 1480 w 2960"/>
                <a:gd name="T5" fmla="*/ 0 h 1480"/>
                <a:gd name="T6" fmla="*/ 2960 w 2960"/>
                <a:gd name="T7" fmla="*/ 740 h 1480"/>
                <a:gd name="T8" fmla="*/ 1480 w 2960"/>
                <a:gd name="T9" fmla="*/ 1480 h 1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0"/>
                <a:gd name="T16" fmla="*/ 0 h 1480"/>
                <a:gd name="T17" fmla="*/ 2960 w 2960"/>
                <a:gd name="T18" fmla="*/ 1480 h 1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0" h="1480">
                  <a:moveTo>
                    <a:pt x="1480" y="1480"/>
                  </a:moveTo>
                  <a:lnTo>
                    <a:pt x="0" y="740"/>
                  </a:lnTo>
                  <a:lnTo>
                    <a:pt x="1480" y="0"/>
                  </a:lnTo>
                  <a:lnTo>
                    <a:pt x="2960" y="740"/>
                  </a:lnTo>
                  <a:lnTo>
                    <a:pt x="1480" y="1480"/>
                  </a:lnTo>
                  <a:close/>
                </a:path>
              </a:pathLst>
            </a:custGeom>
            <a:solidFill>
              <a:srgbClr val="7C66DC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147" name="Freeform 118"/>
            <p:cNvSpPr>
              <a:spLocks/>
            </p:cNvSpPr>
            <p:nvPr/>
          </p:nvSpPr>
          <p:spPr bwMode="auto">
            <a:xfrm>
              <a:off x="2895600" y="3826669"/>
              <a:ext cx="419100" cy="669131"/>
            </a:xfrm>
            <a:custGeom>
              <a:avLst/>
              <a:gdLst>
                <a:gd name="T0" fmla="*/ 1480 w 1480"/>
                <a:gd name="T1" fmla="*/ 740 h 2220"/>
                <a:gd name="T2" fmla="*/ 1480 w 1480"/>
                <a:gd name="T3" fmla="*/ 2220 h 2220"/>
                <a:gd name="T4" fmla="*/ 0 w 1480"/>
                <a:gd name="T5" fmla="*/ 1480 h 2220"/>
                <a:gd name="T6" fmla="*/ 0 w 1480"/>
                <a:gd name="T7" fmla="*/ 0 h 2220"/>
                <a:gd name="T8" fmla="*/ 1480 w 1480"/>
                <a:gd name="T9" fmla="*/ 74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740"/>
                  </a:moveTo>
                  <a:lnTo>
                    <a:pt x="1480" y="2220"/>
                  </a:lnTo>
                  <a:lnTo>
                    <a:pt x="0" y="1480"/>
                  </a:lnTo>
                  <a:lnTo>
                    <a:pt x="0" y="0"/>
                  </a:lnTo>
                  <a:lnTo>
                    <a:pt x="1480" y="740"/>
                  </a:lnTo>
                  <a:close/>
                </a:path>
              </a:pathLst>
            </a:custGeom>
            <a:solidFill>
              <a:srgbClr val="7C66DC">
                <a:alpha val="5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  <p:sp>
          <p:nvSpPr>
            <p:cNvPr id="148" name="Freeform 119"/>
            <p:cNvSpPr>
              <a:spLocks/>
            </p:cNvSpPr>
            <p:nvPr/>
          </p:nvSpPr>
          <p:spPr bwMode="auto">
            <a:xfrm>
              <a:off x="3314700" y="3826669"/>
              <a:ext cx="419100" cy="669131"/>
            </a:xfrm>
            <a:custGeom>
              <a:avLst/>
              <a:gdLst>
                <a:gd name="T0" fmla="*/ 1480 w 1480"/>
                <a:gd name="T1" fmla="*/ 0 h 2220"/>
                <a:gd name="T2" fmla="*/ 1480 w 1480"/>
                <a:gd name="T3" fmla="*/ 1480 h 2220"/>
                <a:gd name="T4" fmla="*/ 0 w 1480"/>
                <a:gd name="T5" fmla="*/ 2220 h 2220"/>
                <a:gd name="T6" fmla="*/ 0 w 1480"/>
                <a:gd name="T7" fmla="*/ 740 h 2220"/>
                <a:gd name="T8" fmla="*/ 1480 w 1480"/>
                <a:gd name="T9" fmla="*/ 0 h 2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0"/>
                <a:gd name="T16" fmla="*/ 0 h 2220"/>
                <a:gd name="T17" fmla="*/ 1480 w 1480"/>
                <a:gd name="T18" fmla="*/ 2220 h 2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0" h="2220">
                  <a:moveTo>
                    <a:pt x="1480" y="0"/>
                  </a:moveTo>
                  <a:lnTo>
                    <a:pt x="1480" y="1480"/>
                  </a:lnTo>
                  <a:lnTo>
                    <a:pt x="0" y="2220"/>
                  </a:lnTo>
                  <a:lnTo>
                    <a:pt x="0" y="740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7C66DC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/>
            </a:p>
          </p:txBody>
        </p:sp>
      </p:grpSp>
      <p:sp>
        <p:nvSpPr>
          <p:cNvPr id="151" name="文字方塊 150"/>
          <p:cNvSpPr txBox="1"/>
          <p:nvPr/>
        </p:nvSpPr>
        <p:spPr>
          <a:xfrm>
            <a:off x="711200" y="5159514"/>
            <a:ext cx="46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latin typeface="Arial" pitchFamily="34" charset="0"/>
                <a:cs typeface="Arial" pitchFamily="34" charset="0"/>
              </a:rPr>
              <a:t>Glucosamine</a:t>
            </a:r>
            <a:endParaRPr lang="zh-TW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0"/>
          <p:cNvSpPr>
            <a:spLocks noChangeArrowheads="1"/>
          </p:cNvSpPr>
          <p:nvPr/>
        </p:nvSpPr>
        <p:spPr bwMode="auto">
          <a:xfrm>
            <a:off x="489528" y="2772749"/>
            <a:ext cx="8432800" cy="2160000"/>
          </a:xfrm>
          <a:prstGeom prst="rightArrow">
            <a:avLst>
              <a:gd name="adj1" fmla="val 68556"/>
              <a:gd name="adj2" fmla="val 25225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3"/>
          <p:cNvSpPr/>
          <p:nvPr/>
        </p:nvSpPr>
        <p:spPr bwMode="auto">
          <a:xfrm>
            <a:off x="512619" y="4078112"/>
            <a:ext cx="7112000" cy="1968477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9632AA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buFont typeface="Arial" pitchFamily="34" charset="0"/>
              <a:buChar char="•"/>
              <a:tabLst>
                <a:tab pos="136525" algn="l"/>
              </a:tabLst>
              <a:defRPr/>
            </a:pPr>
            <a:endParaRPr lang="zh-CN" altLang="en-US" sz="1400" b="0" dirty="0">
              <a:ln>
                <a:solidFill>
                  <a:srgbClr val="9632AA"/>
                </a:solidFill>
              </a:ln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6"/>
          <p:cNvSpPr/>
          <p:nvPr/>
        </p:nvSpPr>
        <p:spPr bwMode="auto">
          <a:xfrm>
            <a:off x="562168" y="2001630"/>
            <a:ext cx="7112000" cy="1587329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9632AA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b="0" dirty="0">
              <a:ln>
                <a:solidFill>
                  <a:srgbClr val="9632AA"/>
                </a:solidFill>
              </a:ln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87"/>
          <p:cNvSpPr>
            <a:spLocks noChangeArrowheads="1"/>
          </p:cNvSpPr>
          <p:nvPr/>
        </p:nvSpPr>
        <p:spPr bwMode="auto">
          <a:xfrm>
            <a:off x="304801" y="2144937"/>
            <a:ext cx="7044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0" fontAlgn="ctr" hangingPunct="0">
              <a:buClr>
                <a:srgbClr val="5A5A5A"/>
              </a:buClr>
              <a:buSzPct val="90000"/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Supply the physical substance to synthesis </a:t>
            </a:r>
            <a:r>
              <a:rPr lang="en-US" altLang="zh-CN" b="1" dirty="0" err="1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proteoglycans</a:t>
            </a: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, which is the component of cartilage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" name="组合 26"/>
          <p:cNvGrpSpPr>
            <a:grpSpLocks noChangeAspect="1"/>
          </p:cNvGrpSpPr>
          <p:nvPr/>
        </p:nvGrpSpPr>
        <p:grpSpPr bwMode="auto">
          <a:xfrm>
            <a:off x="1407294" y="3155968"/>
            <a:ext cx="4891905" cy="554038"/>
            <a:chOff x="855540" y="3513439"/>
            <a:chExt cx="1399872" cy="987727"/>
          </a:xfrm>
          <a:solidFill>
            <a:srgbClr val="9632AA"/>
          </a:solidFill>
        </p:grpSpPr>
        <p:sp>
          <p:nvSpPr>
            <p:cNvPr id="12" name="圆角矩形 9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 14"/>
            <p:cNvSpPr>
              <a:spLocks noChangeArrowheads="1"/>
            </p:cNvSpPr>
            <p:nvPr/>
          </p:nvSpPr>
          <p:spPr bwMode="auto">
            <a:xfrm>
              <a:off x="888937" y="3705517"/>
              <a:ext cx="1308327" cy="6584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en-US" altLang="zh-CN" b="1" dirty="0" smtClean="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Natural Care for Cartilage</a:t>
              </a:r>
              <a:endParaRPr kumimoji="1" lang="zh-CN" altLang="en-US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26"/>
          <p:cNvGrpSpPr>
            <a:grpSpLocks noChangeAspect="1"/>
          </p:cNvGrpSpPr>
          <p:nvPr/>
        </p:nvGrpSpPr>
        <p:grpSpPr bwMode="auto">
          <a:xfrm>
            <a:off x="1407294" y="3991093"/>
            <a:ext cx="4891905" cy="555625"/>
            <a:chOff x="855540" y="3513439"/>
            <a:chExt cx="1399872" cy="987727"/>
          </a:xfrm>
          <a:solidFill>
            <a:srgbClr val="9632AA"/>
          </a:solidFill>
        </p:grpSpPr>
        <p:sp>
          <p:nvSpPr>
            <p:cNvPr id="15" name="圆角矩形 13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888937" y="3706378"/>
              <a:ext cx="1308328" cy="7112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en-US" altLang="zh-CN" sz="2000" b="1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Long lasting to Relief Pain</a:t>
              </a:r>
              <a:endParaRPr kumimoji="1" lang="zh-CN" altLang="en-US" sz="2000" b="1" dirty="0">
                <a:solidFill>
                  <a:schemeClr val="bg1"/>
                </a:solidFill>
                <a:effectLst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8" name="Oval 2"/>
          <p:cNvSpPr>
            <a:spLocks noChangeAspect="1" noChangeArrowheads="1"/>
          </p:cNvSpPr>
          <p:nvPr/>
        </p:nvSpPr>
        <p:spPr bwMode="auto">
          <a:xfrm>
            <a:off x="8636000" y="3084532"/>
            <a:ext cx="3352800" cy="1692275"/>
          </a:xfrm>
          <a:prstGeom prst="ellipse">
            <a:avLst/>
          </a:prstGeom>
          <a:solidFill>
            <a:srgbClr val="F58B1F"/>
          </a:solidFill>
          <a:ln w="25400">
            <a:solidFill>
              <a:srgbClr val="9632AA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fr-FR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椭圆 19"/>
          <p:cNvSpPr>
            <a:spLocks/>
          </p:cNvSpPr>
          <p:nvPr/>
        </p:nvSpPr>
        <p:spPr bwMode="auto">
          <a:xfrm rot="20779182">
            <a:off x="8957439" y="3065194"/>
            <a:ext cx="2588085" cy="9588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0" name="椭圆 20"/>
          <p:cNvSpPr/>
          <p:nvPr/>
        </p:nvSpPr>
        <p:spPr bwMode="auto">
          <a:xfrm>
            <a:off x="9620975" y="3151137"/>
            <a:ext cx="2001224" cy="1507768"/>
          </a:xfrm>
          <a:prstGeom prst="ellipse">
            <a:avLst/>
          </a:prstGeom>
          <a:gradFill flip="none" rotWithShape="1">
            <a:gsLst>
              <a:gs pos="10000">
                <a:srgbClr val="FFC000">
                  <a:alpha val="6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gray">
          <a:xfrm>
            <a:off x="8534400" y="3645475"/>
            <a:ext cx="355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defRPr/>
            </a:pPr>
            <a:r>
              <a:rPr lang="en-US" altLang="zh-CN" sz="2400" b="1" spc="300" dirty="0" smtClean="0">
                <a:ln w="1270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Arial" pitchFamily="34" charset="0"/>
                <a:ea typeface="微软雅黑" pitchFamily="34" charset="-122"/>
                <a:cs typeface="Arial" pitchFamily="34" charset="0"/>
              </a:rPr>
              <a:t>Glucosamine</a:t>
            </a:r>
            <a:endParaRPr lang="zh-CN" altLang="en-US" sz="2400" b="1" spc="300" dirty="0">
              <a:ln w="1270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" name="矩形 87"/>
          <p:cNvSpPr>
            <a:spLocks noChangeArrowheads="1"/>
          </p:cNvSpPr>
          <p:nvPr/>
        </p:nvSpPr>
        <p:spPr bwMode="auto">
          <a:xfrm>
            <a:off x="406400" y="4594878"/>
            <a:ext cx="670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buFont typeface="Arial" pitchFamily="34" charset="0"/>
              <a:buChar char="•"/>
              <a:tabLst>
                <a:tab pos="808038" algn="l"/>
              </a:tabLst>
              <a:defRPr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Inhibit: Enzyme that may damage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tabLst>
                <a:tab pos="808038" algn="l"/>
              </a:tabLst>
              <a:defRPr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			  cartilage cells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buFont typeface="Arial" pitchFamily="34" charset="0"/>
              <a:buChar char="•"/>
              <a:tabLst>
                <a:tab pos="136525" algn="l"/>
              </a:tabLst>
              <a:defRPr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Stimulate: Produce normal amount of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tabLst>
                <a:tab pos="136525" algn="l"/>
              </a:tabLst>
              <a:defRPr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			       </a:t>
            </a:r>
            <a:r>
              <a:rPr lang="en-US" altLang="zh-CN" b="1" dirty="0" err="1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proteoglycans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to protect</a:t>
            </a:r>
          </a:p>
          <a:p>
            <a:pPr marL="177800" lvl="2" indent="-177800" eaLnBrk="0" fontAlgn="ctr" hangingPunct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90000"/>
              <a:tabLst>
                <a:tab pos="136525" algn="l"/>
              </a:tabLst>
              <a:defRPr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			       cartilage cell membrane. </a:t>
            </a:r>
            <a:endParaRPr lang="zh-CN" altLang="en-US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623392" y="4642259"/>
            <a:ext cx="10945216" cy="1085608"/>
          </a:xfrm>
          <a:prstGeom prst="ellipse">
            <a:avLst/>
          </a:prstGeom>
          <a:gradFill flip="none" rotWithShape="1">
            <a:gsLst>
              <a:gs pos="0">
                <a:srgbClr val="5A5A5A"/>
              </a:gs>
              <a:gs pos="73000">
                <a:srgbClr val="5A5A5A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ea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175613" y="2272381"/>
            <a:ext cx="3842916" cy="2872142"/>
            <a:chOff x="3131709" y="2272381"/>
            <a:chExt cx="2882187" cy="287214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6" name="新月形 5"/>
            <p:cNvSpPr/>
            <p:nvPr/>
          </p:nvSpPr>
          <p:spPr>
            <a:xfrm rot="20751297">
              <a:off x="3131709" y="2473987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FFE241"/>
                </a:gs>
                <a:gs pos="12000">
                  <a:srgbClr val="FFE241">
                    <a:alpha val="7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新月形 6"/>
            <p:cNvSpPr/>
            <p:nvPr/>
          </p:nvSpPr>
          <p:spPr>
            <a:xfrm rot="4551297">
              <a:off x="3813701" y="160655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9632AA"/>
                </a:gs>
                <a:gs pos="30000">
                  <a:srgbClr val="9632AA">
                    <a:alpha val="7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新月形 7"/>
            <p:cNvSpPr/>
            <p:nvPr/>
          </p:nvSpPr>
          <p:spPr>
            <a:xfrm rot="9951297">
              <a:off x="4682241" y="2289253"/>
              <a:ext cx="1331655" cy="2663311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新月形 8"/>
            <p:cNvSpPr/>
            <p:nvPr/>
          </p:nvSpPr>
          <p:spPr>
            <a:xfrm rot="15351297">
              <a:off x="4011670" y="3147041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323291"/>
                </a:gs>
                <a:gs pos="12000">
                  <a:srgbClr val="323291">
                    <a:alpha val="7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 flipH="1">
              <a:off x="3428993" y="3467401"/>
              <a:ext cx="2286015" cy="4616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 err="1" smtClean="0">
                  <a:solidFill>
                    <a:srgbClr val="323291"/>
                  </a:solidFill>
                  <a:latin typeface="Arial Black" pitchFamily="34" charset="0"/>
                  <a:ea typeface="微软雅黑" pitchFamily="34" charset="-122"/>
                </a:rPr>
                <a:t>Chondroitin</a:t>
              </a:r>
              <a:endParaRPr lang="en-US" altLang="zh-CN" sz="2400" b="1" kern="0" dirty="0" smtClean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354665" y="1928803"/>
            <a:ext cx="3217323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latin typeface="Arial Black" pitchFamily="34" charset="0"/>
                <a:ea typeface="微软雅黑" pitchFamily="34" charset="-122"/>
              </a:rPr>
              <a:t>Help to increasing glucosamine concentration.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7905749" y="1928803"/>
            <a:ext cx="295278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latin typeface="Arial Black" pitchFamily="34" charset="0"/>
                <a:ea typeface="微软雅黑" pitchFamily="34" charset="-122"/>
              </a:rPr>
              <a:t>Maintain water inside joint.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571462" y="1697970"/>
            <a:ext cx="63713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1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8001012" y="3357562"/>
            <a:ext cx="352427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latin typeface="Arial Black" pitchFamily="34" charset="0"/>
                <a:ea typeface="微软雅黑" pitchFamily="34" charset="-122"/>
              </a:rPr>
              <a:t>Improve the nourish absorption of joint.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384300" y="3130550"/>
            <a:ext cx="3024717" cy="0"/>
          </a:xfrm>
          <a:prstGeom prst="line">
            <a:avLst/>
          </a:prstGeom>
          <a:ln w="12700">
            <a:solidFill>
              <a:srgbClr val="FFE24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384301" y="4781550"/>
            <a:ext cx="3528484" cy="0"/>
          </a:xfrm>
          <a:prstGeom prst="line">
            <a:avLst/>
          </a:prstGeom>
          <a:ln w="12700">
            <a:solidFill>
              <a:srgbClr val="32329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247468" y="2579688"/>
            <a:ext cx="3788833" cy="0"/>
          </a:xfrm>
          <a:prstGeom prst="line">
            <a:avLst/>
          </a:prstGeom>
          <a:ln w="12700">
            <a:solidFill>
              <a:srgbClr val="BE124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747001" y="4359275"/>
            <a:ext cx="3280833" cy="0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537397" y="4253220"/>
            <a:ext cx="63713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2</a:t>
            </a: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11036301" y="2139364"/>
            <a:ext cx="63713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3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11047288" y="4093473"/>
            <a:ext cx="63713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flipH="1">
            <a:off x="1449917" y="4068554"/>
            <a:ext cx="293157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latin typeface="Arial Black" pitchFamily="34" charset="0"/>
                <a:ea typeface="微软雅黑" pitchFamily="34" charset="-122"/>
              </a:rPr>
              <a:t>Maintain the joint moisture.</a:t>
            </a:r>
          </a:p>
        </p:txBody>
      </p:sp>
    </p:spTree>
    <p:extLst>
      <p:ext uri="{BB962C8B-B14F-4D97-AF65-F5344CB8AC3E}">
        <p14:creationId xmlns:p14="http://schemas.microsoft.com/office/powerpoint/2010/main" val="1914026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4f4dfdc106a0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2" y="1587788"/>
            <a:ext cx="7747012" cy="5055898"/>
          </a:xfrm>
          <a:prstGeom prst="rect">
            <a:avLst/>
          </a:prstGeom>
        </p:spPr>
      </p:pic>
      <p:sp>
        <p:nvSpPr>
          <p:cNvPr id="3" name="对角圆角矩形 2"/>
          <p:cNvSpPr/>
          <p:nvPr/>
        </p:nvSpPr>
        <p:spPr>
          <a:xfrm flipH="1">
            <a:off x="1428717" y="3143248"/>
            <a:ext cx="7524803" cy="300039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63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sz="2000" dirty="0" smtClean="0">
                <a:latin typeface="Arial Black" pitchFamily="34" charset="0"/>
              </a:rPr>
              <a:t>Two ingredients care for your bone &amp; cartilage.</a:t>
            </a:r>
          </a:p>
          <a:p>
            <a:pPr marL="177800" indent="-177800">
              <a:buFont typeface="Arial" pitchFamily="34" charset="0"/>
              <a:buChar char="•"/>
            </a:pPr>
            <a:endParaRPr lang="en-US" altLang="zh-CN" sz="2000" dirty="0" smtClean="0">
              <a:latin typeface="Arial Black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sz="2000" dirty="0" smtClean="0">
                <a:latin typeface="Arial Black" pitchFamily="34" charset="0"/>
              </a:rPr>
              <a:t>more nourishment.</a:t>
            </a:r>
          </a:p>
          <a:p>
            <a:pPr marL="177800" indent="-177800">
              <a:buFont typeface="Arial" pitchFamily="34" charset="0"/>
              <a:buChar char="•"/>
            </a:pPr>
            <a:endParaRPr lang="en-US" altLang="zh-CN" sz="2000" dirty="0" smtClean="0">
              <a:latin typeface="Arial Black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sz="2000" dirty="0" smtClean="0">
                <a:latin typeface="Arial Black" pitchFamily="34" charset="0"/>
              </a:rPr>
              <a:t>More effective to reduce pain.</a:t>
            </a:r>
          </a:p>
          <a:p>
            <a:pPr marL="177800" indent="-177800">
              <a:buFont typeface="Arial" pitchFamily="34" charset="0"/>
              <a:buChar char="•"/>
            </a:pPr>
            <a:endParaRPr lang="en-US" altLang="zh-CN" sz="2000" dirty="0" smtClean="0">
              <a:latin typeface="Arial Black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sz="2000" dirty="0" smtClean="0">
                <a:latin typeface="Arial Black" pitchFamily="34" charset="0"/>
              </a:rPr>
              <a:t>Help you to move with flexible joint.</a:t>
            </a:r>
          </a:p>
        </p:txBody>
      </p:sp>
      <p:sp>
        <p:nvSpPr>
          <p:cNvPr id="4" name="上凸带形 3"/>
          <p:cNvSpPr/>
          <p:nvPr/>
        </p:nvSpPr>
        <p:spPr>
          <a:xfrm>
            <a:off x="952463" y="1230598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-43" y="2143116"/>
            <a:ext cx="104775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143229" y="2143116"/>
            <a:ext cx="904877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5724" y="1214281"/>
            <a:ext cx="54292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A0EBA"/>
                </a:solidFill>
                <a:latin typeface="Arial Black" pitchFamily="34" charset="0"/>
              </a:rPr>
              <a:t>ADVANTAGES</a:t>
            </a:r>
            <a:endParaRPr lang="zh-CN" altLang="en-US" sz="4000" dirty="0">
              <a:solidFill>
                <a:srgbClr val="0A0E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2409" y="1214281"/>
            <a:ext cx="54292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A0EBA"/>
                </a:solidFill>
                <a:latin typeface="Arial Black" pitchFamily="34" charset="0"/>
              </a:rPr>
              <a:t>APPLICATIONS</a:t>
            </a:r>
            <a:endParaRPr lang="zh-CN" altLang="en-US" sz="4000" dirty="0">
              <a:solidFill>
                <a:srgbClr val="0A0EBA"/>
              </a:solidFill>
              <a:latin typeface="Arial Black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233357" y="5184506"/>
            <a:ext cx="4196680" cy="1316328"/>
            <a:chOff x="4357686" y="6000768"/>
            <a:chExt cx="4017963" cy="1439863"/>
          </a:xfrm>
        </p:grpSpPr>
        <p:sp>
          <p:nvSpPr>
            <p:cNvPr id="7" name="Freeform 33"/>
            <p:cNvSpPr>
              <a:spLocks/>
            </p:cNvSpPr>
            <p:nvPr/>
          </p:nvSpPr>
          <p:spPr bwMode="auto">
            <a:xfrm>
              <a:off x="4357686" y="6648478"/>
              <a:ext cx="4017963" cy="781050"/>
            </a:xfrm>
            <a:custGeom>
              <a:avLst/>
              <a:gdLst>
                <a:gd name="T0" fmla="*/ 514 w 700"/>
                <a:gd name="T1" fmla="*/ 0 h 136"/>
                <a:gd name="T2" fmla="*/ 0 w 700"/>
                <a:gd name="T3" fmla="*/ 66 h 136"/>
                <a:gd name="T4" fmla="*/ 0 w 700"/>
                <a:gd name="T5" fmla="*/ 68 h 136"/>
                <a:gd name="T6" fmla="*/ 126 w 700"/>
                <a:gd name="T7" fmla="*/ 136 h 136"/>
                <a:gd name="T8" fmla="*/ 700 w 700"/>
                <a:gd name="T9" fmla="*/ 34 h 136"/>
                <a:gd name="T10" fmla="*/ 700 w 700"/>
                <a:gd name="T11" fmla="*/ 32 h 136"/>
                <a:gd name="T12" fmla="*/ 514 w 700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0"/>
                <a:gd name="T22" fmla="*/ 0 h 136"/>
                <a:gd name="T23" fmla="*/ 700 w 700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0" h="136">
                  <a:moveTo>
                    <a:pt x="514" y="0"/>
                  </a:moveTo>
                  <a:lnTo>
                    <a:pt x="0" y="66"/>
                  </a:lnTo>
                  <a:lnTo>
                    <a:pt x="0" y="68"/>
                  </a:lnTo>
                  <a:lnTo>
                    <a:pt x="126" y="136"/>
                  </a:lnTo>
                  <a:lnTo>
                    <a:pt x="700" y="34"/>
                  </a:lnTo>
                  <a:lnTo>
                    <a:pt x="700" y="32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323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7286644" y="6000768"/>
              <a:ext cx="1068388" cy="838200"/>
            </a:xfrm>
            <a:custGeom>
              <a:avLst/>
              <a:gdLst>
                <a:gd name="T0" fmla="*/ 186 w 186"/>
                <a:gd name="T1" fmla="*/ 146 h 146"/>
                <a:gd name="T2" fmla="*/ 186 w 186"/>
                <a:gd name="T3" fmla="*/ 12 h 146"/>
                <a:gd name="T4" fmla="*/ 0 w 186"/>
                <a:gd name="T5" fmla="*/ 0 h 146"/>
                <a:gd name="T6" fmla="*/ 0 w 186"/>
                <a:gd name="T7" fmla="*/ 114 h 146"/>
                <a:gd name="T8" fmla="*/ 186 w 186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46"/>
                <a:gd name="T17" fmla="*/ 186 w 186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46">
                  <a:moveTo>
                    <a:pt x="186" y="146"/>
                  </a:moveTo>
                  <a:lnTo>
                    <a:pt x="186" y="12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186" y="146"/>
                  </a:lnTo>
                  <a:close/>
                </a:path>
              </a:pathLst>
            </a:custGeom>
            <a:solidFill>
              <a:srgbClr val="323291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4429124" y="6000768"/>
              <a:ext cx="2949575" cy="1033462"/>
            </a:xfrm>
            <a:custGeom>
              <a:avLst/>
              <a:gdLst>
                <a:gd name="T0" fmla="*/ 514 w 514"/>
                <a:gd name="T1" fmla="*/ 114 h 180"/>
                <a:gd name="T2" fmla="*/ 514 w 514"/>
                <a:gd name="T3" fmla="*/ 0 h 180"/>
                <a:gd name="T4" fmla="*/ 0 w 514"/>
                <a:gd name="T5" fmla="*/ 26 h 180"/>
                <a:gd name="T6" fmla="*/ 0 w 514"/>
                <a:gd name="T7" fmla="*/ 180 h 180"/>
                <a:gd name="T8" fmla="*/ 514 w 514"/>
                <a:gd name="T9" fmla="*/ 114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180"/>
                <a:gd name="T17" fmla="*/ 514 w 514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180">
                  <a:moveTo>
                    <a:pt x="514" y="114"/>
                  </a:moveTo>
                  <a:lnTo>
                    <a:pt x="514" y="0"/>
                  </a:lnTo>
                  <a:lnTo>
                    <a:pt x="0" y="26"/>
                  </a:lnTo>
                  <a:lnTo>
                    <a:pt x="0" y="180"/>
                  </a:lnTo>
                  <a:lnTo>
                    <a:pt x="514" y="1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4357686" y="6000768"/>
              <a:ext cx="4017963" cy="287337"/>
            </a:xfrm>
            <a:custGeom>
              <a:avLst/>
              <a:gdLst>
                <a:gd name="T0" fmla="*/ 514 w 700"/>
                <a:gd name="T1" fmla="*/ 0 h 50"/>
                <a:gd name="T2" fmla="*/ 0 w 700"/>
                <a:gd name="T3" fmla="*/ 24 h 50"/>
                <a:gd name="T4" fmla="*/ 126 w 700"/>
                <a:gd name="T5" fmla="*/ 50 h 50"/>
                <a:gd name="T6" fmla="*/ 126 w 700"/>
                <a:gd name="T7" fmla="*/ 50 h 50"/>
                <a:gd name="T8" fmla="*/ 700 w 700"/>
                <a:gd name="T9" fmla="*/ 12 h 50"/>
                <a:gd name="T10" fmla="*/ 700 w 700"/>
                <a:gd name="T11" fmla="*/ 12 h 50"/>
                <a:gd name="T12" fmla="*/ 514 w 700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0"/>
                <a:gd name="T22" fmla="*/ 0 h 50"/>
                <a:gd name="T23" fmla="*/ 700 w 700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0" h="50">
                  <a:moveTo>
                    <a:pt x="514" y="0"/>
                  </a:moveTo>
                  <a:lnTo>
                    <a:pt x="0" y="24"/>
                  </a:lnTo>
                  <a:lnTo>
                    <a:pt x="126" y="50"/>
                  </a:lnTo>
                  <a:lnTo>
                    <a:pt x="700" y="12"/>
                  </a:lnTo>
                  <a:lnTo>
                    <a:pt x="514" y="0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23291"/>
                </a:gs>
                <a:gs pos="84000">
                  <a:srgbClr val="323291">
                    <a:alpha val="7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5064151" y="6053166"/>
              <a:ext cx="3294063" cy="1376362"/>
            </a:xfrm>
            <a:custGeom>
              <a:avLst/>
              <a:gdLst>
                <a:gd name="T0" fmla="*/ 0 w 574"/>
                <a:gd name="T1" fmla="*/ 240 h 240"/>
                <a:gd name="T2" fmla="*/ 574 w 574"/>
                <a:gd name="T3" fmla="*/ 136 h 240"/>
                <a:gd name="T4" fmla="*/ 574 w 574"/>
                <a:gd name="T5" fmla="*/ 0 h 240"/>
                <a:gd name="T6" fmla="*/ 0 w 574"/>
                <a:gd name="T7" fmla="*/ 38 h 240"/>
                <a:gd name="T8" fmla="*/ 0 w 574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240"/>
                <a:gd name="T17" fmla="*/ 574 w 57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240">
                  <a:moveTo>
                    <a:pt x="0" y="240"/>
                  </a:moveTo>
                  <a:lnTo>
                    <a:pt x="574" y="136"/>
                  </a:lnTo>
                  <a:lnTo>
                    <a:pt x="574" y="0"/>
                  </a:lnTo>
                  <a:lnTo>
                    <a:pt x="0" y="3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323291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4357686" y="6143644"/>
              <a:ext cx="723900" cy="1296987"/>
            </a:xfrm>
            <a:custGeom>
              <a:avLst/>
              <a:gdLst>
                <a:gd name="T0" fmla="*/ 0 w 126"/>
                <a:gd name="T1" fmla="*/ 0 h 226"/>
                <a:gd name="T2" fmla="*/ 0 w 126"/>
                <a:gd name="T3" fmla="*/ 156 h 226"/>
                <a:gd name="T4" fmla="*/ 126 w 126"/>
                <a:gd name="T5" fmla="*/ 226 h 226"/>
                <a:gd name="T6" fmla="*/ 126 w 126"/>
                <a:gd name="T7" fmla="*/ 24 h 226"/>
                <a:gd name="T8" fmla="*/ 0 w 126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226"/>
                <a:gd name="T17" fmla="*/ 126 w 126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226">
                  <a:moveTo>
                    <a:pt x="0" y="0"/>
                  </a:moveTo>
                  <a:lnTo>
                    <a:pt x="0" y="156"/>
                  </a:lnTo>
                  <a:lnTo>
                    <a:pt x="126" y="226"/>
                  </a:lnTo>
                  <a:lnTo>
                    <a:pt x="126" y="2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23291"/>
                </a:gs>
                <a:gs pos="84000">
                  <a:srgbClr val="323291">
                    <a:alpha val="7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62279" y="3820479"/>
            <a:ext cx="4201653" cy="1057997"/>
            <a:chOff x="4786314" y="4143380"/>
            <a:chExt cx="4022725" cy="1157288"/>
          </a:xfrm>
        </p:grpSpPr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4786314" y="4148143"/>
              <a:ext cx="723900" cy="1152525"/>
            </a:xfrm>
            <a:custGeom>
              <a:avLst/>
              <a:gdLst>
                <a:gd name="T0" fmla="*/ 124 w 126"/>
                <a:gd name="T1" fmla="*/ 0 h 201"/>
                <a:gd name="T2" fmla="*/ 0 w 126"/>
                <a:gd name="T3" fmla="*/ 33 h 201"/>
                <a:gd name="T4" fmla="*/ 0 w 126"/>
                <a:gd name="T5" fmla="*/ 189 h 201"/>
                <a:gd name="T6" fmla="*/ 126 w 126"/>
                <a:gd name="T7" fmla="*/ 201 h 201"/>
                <a:gd name="T8" fmla="*/ 126 w 126"/>
                <a:gd name="T9" fmla="*/ 0 h 201"/>
                <a:gd name="T10" fmla="*/ 124 w 126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201"/>
                <a:gd name="T20" fmla="*/ 126 w 126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201">
                  <a:moveTo>
                    <a:pt x="124" y="0"/>
                  </a:moveTo>
                  <a:lnTo>
                    <a:pt x="0" y="33"/>
                  </a:lnTo>
                  <a:lnTo>
                    <a:pt x="0" y="189"/>
                  </a:lnTo>
                  <a:lnTo>
                    <a:pt x="126" y="201"/>
                  </a:lnTo>
                  <a:lnTo>
                    <a:pt x="126" y="0"/>
                  </a:lnTo>
                  <a:lnTo>
                    <a:pt x="124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9632AA"/>
                </a:gs>
                <a:gs pos="93000">
                  <a:srgbClr val="9632AA">
                    <a:alpha val="5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5500694" y="4143380"/>
              <a:ext cx="3294063" cy="1152525"/>
            </a:xfrm>
            <a:custGeom>
              <a:avLst/>
              <a:gdLst>
                <a:gd name="T0" fmla="*/ 574 w 574"/>
                <a:gd name="T1" fmla="*/ 45 h 201"/>
                <a:gd name="T2" fmla="*/ 0 w 574"/>
                <a:gd name="T3" fmla="*/ 0 h 201"/>
                <a:gd name="T4" fmla="*/ 0 w 574"/>
                <a:gd name="T5" fmla="*/ 201 h 201"/>
                <a:gd name="T6" fmla="*/ 574 w 574"/>
                <a:gd name="T7" fmla="*/ 185 h 201"/>
                <a:gd name="T8" fmla="*/ 574 w 574"/>
                <a:gd name="T9" fmla="*/ 45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201"/>
                <a:gd name="T17" fmla="*/ 574 w 574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201">
                  <a:moveTo>
                    <a:pt x="574" y="45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574" y="185"/>
                  </a:lnTo>
                  <a:lnTo>
                    <a:pt x="574" y="45"/>
                  </a:lnTo>
                  <a:close/>
                </a:path>
              </a:pathLst>
            </a:custGeom>
            <a:solidFill>
              <a:srgbClr val="9632AA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4786314" y="4143380"/>
              <a:ext cx="3938588" cy="349250"/>
            </a:xfrm>
            <a:custGeom>
              <a:avLst/>
              <a:gdLst>
                <a:gd name="T0" fmla="*/ 516 w 686"/>
                <a:gd name="T1" fmla="*/ 61 h 61"/>
                <a:gd name="T2" fmla="*/ 686 w 686"/>
                <a:gd name="T3" fmla="*/ 45 h 61"/>
                <a:gd name="T4" fmla="*/ 122 w 686"/>
                <a:gd name="T5" fmla="*/ 0 h 61"/>
                <a:gd name="T6" fmla="*/ 0 w 686"/>
                <a:gd name="T7" fmla="*/ 33 h 61"/>
                <a:gd name="T8" fmla="*/ 514 w 686"/>
                <a:gd name="T9" fmla="*/ 61 h 61"/>
                <a:gd name="T10" fmla="*/ 516 w 686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6"/>
                <a:gd name="T19" fmla="*/ 0 h 61"/>
                <a:gd name="T20" fmla="*/ 686 w 68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6" h="61">
                  <a:moveTo>
                    <a:pt x="516" y="61"/>
                  </a:moveTo>
                  <a:lnTo>
                    <a:pt x="686" y="45"/>
                  </a:lnTo>
                  <a:lnTo>
                    <a:pt x="122" y="0"/>
                  </a:lnTo>
                  <a:lnTo>
                    <a:pt x="0" y="33"/>
                  </a:lnTo>
                  <a:lnTo>
                    <a:pt x="514" y="61"/>
                  </a:lnTo>
                  <a:lnTo>
                    <a:pt x="516" y="61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9632AA"/>
                </a:gs>
                <a:gs pos="72000">
                  <a:srgbClr val="9632AA">
                    <a:alpha val="5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23" name="Freeform 49"/>
            <p:cNvSpPr>
              <a:spLocks/>
            </p:cNvSpPr>
            <p:nvPr/>
          </p:nvSpPr>
          <p:spPr bwMode="auto">
            <a:xfrm>
              <a:off x="7764464" y="4395793"/>
              <a:ext cx="1044575" cy="803275"/>
            </a:xfrm>
            <a:custGeom>
              <a:avLst/>
              <a:gdLst>
                <a:gd name="T0" fmla="*/ 180 w 182"/>
                <a:gd name="T1" fmla="*/ 2 h 140"/>
                <a:gd name="T2" fmla="*/ 170 w 182"/>
                <a:gd name="T3" fmla="*/ 0 h 140"/>
                <a:gd name="T4" fmla="*/ 0 w 182"/>
                <a:gd name="T5" fmla="*/ 16 h 140"/>
                <a:gd name="T6" fmla="*/ 0 w 182"/>
                <a:gd name="T7" fmla="*/ 126 h 140"/>
                <a:gd name="T8" fmla="*/ 0 w 182"/>
                <a:gd name="T9" fmla="*/ 126 h 140"/>
                <a:gd name="T10" fmla="*/ 0 w 182"/>
                <a:gd name="T11" fmla="*/ 128 h 140"/>
                <a:gd name="T12" fmla="*/ 178 w 182"/>
                <a:gd name="T13" fmla="*/ 140 h 140"/>
                <a:gd name="T14" fmla="*/ 182 w 182"/>
                <a:gd name="T15" fmla="*/ 140 h 140"/>
                <a:gd name="T16" fmla="*/ 180 w 182"/>
                <a:gd name="T17" fmla="*/ 2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140"/>
                <a:gd name="T29" fmla="*/ 182 w 182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140">
                  <a:moveTo>
                    <a:pt x="180" y="2"/>
                  </a:moveTo>
                  <a:lnTo>
                    <a:pt x="170" y="0"/>
                  </a:lnTo>
                  <a:lnTo>
                    <a:pt x="0" y="1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178" y="140"/>
                  </a:lnTo>
                  <a:lnTo>
                    <a:pt x="182" y="140"/>
                  </a:lnTo>
                  <a:lnTo>
                    <a:pt x="180" y="2"/>
                  </a:lnTo>
                  <a:close/>
                </a:path>
              </a:pathLst>
            </a:custGeom>
            <a:solidFill>
              <a:srgbClr val="9632AA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24" name="Freeform 50"/>
            <p:cNvSpPr>
              <a:spLocks/>
            </p:cNvSpPr>
            <p:nvPr/>
          </p:nvSpPr>
          <p:spPr bwMode="auto">
            <a:xfrm>
              <a:off x="7770814" y="4492630"/>
              <a:ext cx="6350" cy="631825"/>
            </a:xfrm>
            <a:custGeom>
              <a:avLst/>
              <a:gdLst>
                <a:gd name="T0" fmla="*/ 0 w 4"/>
                <a:gd name="T1" fmla="*/ 110 h 110"/>
                <a:gd name="T2" fmla="*/ 0 w 4"/>
                <a:gd name="T3" fmla="*/ 110 h 110"/>
                <a:gd name="T4" fmla="*/ 0 w 4"/>
                <a:gd name="T5" fmla="*/ 0 h 110"/>
                <a:gd name="T6" fmla="*/ 0 w 4"/>
                <a:gd name="T7" fmla="*/ 110 h 110"/>
                <a:gd name="T8" fmla="*/ 0 w 4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0"/>
                <a:gd name="T17" fmla="*/ 4 w 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0">
                  <a:moveTo>
                    <a:pt x="0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>
              <a:off x="4791077" y="5133980"/>
              <a:ext cx="3995738" cy="160338"/>
            </a:xfrm>
            <a:custGeom>
              <a:avLst/>
              <a:gdLst>
                <a:gd name="T0" fmla="*/ 0 w 696"/>
                <a:gd name="T1" fmla="*/ 16 h 28"/>
                <a:gd name="T2" fmla="*/ 126 w 696"/>
                <a:gd name="T3" fmla="*/ 28 h 28"/>
                <a:gd name="T4" fmla="*/ 696 w 696"/>
                <a:gd name="T5" fmla="*/ 12 h 28"/>
                <a:gd name="T6" fmla="*/ 518 w 696"/>
                <a:gd name="T7" fmla="*/ 0 h 28"/>
                <a:gd name="T8" fmla="*/ 0 w 696"/>
                <a:gd name="T9" fmla="*/ 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28"/>
                <a:gd name="T17" fmla="*/ 696 w 69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28">
                  <a:moveTo>
                    <a:pt x="0" y="16"/>
                  </a:moveTo>
                  <a:lnTo>
                    <a:pt x="126" y="28"/>
                  </a:lnTo>
                  <a:lnTo>
                    <a:pt x="696" y="12"/>
                  </a:lnTo>
                  <a:lnTo>
                    <a:pt x="5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63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</p:grpSp>
      <p:sp>
        <p:nvSpPr>
          <p:cNvPr id="28" name="Line 54"/>
          <p:cNvSpPr>
            <a:spLocks noChangeShapeType="1"/>
          </p:cNvSpPr>
          <p:nvPr/>
        </p:nvSpPr>
        <p:spPr bwMode="auto">
          <a:xfrm>
            <a:off x="878455" y="4572008"/>
            <a:ext cx="5638800" cy="0"/>
          </a:xfrm>
          <a:prstGeom prst="line">
            <a:avLst/>
          </a:prstGeom>
          <a:noFill/>
          <a:ln w="28575">
            <a:solidFill>
              <a:srgbClr val="9632AA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56"/>
          <p:cNvSpPr>
            <a:spLocks noChangeShapeType="1"/>
          </p:cNvSpPr>
          <p:nvPr/>
        </p:nvSpPr>
        <p:spPr bwMode="auto">
          <a:xfrm>
            <a:off x="878455" y="5857892"/>
            <a:ext cx="5651500" cy="0"/>
          </a:xfrm>
          <a:prstGeom prst="line">
            <a:avLst/>
          </a:prstGeom>
          <a:noFill/>
          <a:ln w="28575">
            <a:solidFill>
              <a:srgbClr val="32329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761963" y="2714621"/>
            <a:ext cx="49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dirty="0" smtClean="0">
                <a:latin typeface="Arial Black" pitchFamily="34" charset="0"/>
              </a:rPr>
              <a:t>Relief various discomforts of joints.</a:t>
            </a:r>
            <a:endParaRPr lang="zh-CN" altLang="en-US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963" y="3857629"/>
            <a:ext cx="49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dirty="0" smtClean="0">
                <a:latin typeface="Arial Black" pitchFamily="34" charset="0"/>
              </a:rPr>
              <a:t>Care for strain-induced joint damage.</a:t>
            </a:r>
            <a:endParaRPr lang="zh-CN" altLang="en-US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963" y="5417122"/>
            <a:ext cx="49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dirty="0" smtClean="0">
                <a:latin typeface="Arial Black" pitchFamily="34" charset="0"/>
              </a:rPr>
              <a:t>Help to retard aging joints.</a:t>
            </a:r>
            <a:endParaRPr lang="zh-CN" altLang="en-US" dirty="0">
              <a:latin typeface="Arial Black" pitchFamily="34" charset="0"/>
            </a:endParaRPr>
          </a:p>
        </p:txBody>
      </p:sp>
      <p:sp>
        <p:nvSpPr>
          <p:cNvPr id="27" name="上凸带形 26"/>
          <p:cNvSpPr/>
          <p:nvPr/>
        </p:nvSpPr>
        <p:spPr>
          <a:xfrm>
            <a:off x="1146428" y="1214281"/>
            <a:ext cx="2190765" cy="714380"/>
          </a:xfrm>
          <a:prstGeom prst="ribbon2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-43" y="2143116"/>
            <a:ext cx="1047757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047979" y="2143116"/>
            <a:ext cx="9144021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143757" y="2357430"/>
            <a:ext cx="4170120" cy="1380215"/>
            <a:chOff x="4633941" y="2582863"/>
            <a:chExt cx="3992535" cy="1509745"/>
          </a:xfrm>
        </p:grpSpPr>
        <p:sp>
          <p:nvSpPr>
            <p:cNvPr id="15" name="Freeform 41"/>
            <p:cNvSpPr>
              <a:spLocks/>
            </p:cNvSpPr>
            <p:nvPr/>
          </p:nvSpPr>
          <p:spPr bwMode="auto">
            <a:xfrm>
              <a:off x="5286380" y="2614617"/>
              <a:ext cx="3306763" cy="1457325"/>
            </a:xfrm>
            <a:custGeom>
              <a:avLst/>
              <a:gdLst>
                <a:gd name="T0" fmla="*/ 0 w 576"/>
                <a:gd name="T1" fmla="*/ 0 h 254"/>
                <a:gd name="T2" fmla="*/ 0 w 576"/>
                <a:gd name="T3" fmla="*/ 208 h 254"/>
                <a:gd name="T4" fmla="*/ 576 w 576"/>
                <a:gd name="T5" fmla="*/ 254 h 254"/>
                <a:gd name="T6" fmla="*/ 576 w 576"/>
                <a:gd name="T7" fmla="*/ 124 h 254"/>
                <a:gd name="T8" fmla="*/ 0 w 576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254"/>
                <a:gd name="T17" fmla="*/ 576 w 576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254">
                  <a:moveTo>
                    <a:pt x="0" y="0"/>
                  </a:moveTo>
                  <a:lnTo>
                    <a:pt x="0" y="208"/>
                  </a:lnTo>
                  <a:lnTo>
                    <a:pt x="576" y="254"/>
                  </a:lnTo>
                  <a:lnTo>
                    <a:pt x="576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241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4643438" y="2582863"/>
              <a:ext cx="3983038" cy="917575"/>
            </a:xfrm>
            <a:custGeom>
              <a:avLst/>
              <a:gdLst>
                <a:gd name="T0" fmla="*/ 510 w 694"/>
                <a:gd name="T1" fmla="*/ 160 h 160"/>
                <a:gd name="T2" fmla="*/ 510 w 694"/>
                <a:gd name="T3" fmla="*/ 160 h 160"/>
                <a:gd name="T4" fmla="*/ 694 w 694"/>
                <a:gd name="T5" fmla="*/ 126 h 160"/>
                <a:gd name="T6" fmla="*/ 694 w 694"/>
                <a:gd name="T7" fmla="*/ 124 h 160"/>
                <a:gd name="T8" fmla="*/ 118 w 694"/>
                <a:gd name="T9" fmla="*/ 0 h 160"/>
                <a:gd name="T10" fmla="*/ 0 w 694"/>
                <a:gd name="T11" fmla="*/ 82 h 160"/>
                <a:gd name="T12" fmla="*/ 508 w 694"/>
                <a:gd name="T13" fmla="*/ 160 h 160"/>
                <a:gd name="T14" fmla="*/ 510 w 694"/>
                <a:gd name="T15" fmla="*/ 16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160"/>
                <a:gd name="T26" fmla="*/ 694 w 694"/>
                <a:gd name="T27" fmla="*/ 160 h 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160">
                  <a:moveTo>
                    <a:pt x="510" y="160"/>
                  </a:moveTo>
                  <a:lnTo>
                    <a:pt x="510" y="160"/>
                  </a:lnTo>
                  <a:lnTo>
                    <a:pt x="694" y="126"/>
                  </a:lnTo>
                  <a:lnTo>
                    <a:pt x="694" y="124"/>
                  </a:lnTo>
                  <a:lnTo>
                    <a:pt x="118" y="0"/>
                  </a:lnTo>
                  <a:lnTo>
                    <a:pt x="0" y="82"/>
                  </a:lnTo>
                  <a:lnTo>
                    <a:pt x="508" y="160"/>
                  </a:lnTo>
                  <a:lnTo>
                    <a:pt x="51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E241"/>
                </a:gs>
                <a:gs pos="7000">
                  <a:srgbClr val="F57820"/>
                </a:gs>
                <a:gs pos="100000">
                  <a:srgbClr val="FFE241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7" name="Freeform 43"/>
            <p:cNvSpPr>
              <a:spLocks/>
            </p:cNvSpPr>
            <p:nvPr/>
          </p:nvSpPr>
          <p:spPr bwMode="auto">
            <a:xfrm>
              <a:off x="7564466" y="3309970"/>
              <a:ext cx="1055688" cy="746125"/>
            </a:xfrm>
            <a:custGeom>
              <a:avLst/>
              <a:gdLst>
                <a:gd name="T0" fmla="*/ 184 w 184"/>
                <a:gd name="T1" fmla="*/ 0 h 130"/>
                <a:gd name="T2" fmla="*/ 0 w 184"/>
                <a:gd name="T3" fmla="*/ 34 h 130"/>
                <a:gd name="T4" fmla="*/ 0 w 184"/>
                <a:gd name="T5" fmla="*/ 114 h 130"/>
                <a:gd name="T6" fmla="*/ 184 w 184"/>
                <a:gd name="T7" fmla="*/ 130 h 130"/>
                <a:gd name="T8" fmla="*/ 184 w 184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30"/>
                <a:gd name="T17" fmla="*/ 184 w 184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30">
                  <a:moveTo>
                    <a:pt x="184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184" y="13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E2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4633941" y="3783045"/>
              <a:ext cx="3960813" cy="309563"/>
            </a:xfrm>
            <a:custGeom>
              <a:avLst/>
              <a:gdLst>
                <a:gd name="T0" fmla="*/ 0 w 690"/>
                <a:gd name="T1" fmla="*/ 36 h 54"/>
                <a:gd name="T2" fmla="*/ 120 w 690"/>
                <a:gd name="T3" fmla="*/ 0 h 54"/>
                <a:gd name="T4" fmla="*/ 514 w 690"/>
                <a:gd name="T5" fmla="*/ 30 h 54"/>
                <a:gd name="T6" fmla="*/ 690 w 690"/>
                <a:gd name="T7" fmla="*/ 46 h 54"/>
                <a:gd name="T8" fmla="*/ 512 w 690"/>
                <a:gd name="T9" fmla="*/ 54 h 54"/>
                <a:gd name="T10" fmla="*/ 0 w 690"/>
                <a:gd name="T11" fmla="*/ 36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54"/>
                <a:gd name="T20" fmla="*/ 690 w 690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54">
                  <a:moveTo>
                    <a:pt x="0" y="36"/>
                  </a:moveTo>
                  <a:lnTo>
                    <a:pt x="120" y="0"/>
                  </a:lnTo>
                  <a:lnTo>
                    <a:pt x="514" y="30"/>
                  </a:lnTo>
                  <a:lnTo>
                    <a:pt x="690" y="46"/>
                  </a:lnTo>
                  <a:lnTo>
                    <a:pt x="512" y="5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2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4633941" y="2600329"/>
              <a:ext cx="688975" cy="1400175"/>
            </a:xfrm>
            <a:custGeom>
              <a:avLst/>
              <a:gdLst>
                <a:gd name="T0" fmla="*/ 0 w 120"/>
                <a:gd name="T1" fmla="*/ 82 h 244"/>
                <a:gd name="T2" fmla="*/ 0 w 120"/>
                <a:gd name="T3" fmla="*/ 244 h 244"/>
                <a:gd name="T4" fmla="*/ 120 w 120"/>
                <a:gd name="T5" fmla="*/ 208 h 244"/>
                <a:gd name="T6" fmla="*/ 120 w 120"/>
                <a:gd name="T7" fmla="*/ 0 h 244"/>
                <a:gd name="T8" fmla="*/ 0 w 120"/>
                <a:gd name="T9" fmla="*/ 82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44"/>
                <a:gd name="T17" fmla="*/ 120 w 120"/>
                <a:gd name="T18" fmla="*/ 244 h 2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44">
                  <a:moveTo>
                    <a:pt x="0" y="82"/>
                  </a:moveTo>
                  <a:lnTo>
                    <a:pt x="0" y="244"/>
                  </a:lnTo>
                  <a:lnTo>
                    <a:pt x="120" y="208"/>
                  </a:lnTo>
                  <a:lnTo>
                    <a:pt x="120" y="0"/>
                  </a:lnTo>
                  <a:lnTo>
                    <a:pt x="0" y="82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57820"/>
                </a:gs>
                <a:gs pos="72000">
                  <a:srgbClr val="FFE241"/>
                </a:gs>
                <a:gs pos="100000">
                  <a:srgbClr val="FFE24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b="0">
                <a:ea typeface="华文细黑" pitchFamily="2" charset="-122"/>
              </a:endParaRPr>
            </a:p>
          </p:txBody>
        </p:sp>
      </p:grp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878455" y="3403632"/>
            <a:ext cx="5596467" cy="6350"/>
          </a:xfrm>
          <a:prstGeom prst="line">
            <a:avLst/>
          </a:prstGeom>
          <a:noFill/>
          <a:ln w="28575">
            <a:solidFill>
              <a:srgbClr val="F5782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519c7a8a193ca.jpg"/>
          <p:cNvPicPr>
            <a:picLocks noChangeAspect="1"/>
          </p:cNvPicPr>
          <p:nvPr/>
        </p:nvPicPr>
        <p:blipFill>
          <a:blip r:embed="rId2" cstate="print"/>
          <a:srcRect l="30000" r="32857"/>
          <a:stretch>
            <a:fillRect/>
          </a:stretch>
        </p:blipFill>
        <p:spPr>
          <a:xfrm>
            <a:off x="6667504" y="2994768"/>
            <a:ext cx="1749067" cy="2648811"/>
          </a:xfrm>
          <a:prstGeom prst="rect">
            <a:avLst/>
          </a:prstGeom>
        </p:spPr>
      </p:pic>
      <p:pic>
        <p:nvPicPr>
          <p:cNvPr id="6" name="图片 5" descr="f4f4dfdc106a0f.jpg"/>
          <p:cNvPicPr>
            <a:picLocks noChangeAspect="1"/>
          </p:cNvPicPr>
          <p:nvPr/>
        </p:nvPicPr>
        <p:blipFill>
          <a:blip r:embed="rId3" cstate="print"/>
          <a:srcRect l="31818" r="32727"/>
          <a:stretch>
            <a:fillRect/>
          </a:stretch>
        </p:blipFill>
        <p:spPr>
          <a:xfrm>
            <a:off x="3553269" y="2969524"/>
            <a:ext cx="1685475" cy="2674055"/>
          </a:xfrm>
          <a:prstGeom prst="rect">
            <a:avLst/>
          </a:prstGeom>
        </p:spPr>
      </p:pic>
      <p:pic>
        <p:nvPicPr>
          <p:cNvPr id="7" name="图片 6" descr="f4f4dfdb62e325.jpg"/>
          <p:cNvPicPr>
            <a:picLocks noChangeAspect="1"/>
          </p:cNvPicPr>
          <p:nvPr/>
        </p:nvPicPr>
        <p:blipFill>
          <a:blip r:embed="rId4" cstate="print"/>
          <a:srcRect l="31081" r="32432"/>
          <a:stretch>
            <a:fillRect/>
          </a:stretch>
        </p:blipFill>
        <p:spPr>
          <a:xfrm>
            <a:off x="508765" y="2903732"/>
            <a:ext cx="1777208" cy="2739846"/>
          </a:xfrm>
          <a:prstGeom prst="rect">
            <a:avLst/>
          </a:prstGeom>
        </p:spPr>
      </p:pic>
      <p:pic>
        <p:nvPicPr>
          <p:cNvPr id="8" name="图片 7" descr="f4f4dfdd4856cc.jpg"/>
          <p:cNvPicPr>
            <a:picLocks noChangeAspect="1"/>
          </p:cNvPicPr>
          <p:nvPr/>
        </p:nvPicPr>
        <p:blipFill>
          <a:blip r:embed="rId5" cstate="print"/>
          <a:srcRect l="31818" r="32727"/>
          <a:stretch>
            <a:fillRect/>
          </a:stretch>
        </p:blipFill>
        <p:spPr>
          <a:xfrm>
            <a:off x="9814245" y="3000396"/>
            <a:ext cx="1711044" cy="2714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465" y="1414150"/>
            <a:ext cx="116205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n>
                  <a:solidFill>
                    <a:srgbClr val="323291"/>
                  </a:solidFill>
                </a:ln>
                <a:gradFill flip="none" rotWithShape="1">
                  <a:gsLst>
                    <a:gs pos="15000">
                      <a:srgbClr val="F57820"/>
                    </a:gs>
                    <a:gs pos="100000">
                      <a:srgbClr val="FFE241"/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CHO</a:t>
            </a:r>
            <a:r>
              <a:rPr lang="en-US" altLang="zh-CN" sz="3600" dirty="0" smtClean="0">
                <a:ln>
                  <a:solidFill>
                    <a:srgbClr val="323291"/>
                  </a:solidFill>
                </a:ln>
                <a:gradFill flip="none" rotWithShape="1">
                  <a:gsLst>
                    <a:gs pos="81000">
                      <a:srgbClr val="F57820"/>
                    </a:gs>
                    <a:gs pos="0">
                      <a:srgbClr val="FFE241"/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OSE</a:t>
            </a:r>
            <a:r>
              <a:rPr lang="en-US" altLang="zh-CN" sz="3600" dirty="0" smtClean="0">
                <a:ln>
                  <a:solidFill>
                    <a:srgbClr val="323291"/>
                  </a:solidFill>
                </a:ln>
                <a:gradFill>
                  <a:gsLst>
                    <a:gs pos="54000">
                      <a:srgbClr val="F57820"/>
                    </a:gs>
                    <a:gs pos="69000">
                      <a:srgbClr val="FFE241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 </a:t>
            </a:r>
            <a:r>
              <a:rPr lang="en-US" altLang="zh-CN" sz="3600" dirty="0" smtClean="0">
                <a:ln>
                  <a:solidFill>
                    <a:srgbClr val="323291"/>
                  </a:solidFill>
                </a:ln>
                <a:gradFill flip="none" rotWithShape="1">
                  <a:gsLst>
                    <a:gs pos="15000">
                      <a:srgbClr val="F57820"/>
                    </a:gs>
                    <a:gs pos="100000">
                      <a:srgbClr val="FFE241"/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BF</a:t>
            </a:r>
            <a:r>
              <a:rPr lang="en-US" altLang="zh-CN" sz="3600" dirty="0" smtClean="0">
                <a:ln>
                  <a:solidFill>
                    <a:srgbClr val="323291"/>
                  </a:solidFill>
                </a:ln>
                <a:gradFill>
                  <a:gsLst>
                    <a:gs pos="54000">
                      <a:srgbClr val="F57820"/>
                    </a:gs>
                    <a:gs pos="69000">
                      <a:srgbClr val="FFE241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altLang="zh-CN" sz="3600" dirty="0" smtClean="0">
                <a:ln>
                  <a:solidFill>
                    <a:srgbClr val="323291"/>
                  </a:solidFill>
                </a:ln>
                <a:gradFill flip="none" rotWithShape="1">
                  <a:gsLst>
                    <a:gs pos="81000">
                      <a:srgbClr val="F57820"/>
                    </a:gs>
                    <a:gs pos="0">
                      <a:srgbClr val="FFE241"/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SUMA</a:t>
            </a:r>
          </a:p>
          <a:p>
            <a:pPr algn="ctr"/>
            <a:endParaRPr lang="en-US" altLang="zh-CN" sz="11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algn="ctr"/>
            <a:r>
              <a:rPr lang="en-US" altLang="zh-CN" sz="2000" dirty="0" smtClean="0">
                <a:latin typeface="Arial Black" pitchFamily="34" charset="0"/>
              </a:rPr>
              <a:t>The Most Professional Solution for Bone &amp; Cartilage Care </a:t>
            </a:r>
            <a:endParaRPr lang="zh-CN" altLang="en-US" sz="2000" dirty="0">
              <a:latin typeface="Arial Black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 rot="1227946">
            <a:off x="32198" y="5592905"/>
            <a:ext cx="3168231" cy="747601"/>
          </a:xfrm>
          <a:prstGeom prst="roundRect">
            <a:avLst>
              <a:gd name="adj" fmla="val 50000"/>
            </a:avLst>
          </a:prstGeom>
          <a:solidFill>
            <a:srgbClr val="3232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Black" pitchFamily="34" charset="0"/>
              </a:rPr>
              <a:t>Care for Osteoarthritis</a:t>
            </a:r>
            <a:endParaRPr lang="zh-CN" altLang="en-US" sz="1600" dirty="0">
              <a:latin typeface="Arial Black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 rot="1313535">
            <a:off x="2873919" y="5548576"/>
            <a:ext cx="3168231" cy="760181"/>
          </a:xfrm>
          <a:prstGeom prst="roundRect">
            <a:avLst>
              <a:gd name="adj" fmla="val 50000"/>
            </a:avLst>
          </a:prstGeom>
          <a:solidFill>
            <a:srgbClr val="3232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Black" pitchFamily="34" charset="0"/>
              </a:rPr>
              <a:t>Dual Nourishment for  Osteoarthritis</a:t>
            </a:r>
            <a:endParaRPr lang="zh-CN" altLang="en-US" sz="1600" dirty="0">
              <a:latin typeface="Arial Black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281244">
            <a:off x="5938533" y="5538079"/>
            <a:ext cx="3168231" cy="802052"/>
          </a:xfrm>
          <a:prstGeom prst="roundRect">
            <a:avLst>
              <a:gd name="adj" fmla="val 50000"/>
            </a:avLst>
          </a:prstGeom>
          <a:solidFill>
            <a:srgbClr val="3232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Black" pitchFamily="34" charset="0"/>
              </a:rPr>
              <a:t>Care for Osteoarthritis &amp; Osteoporosis</a:t>
            </a:r>
            <a:endParaRPr lang="zh-CN" altLang="en-US" sz="1600" dirty="0">
              <a:latin typeface="Arial Black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 rot="1256187">
            <a:off x="8920773" y="5540160"/>
            <a:ext cx="3168231" cy="850258"/>
          </a:xfrm>
          <a:prstGeom prst="roundRect">
            <a:avLst>
              <a:gd name="adj" fmla="val 50000"/>
            </a:avLst>
          </a:prstGeom>
          <a:solidFill>
            <a:srgbClr val="3232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Black" pitchFamily="34" charset="0"/>
              </a:rPr>
              <a:t>Efficient supplement for Calcium &amp; Zinc</a:t>
            </a:r>
            <a:endParaRPr lang="zh-CN" altLang="en-U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2509" y="1071546"/>
            <a:ext cx="11859491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3822194" y="544946"/>
                  <a:pt x="6282381" y="518046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横卷形 5"/>
          <p:cNvSpPr/>
          <p:nvPr/>
        </p:nvSpPr>
        <p:spPr>
          <a:xfrm>
            <a:off x="6286502" y="1571612"/>
            <a:ext cx="5619789" cy="1785950"/>
          </a:xfrm>
          <a:prstGeom prst="horizontalScroll">
            <a:avLst/>
          </a:prstGeom>
          <a:solidFill>
            <a:srgbClr val="323291">
              <a:alpha val="50196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You enjoy travelling because the healthy bone &amp; cartilage support you to walk further…</a:t>
            </a:r>
            <a:endParaRPr lang="zh-CN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1071546"/>
            <a:ext cx="12192043" cy="5643602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715040"/>
              <a:gd name="connsiteX1" fmla="*/ 9144032 w 9144032"/>
              <a:gd name="connsiteY1" fmla="*/ 142876 h 5715040"/>
              <a:gd name="connsiteX2" fmla="*/ 9144032 w 9144032"/>
              <a:gd name="connsiteY2" fmla="*/ 5715040 h 5715040"/>
              <a:gd name="connsiteX3" fmla="*/ 32 w 9144032"/>
              <a:gd name="connsiteY3" fmla="*/ 5715040 h 5715040"/>
              <a:gd name="connsiteX4" fmla="*/ 0 w 9144032"/>
              <a:gd name="connsiteY4" fmla="*/ 0 h 5715040"/>
              <a:gd name="connsiteX0" fmla="*/ 0 w 9144032"/>
              <a:gd name="connsiteY0" fmla="*/ 0 h 5572164"/>
              <a:gd name="connsiteX1" fmla="*/ 9144032 w 9144032"/>
              <a:gd name="connsiteY1" fmla="*/ 0 h 5572164"/>
              <a:gd name="connsiteX2" fmla="*/ 9144032 w 9144032"/>
              <a:gd name="connsiteY2" fmla="*/ 5572164 h 5572164"/>
              <a:gd name="connsiteX3" fmla="*/ 32 w 9144032"/>
              <a:gd name="connsiteY3" fmla="*/ 5572164 h 5572164"/>
              <a:gd name="connsiteX4" fmla="*/ 0 w 9144032"/>
              <a:gd name="connsiteY4" fmla="*/ 0 h 5572164"/>
              <a:gd name="connsiteX0" fmla="*/ 0 w 9144032"/>
              <a:gd name="connsiteY0" fmla="*/ 0 h 5643602"/>
              <a:gd name="connsiteX1" fmla="*/ 9144032 w 9144032"/>
              <a:gd name="connsiteY1" fmla="*/ 71438 h 5643602"/>
              <a:gd name="connsiteX2" fmla="*/ 9144032 w 9144032"/>
              <a:gd name="connsiteY2" fmla="*/ 5643602 h 5643602"/>
              <a:gd name="connsiteX3" fmla="*/ 32 w 9144032"/>
              <a:gd name="connsiteY3" fmla="*/ 5643602 h 5643602"/>
              <a:gd name="connsiteX4" fmla="*/ 0 w 9144032"/>
              <a:gd name="connsiteY4" fmla="*/ 0 h 5643602"/>
              <a:gd name="connsiteX0" fmla="*/ 0 w 9144032"/>
              <a:gd name="connsiteY0" fmla="*/ 0 h 5643602"/>
              <a:gd name="connsiteX1" fmla="*/ 9144032 w 9144032"/>
              <a:gd name="connsiteY1" fmla="*/ 71438 h 5643602"/>
              <a:gd name="connsiteX2" fmla="*/ 9144032 w 9144032"/>
              <a:gd name="connsiteY2" fmla="*/ 5643602 h 5643602"/>
              <a:gd name="connsiteX3" fmla="*/ 32 w 9144032"/>
              <a:gd name="connsiteY3" fmla="*/ 5643602 h 5643602"/>
              <a:gd name="connsiteX4" fmla="*/ 0 w 9144032"/>
              <a:gd name="connsiteY4" fmla="*/ 0 h 5643602"/>
              <a:gd name="connsiteX0" fmla="*/ 0 w 9144032"/>
              <a:gd name="connsiteY0" fmla="*/ 0 h 5643602"/>
              <a:gd name="connsiteX1" fmla="*/ 9144032 w 9144032"/>
              <a:gd name="connsiteY1" fmla="*/ 71438 h 5643602"/>
              <a:gd name="connsiteX2" fmla="*/ 9144032 w 9144032"/>
              <a:gd name="connsiteY2" fmla="*/ 5643602 h 5643602"/>
              <a:gd name="connsiteX3" fmla="*/ 32 w 9144032"/>
              <a:gd name="connsiteY3" fmla="*/ 5643602 h 5643602"/>
              <a:gd name="connsiteX4" fmla="*/ 0 w 9144032"/>
              <a:gd name="connsiteY4" fmla="*/ 0 h 5643602"/>
              <a:gd name="connsiteX0" fmla="*/ 0 w 9144032"/>
              <a:gd name="connsiteY0" fmla="*/ 0 h 5643602"/>
              <a:gd name="connsiteX1" fmla="*/ 9144032 w 9144032"/>
              <a:gd name="connsiteY1" fmla="*/ 71438 h 5643602"/>
              <a:gd name="connsiteX2" fmla="*/ 9144032 w 9144032"/>
              <a:gd name="connsiteY2" fmla="*/ 5643602 h 5643602"/>
              <a:gd name="connsiteX3" fmla="*/ 32 w 9144032"/>
              <a:gd name="connsiteY3" fmla="*/ 5643602 h 5643602"/>
              <a:gd name="connsiteX4" fmla="*/ 0 w 9144032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32" h="5643602">
                <a:moveTo>
                  <a:pt x="0" y="0"/>
                </a:moveTo>
                <a:cubicBezTo>
                  <a:pt x="3868961" y="721849"/>
                  <a:pt x="7042639" y="390013"/>
                  <a:pt x="9144032" y="71438"/>
                </a:cubicBezTo>
                <a:lnTo>
                  <a:pt x="9144032" y="5643602"/>
                </a:lnTo>
                <a:lnTo>
                  <a:pt x="32" y="5643602"/>
                </a:lnTo>
                <a:cubicBezTo>
                  <a:pt x="21" y="3738589"/>
                  <a:pt x="11" y="1905013"/>
                  <a:pt x="0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81224" y="4214819"/>
            <a:ext cx="762005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CN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Life is long,</a:t>
            </a:r>
          </a:p>
          <a:p>
            <a:pPr algn="ctr"/>
            <a:r>
              <a:rPr lang="en-US" altLang="zh-CN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you can walk further.</a:t>
            </a:r>
            <a:endParaRPr lang="zh-CN" alt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751485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3823848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 flipH="1">
            <a:off x="387926" y="1142984"/>
            <a:ext cx="11804072" cy="5572164"/>
          </a:xfrm>
          <a:custGeom>
            <a:avLst/>
            <a:gdLst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71438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71438 h 5572164"/>
              <a:gd name="connsiteX0" fmla="*/ 0 w 9144000"/>
              <a:gd name="connsiteY0" fmla="*/ 71438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71438 h 5572164"/>
              <a:gd name="connsiteX0" fmla="*/ 0 w 9144000"/>
              <a:gd name="connsiteY0" fmla="*/ 71438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71438 h 5572164"/>
              <a:gd name="connsiteX0" fmla="*/ 0 w 9144000"/>
              <a:gd name="connsiteY0" fmla="*/ 71438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71438 h 5572164"/>
              <a:gd name="connsiteX0" fmla="*/ 0 w 9144000"/>
              <a:gd name="connsiteY0" fmla="*/ 71438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71438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71438"/>
                </a:moveTo>
                <a:cubicBezTo>
                  <a:pt x="4352495" y="451358"/>
                  <a:pt x="4761270" y="491342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71438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横卷形 9"/>
          <p:cNvSpPr/>
          <p:nvPr/>
        </p:nvSpPr>
        <p:spPr>
          <a:xfrm>
            <a:off x="6286502" y="2571744"/>
            <a:ext cx="5619789" cy="1785950"/>
          </a:xfrm>
          <a:prstGeom prst="horizontalScroll">
            <a:avLst/>
          </a:prstGeom>
          <a:solidFill>
            <a:srgbClr val="323291">
              <a:alpha val="50196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You like sporting due to the healthy bone &amp; cartilage help to performance better…</a:t>
            </a:r>
            <a:endParaRPr lang="zh-CN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32509" y="1071546"/>
            <a:ext cx="11859447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2904805" y="507069"/>
                  <a:pt x="5921866" y="530684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6381752" y="1428736"/>
            <a:ext cx="5619789" cy="1785950"/>
          </a:xfrm>
          <a:prstGeom prst="horizontalScroll">
            <a:avLst/>
          </a:prstGeom>
          <a:solidFill>
            <a:srgbClr val="323291">
              <a:alpha val="50196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itchFamily="34" charset="0"/>
              </a:rPr>
              <a:t>You play piano well since you get the flexible fingers…</a:t>
            </a:r>
            <a:endParaRPr lang="zh-CN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467" y="2071678"/>
            <a:ext cx="942981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0A0EBA"/>
                </a:solidFill>
                <a:latin typeface="Arial Black" pitchFamily="34" charset="0"/>
              </a:rPr>
              <a:t>But…</a:t>
            </a:r>
          </a:p>
          <a:p>
            <a:r>
              <a:rPr lang="en-US" altLang="zh-CN" sz="3600" dirty="0" smtClean="0">
                <a:solidFill>
                  <a:srgbClr val="0A0EBA"/>
                </a:solidFill>
                <a:latin typeface="Arial Black" pitchFamily="34" charset="0"/>
              </a:rPr>
              <a:t>Have you ever seen people like these?</a:t>
            </a:r>
            <a:endParaRPr lang="zh-CN" altLang="en-US" sz="36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5" name="上凸带形 4"/>
          <p:cNvSpPr/>
          <p:nvPr/>
        </p:nvSpPr>
        <p:spPr>
          <a:xfrm>
            <a:off x="4571989" y="4286256"/>
            <a:ext cx="2857520" cy="785818"/>
          </a:xfrm>
          <a:prstGeom prst="ribbon2">
            <a:avLst/>
          </a:prstGeom>
          <a:solidFill>
            <a:srgbClr val="FFE24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4786322"/>
            <a:ext cx="4667240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334259" y="4786322"/>
            <a:ext cx="4857784" cy="0"/>
          </a:xfrm>
          <a:prstGeom prst="line">
            <a:avLst/>
          </a:prstGeom>
          <a:ln w="19050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://images.inmagine.com/400nwm/iris/masterfile-238/ptg0077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3" y="2000240"/>
            <a:ext cx="3714776" cy="41791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TextBox 7"/>
          <p:cNvSpPr txBox="1"/>
          <p:nvPr/>
        </p:nvSpPr>
        <p:spPr>
          <a:xfrm>
            <a:off x="4952992" y="3002348"/>
            <a:ext cx="638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A0EBA"/>
                </a:solidFill>
                <a:latin typeface="Arial Black" pitchFamily="34" charset="0"/>
              </a:rPr>
              <a:t>They spend a lot of time to climb stairs because every step is pain for them. </a:t>
            </a:r>
            <a:endParaRPr lang="zh-CN" altLang="en-US" sz="24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33995" y="5643578"/>
            <a:ext cx="285752" cy="214314"/>
          </a:xfrm>
          <a:prstGeom prst="ellipse">
            <a:avLst/>
          </a:prstGeom>
          <a:solidFill>
            <a:srgbClr val="9632A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14997" y="564357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096000" y="564357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477003" y="564357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15525" y="5559998"/>
            <a:ext cx="39305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n w="19050">
                  <a:solidFill>
                    <a:srgbClr val="9632AA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→</a:t>
            </a:r>
            <a:endParaRPr lang="zh-CN" altLang="en-US" dirty="0">
              <a:ln w="19050">
                <a:solidFill>
                  <a:srgbClr val="9632AA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79" y="5559998"/>
            <a:ext cx="123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NEXT</a:t>
            </a:r>
            <a:endParaRPr lang="zh-CN" altLang="en-US" dirty="0"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493" y="2405714"/>
            <a:ext cx="42862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A0EBA"/>
                </a:solidFill>
                <a:latin typeface="Arial Black" pitchFamily="34" charset="0"/>
              </a:rPr>
              <a:t>CONDITION 1</a:t>
            </a:r>
            <a:endParaRPr lang="zh-CN" altLang="en-US" sz="2800" dirty="0">
              <a:solidFill>
                <a:srgbClr val="0A0E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yourtotalrenovation.com/wp-content/uploads/2013/05/Older-Woman-Walking-Up-Steps.jpg"/>
          <p:cNvPicPr>
            <a:picLocks noChangeAspect="1" noChangeArrowheads="1"/>
          </p:cNvPicPr>
          <p:nvPr/>
        </p:nvPicPr>
        <p:blipFill>
          <a:blip r:embed="rId2" cstate="print"/>
          <a:srcRect l="7595" r="13924"/>
          <a:stretch>
            <a:fillRect/>
          </a:stretch>
        </p:blipFill>
        <p:spPr bwMode="auto">
          <a:xfrm>
            <a:off x="476211" y="2335212"/>
            <a:ext cx="5905541" cy="35226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72253" y="3514556"/>
            <a:ext cx="49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A0EBA"/>
                </a:solidFill>
                <a:latin typeface="Arial Black" pitchFamily="34" charset="0"/>
              </a:rPr>
              <a:t>Even worse, they need people help them to walk.</a:t>
            </a:r>
            <a:endParaRPr lang="zh-CN" altLang="en-US" sz="2400" dirty="0">
              <a:solidFill>
                <a:srgbClr val="0A0EBA"/>
              </a:solidFill>
              <a:latin typeface="Arial Black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334259" y="5643578"/>
            <a:ext cx="285752" cy="214314"/>
          </a:xfrm>
          <a:prstGeom prst="ellipse">
            <a:avLst/>
          </a:prstGeom>
          <a:solidFill>
            <a:srgbClr val="9632A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53256" y="564357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15261" y="564357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096264" y="5643578"/>
            <a:ext cx="285752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15525" y="5559998"/>
            <a:ext cx="39305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n w="19050">
                  <a:solidFill>
                    <a:srgbClr val="9632AA"/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  <a:t>→</a:t>
            </a:r>
            <a:endParaRPr lang="zh-CN" altLang="en-US" dirty="0">
              <a:ln w="19050">
                <a:solidFill>
                  <a:srgbClr val="9632AA"/>
                </a:solidFill>
              </a:ln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79" y="5559998"/>
            <a:ext cx="123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NEXT</a:t>
            </a:r>
            <a:endParaRPr lang="zh-CN" altLang="en-US" dirty="0"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2755" y="2691466"/>
            <a:ext cx="42862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A0EBA"/>
                </a:solidFill>
                <a:latin typeface="Arial Black" pitchFamily="34" charset="0"/>
              </a:rPr>
              <a:t>CONDITION 2</a:t>
            </a:r>
            <a:endParaRPr lang="zh-CN" altLang="en-US" sz="2800" dirty="0">
              <a:solidFill>
                <a:srgbClr val="0A0E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2745</TotalTime>
  <Words>831</Words>
  <Application>Microsoft Office PowerPoint</Application>
  <PresentationFormat>Widescreen</PresentationFormat>
  <Paragraphs>194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Malgun Gothic</vt:lpstr>
      <vt:lpstr>Microsoft YaHei</vt:lpstr>
      <vt:lpstr>宋体</vt:lpstr>
      <vt:lpstr>微软雅黑 Light</vt:lpstr>
      <vt:lpstr>Arial</vt:lpstr>
      <vt:lpstr>Arial Black</vt:lpstr>
      <vt:lpstr>DengXian</vt:lpstr>
      <vt:lpstr>DengXian Light</vt:lpstr>
      <vt:lpstr>Helvetica</vt:lpstr>
      <vt:lpstr>新細明體</vt:lpstr>
      <vt:lpstr>华文细黑</vt:lpstr>
      <vt:lpstr>Verdana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Jhay Ahr</cp:lastModifiedBy>
  <cp:revision>121</cp:revision>
  <dcterms:created xsi:type="dcterms:W3CDTF">2016-09-25T10:26:28Z</dcterms:created>
  <dcterms:modified xsi:type="dcterms:W3CDTF">2017-03-20T20:13:12Z</dcterms:modified>
</cp:coreProperties>
</file>