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63" r:id="rId2"/>
    <p:sldId id="349" r:id="rId3"/>
    <p:sldId id="362" r:id="rId4"/>
    <p:sldId id="351" r:id="rId5"/>
    <p:sldId id="352" r:id="rId6"/>
    <p:sldId id="353" r:id="rId7"/>
    <p:sldId id="354" r:id="rId8"/>
    <p:sldId id="355" r:id="rId9"/>
    <p:sldId id="356" r:id="rId10"/>
    <p:sldId id="357" r:id="rId11"/>
    <p:sldId id="358" r:id="rId12"/>
    <p:sldId id="359" r:id="rId13"/>
    <p:sldId id="360" r:id="rId14"/>
    <p:sldId id="258" r:id="rId15"/>
  </p:sldIdLst>
  <p:sldSz cx="12192000" cy="6858000"/>
  <p:notesSz cx="6797675" cy="992822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9">
          <p15:clr>
            <a:srgbClr val="A4A3A4"/>
          </p15:clr>
        </p15:guide>
        <p15:guide id="2" pos="382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82A6"/>
    <a:srgbClr val="5DA8C1"/>
    <a:srgbClr val="1A84A7"/>
    <a:srgbClr val="0E576F"/>
    <a:srgbClr val="128DAA"/>
    <a:srgbClr val="00C2F2"/>
    <a:srgbClr val="136B67"/>
    <a:srgbClr val="3C0A74"/>
    <a:srgbClr val="7C9704"/>
    <a:srgbClr val="19AA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51" autoAdjust="0"/>
    <p:restoredTop sz="85952" autoAdjust="0"/>
  </p:normalViewPr>
  <p:slideViewPr>
    <p:cSldViewPr snapToGrid="0" snapToObjects="1">
      <p:cViewPr varScale="1">
        <p:scale>
          <a:sx n="62" d="100"/>
          <a:sy n="62" d="100"/>
        </p:scale>
        <p:origin x="1302" y="66"/>
      </p:cViewPr>
      <p:guideLst>
        <p:guide orient="horz" pos="2179"/>
        <p:guide pos="3825"/>
      </p:guideLst>
    </p:cSldViewPr>
  </p:slideViewPr>
  <p:outlineViewPr>
    <p:cViewPr>
      <p:scale>
        <a:sx n="33" d="100"/>
        <a:sy n="33" d="100"/>
      </p:scale>
      <p:origin x="0" y="-26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064"/>
    </p:cViewPr>
  </p:sorterViewPr>
  <p:notesViewPr>
    <p:cSldViewPr snapToGrid="0" snapToObjects="1">
      <p:cViewPr varScale="1">
        <p:scale>
          <a:sx n="49" d="100"/>
          <a:sy n="49" d="100"/>
        </p:scale>
        <p:origin x="2922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9A2A7C-5DCB-4E25-AEA0-8E4F13E6531A}" type="datetimeFigureOut">
              <a:rPr lang="zh-CN" altLang="en-US" smtClean="0"/>
              <a:t>2017/9/19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0A2A52-6C6C-49C5-87E9-ECD03390F91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BD16D5-6D2A-3947-986F-B85A182A1B7F}" type="datetimeFigureOut">
              <a:rPr kumimoji="1" lang="zh-CN" altLang="en-US" smtClean="0"/>
              <a:t>2017/9/19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CF1BF-9901-294D-B465-8FAA80E6D19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CF1BF-9901-294D-B465-8FAA80E6D199}" type="slidenum">
              <a:rPr kumimoji="1" lang="zh-CN" altLang="en-US" smtClean="0"/>
              <a:t>1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193547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CF1BF-9901-294D-B465-8FAA80E6D199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75425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zh-CN" altLang="en-US" b="1" dirty="0"/>
              <a:t>在美国，无论是奥巴马、好莱坞大明星、还是贵妇太太们，对洁净水已经进入了狂热到白热化的状态，</a:t>
            </a:r>
            <a:r>
              <a:rPr lang="zh-CN" altLang="en-US" b="1" dirty="0">
                <a:solidFill>
                  <a:srgbClr val="464646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一瓶简简单单的瓶装水，成了全球人的时尚新宠。</a:t>
            </a:r>
            <a:r>
              <a:rPr lang="zh-CN" altLang="en-US" b="1" dirty="0"/>
              <a:t>。（接下来引出潮流背后本质）</a:t>
            </a:r>
            <a:endParaRPr lang="en-US" altLang="zh-CN" b="1" dirty="0"/>
          </a:p>
          <a:p>
            <a:pPr marL="228600" indent="-228600">
              <a:buAutoNum type="arabicPeriod"/>
            </a:pPr>
            <a:r>
              <a:rPr lang="zh-CN" altLang="en-US" dirty="0"/>
              <a:t>他们身边豪车，私人飞机，别墅小洋楼，名牌包包，奢华服饰围绕，经常参加各种趴，出入各种顶级私人俱乐部，过着高端而优越的生活。但是，最近</a:t>
            </a:r>
            <a:r>
              <a:rPr lang="en-US" altLang="zh-CN" dirty="0"/>
              <a:t>…</a:t>
            </a:r>
            <a:r>
              <a:rPr lang="zh-CN" altLang="en-US" dirty="0"/>
              <a:t>贵族们开始转移战场，他们开始追求生活本质的东西。</a:t>
            </a:r>
            <a:endParaRPr lang="en-US" altLang="zh-CN" dirty="0"/>
          </a:p>
          <a:p>
            <a:pPr marL="228600" indent="-228600">
              <a:buAutoNum type="arabicPeriod"/>
            </a:pPr>
            <a:r>
              <a:rPr lang="zh-CN" altLang="en-US" dirty="0"/>
              <a:t>他们开始追求健康的生活理念，继通过健身维持健康和塑造完美体形，再到营养餐控制营养与热量摄入之后，他们开始更深入的挖掘到与他们健康生活理念息息相关的东西，饮用水</a:t>
            </a:r>
            <a:endParaRPr lang="en-US" altLang="zh-CN" dirty="0"/>
          </a:p>
          <a:p>
            <a:pPr marL="228600" indent="-228600">
              <a:buAutoNum type="arabicPeriod"/>
            </a:pPr>
            <a:r>
              <a:rPr lang="zh-CN" altLang="en-US" dirty="0"/>
              <a:t>水一直围绕在他们生活左右，对他们的健康生活理念起着至关重要的作用。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他们对使用水有着严格的要求，重视饮用水的口感、品质及营养价值，追求洁净，清新，富含矿物质的使用水。</a:t>
            </a:r>
            <a:endParaRPr lang="en-US" altLang="zh-C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CF1BF-9901-294D-B465-8FAA80E6D199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66087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1.</a:t>
            </a:r>
            <a:r>
              <a:rPr lang="zh-CN" altLang="en-US" dirty="0"/>
              <a:t>上层人士在外通过喝矿泉水来保证水源优质，那么回到家呢，他们又会有什么法宝呢</a:t>
            </a:r>
            <a:endParaRPr lang="en-US" altLang="zh-CN" dirty="0"/>
          </a:p>
          <a:p>
            <a:r>
              <a:rPr lang="en-US" altLang="zh-CN" dirty="0"/>
              <a:t>2.</a:t>
            </a:r>
            <a:r>
              <a:rPr lang="zh-CN" altLang="en-US" dirty="0"/>
              <a:t>据调查发现，富豪家庭中，净水器是必不可少的居家用品，他们通过安装净水器来改善家庭水质，以尽量达到他们对优质水的极致追求。</a:t>
            </a:r>
            <a:endParaRPr lang="en-US" altLang="zh-CN" dirty="0"/>
          </a:p>
          <a:p>
            <a:r>
              <a:rPr lang="en-US" altLang="zh-CN" dirty="0"/>
              <a:t>3.</a:t>
            </a:r>
            <a:r>
              <a:rPr lang="zh-CN" altLang="en-US" dirty="0"/>
              <a:t>净水器过滤后，除了可以保证水的纯净安全之外，还能去除水中的异味，还原水原本清新自然的味道，有效的提高我们的生活品质。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4.</a:t>
            </a:r>
            <a:r>
              <a:rPr lang="zh-CN" altLang="en-US" dirty="0"/>
              <a:t>渐渐，</a:t>
            </a:r>
            <a:r>
              <a:rPr lang="zh-CN" altLang="zh-CN" b="1" dirty="0">
                <a:solidFill>
                  <a:srgbClr val="128DAA"/>
                </a:solidFill>
              </a:rPr>
              <a:t>净水器也渐渐开始成为每个</a:t>
            </a:r>
            <a:r>
              <a:rPr lang="zh-CN" altLang="en-US" b="1" dirty="0">
                <a:solidFill>
                  <a:srgbClr val="128DAA"/>
                </a:solidFill>
              </a:rPr>
              <a:t>高档</a:t>
            </a:r>
            <a:r>
              <a:rPr lang="zh-CN" altLang="zh-CN" b="1" dirty="0">
                <a:solidFill>
                  <a:srgbClr val="128DAA"/>
                </a:solidFill>
              </a:rPr>
              <a:t>家庭必备</a:t>
            </a:r>
            <a:r>
              <a:rPr lang="zh-CN" altLang="en-US" b="1" dirty="0">
                <a:solidFill>
                  <a:srgbClr val="128DAA"/>
                </a:solidFill>
              </a:rPr>
              <a:t>生活用品</a:t>
            </a:r>
            <a:endParaRPr lang="zh-CN" altLang="zh-CN" b="1" dirty="0">
              <a:solidFill>
                <a:srgbClr val="128DAA"/>
              </a:solidFill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CF1BF-9901-294D-B465-8FAA80E6D199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04117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美国净水器发展与经济发展。类比非洲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Accumulate </a:t>
            </a:r>
            <a:r>
              <a:rPr lang="zh-CN" altLang="en-US" dirty="0"/>
              <a:t>：</a:t>
            </a:r>
            <a:r>
              <a:rPr lang="en-US" altLang="zh-CN" dirty="0"/>
              <a:t> </a:t>
            </a:r>
            <a:r>
              <a:rPr lang="zh-CN" altLang="en-US" dirty="0"/>
              <a:t>财富积累 知识积累  历练积累   细菌也随着我们日常饮用水的不注意也在积累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过滤使用水后的健康生活，净水不仅是净水本身，更是生活理念提升与优质品质的必备附属物。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CF1BF-9901-294D-B465-8FAA80E6D199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30644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CF1BF-9901-294D-B465-8FAA80E6D199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33818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CF1BF-9901-294D-B465-8FAA80E6D199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27291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CF1BF-9901-294D-B465-8FAA80E6D199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50003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CF1BF-9901-294D-B465-8FAA80E6D199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47938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1.</a:t>
            </a:r>
            <a:r>
              <a:rPr lang="zh-CN" altLang="en-US" dirty="0"/>
              <a:t>人体水分占</a:t>
            </a:r>
            <a:r>
              <a:rPr lang="en-US" altLang="zh-CN" dirty="0"/>
              <a:t>70%</a:t>
            </a:r>
            <a:r>
              <a:rPr lang="zh-CN" altLang="en-US" dirty="0"/>
              <a:t>。</a:t>
            </a:r>
            <a:endParaRPr lang="en-US" altLang="zh-CN" dirty="0"/>
          </a:p>
          <a:p>
            <a:r>
              <a:rPr lang="en-US" altLang="zh-CN" dirty="0"/>
              <a:t>2.</a:t>
            </a:r>
            <a:r>
              <a:rPr lang="zh-CN" altLang="en-US" dirty="0"/>
              <a:t> 我们身体的水分来源于每天摄入的水，我们每个细胞流淌着都是我们喝进去的水，虽然我们的身体原本就有净化能力，但是若我们长期摄入不干净的水，用身体来当过滤器，对我们身体将造成无法逆转的伤害。</a:t>
            </a:r>
            <a:endParaRPr lang="en-US" altLang="zh-CN" dirty="0"/>
          </a:p>
          <a:p>
            <a:r>
              <a:rPr lang="en-US" altLang="zh-CN" dirty="0"/>
              <a:t>3.</a:t>
            </a:r>
            <a:r>
              <a:rPr lang="zh-CN" altLang="en-US" dirty="0"/>
              <a:t>参考左右两个小人仔</a:t>
            </a:r>
            <a:r>
              <a:rPr lang="en-US" altLang="zh-CN" dirty="0"/>
              <a:t>…..0.1um</a:t>
            </a:r>
            <a:r>
              <a:rPr lang="zh-CN" altLang="en-US" dirty="0"/>
              <a:t>拦截，净化你的每一个细胞。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CF1BF-9901-294D-B465-8FAA80E6D199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72158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 7"/>
          <p:cNvGrpSpPr/>
          <p:nvPr userDrawn="1"/>
        </p:nvGrpSpPr>
        <p:grpSpPr>
          <a:xfrm>
            <a:off x="581" y="0"/>
            <a:ext cx="5447347" cy="6858001"/>
            <a:chOff x="581" y="0"/>
            <a:chExt cx="5447347" cy="6858001"/>
          </a:xfrm>
        </p:grpSpPr>
        <p:pic>
          <p:nvPicPr>
            <p:cNvPr id="9" name="Picture 5" descr="E:\设计文件\BF suam VI\PPT-01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81" y="0"/>
              <a:ext cx="5375339" cy="6858001"/>
            </a:xfrm>
            <a:prstGeom prst="rect">
              <a:avLst/>
            </a:prstGeom>
            <a:noFill/>
          </p:spPr>
        </p:pic>
        <p:sp>
          <p:nvSpPr>
            <p:cNvPr id="10" name="矩形 9"/>
            <p:cNvSpPr/>
            <p:nvPr/>
          </p:nvSpPr>
          <p:spPr>
            <a:xfrm>
              <a:off x="4079776" y="2852936"/>
              <a:ext cx="1368152" cy="15121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11" name="Picture 5" descr="E:\设计文件\BF suam VI\PPT-01.jpg"/>
          <p:cNvPicPr>
            <a:picLocks noChangeAspect="1" noChangeArrowheads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 bwMode="auto">
          <a:xfrm>
            <a:off x="6583131" y="1317224"/>
            <a:ext cx="5064805" cy="187220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661941" y="3327401"/>
            <a:ext cx="6655347" cy="689964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4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1" hasCustomPrompt="1"/>
          </p:nvPr>
        </p:nvSpPr>
        <p:spPr>
          <a:xfrm>
            <a:off x="6415088" y="4365625"/>
            <a:ext cx="4902200" cy="895350"/>
          </a:xfrm>
          <a:prstGeom prst="rect">
            <a:avLst/>
          </a:prstGeom>
        </p:spPr>
        <p:txBody>
          <a:bodyPr/>
          <a:lstStyle>
            <a:lvl2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kumimoji="1" lang="zh-CN" altLang="en-US" dirty="0"/>
              <a:t>二级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题加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7"/>
          <p:cNvSpPr>
            <a:spLocks noGrp="1"/>
          </p:cNvSpPr>
          <p:nvPr>
            <p:ph sz="quarter" idx="10"/>
          </p:nvPr>
        </p:nvSpPr>
        <p:spPr>
          <a:xfrm>
            <a:off x="1079500" y="1858963"/>
            <a:ext cx="10274300" cy="442118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1"/>
          </p:nvPr>
        </p:nvSpPr>
        <p:spPr>
          <a:xfrm>
            <a:off x="1079500" y="584200"/>
            <a:ext cx="8139113" cy="10048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kumimoji="1"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:\设计文件\BF suam VI\PPT-0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2679" y="0"/>
            <a:ext cx="9144001" cy="6858000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67944" y="2766218"/>
            <a:ext cx="6970731" cy="1325563"/>
          </a:xfrm>
          <a:prstGeom prst="rect">
            <a:avLst/>
          </a:prstGeom>
        </p:spPr>
        <p:txBody>
          <a:bodyPr anchor="ctr"/>
          <a:lstStyle>
            <a:lvl1pPr algn="ctr">
              <a:defRPr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A8D4-8E72-446C-AA1B-EBD6F1925E72}" type="datetimeFigureOut">
              <a:rPr lang="zh-CN" altLang="en-US" smtClean="0"/>
              <a:t>2017/9/19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19913-8645-4F3E-AAB5-4B4F23A00C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2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设计文件\BF suam VI\PPT-03.jpg"/>
          <p:cNvPicPr>
            <a:picLocks noChangeAspect="1" noChangeArrowheads="1"/>
          </p:cNvPicPr>
          <p:nvPr userDrawn="1"/>
        </p:nvPicPr>
        <p:blipFill rotWithShape="1">
          <a:blip r:embed="rId9" cstate="print"/>
          <a:srcRect/>
          <a:stretch>
            <a:fillRect/>
          </a:stretch>
        </p:blipFill>
        <p:spPr bwMode="auto">
          <a:xfrm>
            <a:off x="-1" y="1855605"/>
            <a:ext cx="300943" cy="5015226"/>
          </a:xfrm>
          <a:prstGeom prst="rect">
            <a:avLst/>
          </a:prstGeom>
          <a:noFill/>
        </p:spPr>
      </p:pic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0088381" y="230188"/>
            <a:ext cx="1963712" cy="9593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user\Desktop\&#32654;&#22269;.png" TargetMode="External"/><Relationship Id="rId13" Type="http://schemas.openxmlformats.org/officeDocument/2006/relationships/image" Target="file:///C:\Users\user\Desktop\&#38065;.png" TargetMode="External"/><Relationship Id="rId18" Type="http://schemas.openxmlformats.org/officeDocument/2006/relationships/image" Target="../media/image26.png"/><Relationship Id="rId3" Type="http://schemas.openxmlformats.org/officeDocument/2006/relationships/image" Target="../media/image13.png"/><Relationship Id="rId21" Type="http://schemas.openxmlformats.org/officeDocument/2006/relationships/image" Target="../media/image29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19" Type="http://schemas.openxmlformats.org/officeDocument/2006/relationships/image" Target="../media/image27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1.png"/><Relationship Id="rId7" Type="http://schemas.microsoft.com/office/2007/relationships/hdphoto" Target="../media/hdphoto2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jp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JPG"/><Relationship Id="rId14" Type="http://schemas.openxmlformats.org/officeDocument/2006/relationships/image" Target="../media/image5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65A3182C-F157-4220-9929-508DBEF372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</a:blip>
          <a:srcRect l="6932"/>
          <a:stretch/>
        </p:blipFill>
        <p:spPr>
          <a:xfrm>
            <a:off x="3487118" y="3949499"/>
            <a:ext cx="8704881" cy="2908501"/>
          </a:xfrm>
          <a:prstGeom prst="rect">
            <a:avLst/>
          </a:prstGeom>
        </p:spPr>
      </p:pic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5103341" y="3357381"/>
            <a:ext cx="6273907" cy="689964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zh-CN" sz="3200" dirty="0">
                <a:solidFill>
                  <a:schemeClr val="accent1">
                    <a:lumMod val="75000"/>
                  </a:schemeClr>
                </a:solidFill>
              </a:rPr>
              <a:t> Pure water makes life well</a:t>
            </a:r>
            <a:endParaRPr kumimoji="1" lang="zh-CN" alt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7125779" y="4047345"/>
            <a:ext cx="4251469" cy="895350"/>
          </a:xfrm>
        </p:spPr>
        <p:txBody>
          <a:bodyPr/>
          <a:lstStyle/>
          <a:p>
            <a:pPr marL="0" indent="0" algn="r">
              <a:buNone/>
            </a:pPr>
            <a:r>
              <a:rPr kumimoji="1" lang="en-US" altLang="zh-CN" b="1" i="1" dirty="0" err="1">
                <a:solidFill>
                  <a:schemeClr val="accent1">
                    <a:lumMod val="50000"/>
                  </a:schemeClr>
                </a:solidFill>
              </a:rPr>
              <a:t>Purewell</a:t>
            </a:r>
            <a:r>
              <a:rPr kumimoji="1" lang="en-US" altLang="zh-CN" sz="2000" b="1" dirty="0">
                <a:solidFill>
                  <a:schemeClr val="accent1">
                    <a:lumMod val="75000"/>
                  </a:schemeClr>
                </a:solidFill>
              </a:rPr>
              <a:t> water purifier</a:t>
            </a:r>
            <a:endParaRPr kumimoji="1" lang="zh-CN" alt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804263" y="5579183"/>
            <a:ext cx="2498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</a:rPr>
              <a:t>Kama</a:t>
            </a:r>
          </a:p>
          <a:p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</a:rPr>
              <a:t>2017.09.15 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47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93"/>
    </mc:Choice>
    <mc:Fallback xmlns="">
      <p:transition spd="slow" advTm="10519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" t="-573" r="15974" b="1686"/>
          <a:stretch/>
        </p:blipFill>
        <p:spPr>
          <a:xfrm>
            <a:off x="820698" y="2241105"/>
            <a:ext cx="3642360" cy="2362200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sz="quarter" idx="11"/>
          </p:nvPr>
        </p:nvSpPr>
        <p:spPr>
          <a:xfrm>
            <a:off x="1831931" y="297577"/>
            <a:ext cx="8139113" cy="1004888"/>
          </a:xfrm>
        </p:spPr>
        <p:txBody>
          <a:bodyPr/>
          <a:lstStyle/>
          <a:p>
            <a:r>
              <a:rPr lang="en-US" altLang="zh-CN" sz="4400" dirty="0">
                <a:solidFill>
                  <a:srgbClr val="1682A6"/>
                </a:solidFill>
                <a:latin typeface="+mn-lt"/>
                <a:ea typeface="+mn-ea"/>
                <a:cs typeface="+mn-cs"/>
              </a:rPr>
              <a:t>Human-centered design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86195" y="1659912"/>
            <a:ext cx="191051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</a:rPr>
              <a:t>Dual water path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6167" y="2231167"/>
            <a:ext cx="3619277" cy="238446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25613" y="2140222"/>
            <a:ext cx="2076629" cy="2424491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786195" y="2228248"/>
            <a:ext cx="3680886" cy="23844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467081" y="2231167"/>
            <a:ext cx="3680886" cy="23844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146166" y="2231167"/>
            <a:ext cx="3619277" cy="23844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198216" y="1677105"/>
            <a:ext cx="195317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</a:rPr>
              <a:t>Reusable filter</a:t>
            </a:r>
          </a:p>
        </p:txBody>
      </p:sp>
      <p:sp>
        <p:nvSpPr>
          <p:cNvPr id="20" name="矩形 19"/>
          <p:cNvSpPr/>
          <p:nvPr/>
        </p:nvSpPr>
        <p:spPr>
          <a:xfrm>
            <a:off x="1062892" y="4269455"/>
            <a:ext cx="12795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</a:rPr>
              <a:t>Clean water</a:t>
            </a:r>
            <a:endParaRPr lang="zh-CN" altLang="en-U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020870" y="4290100"/>
            <a:ext cx="12944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</a:rPr>
              <a:t>Raw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</a:rPr>
              <a:t>water</a:t>
            </a:r>
            <a:endParaRPr lang="zh-CN" alt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491544" y="1663200"/>
            <a:ext cx="25375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</a:rPr>
              <a:t>Transparent cap</a:t>
            </a:r>
          </a:p>
        </p:txBody>
      </p:sp>
      <p:sp>
        <p:nvSpPr>
          <p:cNvPr id="22" name="矩形 21"/>
          <p:cNvSpPr/>
          <p:nvPr/>
        </p:nvSpPr>
        <p:spPr>
          <a:xfrm>
            <a:off x="1349423" y="4766671"/>
            <a:ext cx="1112805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</a:rPr>
              <a:t>Boil water</a:t>
            </a:r>
          </a:p>
        </p:txBody>
      </p:sp>
      <p:sp>
        <p:nvSpPr>
          <p:cNvPr id="23" name="矩形 22"/>
          <p:cNvSpPr/>
          <p:nvPr/>
        </p:nvSpPr>
        <p:spPr>
          <a:xfrm>
            <a:off x="1370810" y="5241346"/>
            <a:ext cx="1599943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</a:rPr>
              <a:t>Cooking</a:t>
            </a:r>
          </a:p>
        </p:txBody>
      </p:sp>
      <p:sp>
        <p:nvSpPr>
          <p:cNvPr id="24" name="矩形 23"/>
          <p:cNvSpPr/>
          <p:nvPr/>
        </p:nvSpPr>
        <p:spPr>
          <a:xfrm>
            <a:off x="1352850" y="5756861"/>
            <a:ext cx="1548520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</a:rPr>
              <a:t>Washing face</a:t>
            </a:r>
            <a:endParaRPr lang="zh-CN" alt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424362" y="5773620"/>
            <a:ext cx="1677062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</a:rPr>
              <a:t>Clean the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</a:rPr>
              <a:t>house</a:t>
            </a:r>
          </a:p>
        </p:txBody>
      </p:sp>
      <p:sp>
        <p:nvSpPr>
          <p:cNvPr id="26" name="矩形 25"/>
          <p:cNvSpPr/>
          <p:nvPr/>
        </p:nvSpPr>
        <p:spPr>
          <a:xfrm>
            <a:off x="3478567" y="5292571"/>
            <a:ext cx="1585690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</a:rPr>
              <a:t>Wash clothes   </a:t>
            </a:r>
          </a:p>
        </p:txBody>
      </p:sp>
      <p:sp>
        <p:nvSpPr>
          <p:cNvPr id="27" name="矩形 26"/>
          <p:cNvSpPr/>
          <p:nvPr/>
        </p:nvSpPr>
        <p:spPr>
          <a:xfrm>
            <a:off x="3467200" y="4792483"/>
            <a:ext cx="1337226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</a:rPr>
              <a:t>Wash dishes</a:t>
            </a:r>
            <a:endParaRPr lang="zh-CN" alt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674" y="4674147"/>
            <a:ext cx="464479" cy="46447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464" y="5149438"/>
            <a:ext cx="463908" cy="46390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914" y="5810630"/>
            <a:ext cx="428458" cy="32094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07618" y="5265452"/>
            <a:ext cx="387063" cy="38706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07618" y="4765953"/>
            <a:ext cx="398220" cy="39822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79036" y="5684397"/>
            <a:ext cx="415646" cy="415646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20823" y="5489079"/>
            <a:ext cx="421936" cy="42193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26968" y="4674147"/>
            <a:ext cx="1804152" cy="1708811"/>
          </a:xfrm>
          <a:prstGeom prst="rect">
            <a:avLst/>
          </a:prstGeom>
        </p:spPr>
      </p:pic>
      <p:cxnSp>
        <p:nvCxnSpPr>
          <p:cNvPr id="44" name="直接连接符 43"/>
          <p:cNvCxnSpPr/>
          <p:nvPr/>
        </p:nvCxnSpPr>
        <p:spPr>
          <a:xfrm flipV="1">
            <a:off x="5735476" y="5508057"/>
            <a:ext cx="782984" cy="91854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5820708" y="4424553"/>
            <a:ext cx="769756" cy="772223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53" name="图片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63796" y="4807942"/>
            <a:ext cx="3576598" cy="1002688"/>
          </a:xfrm>
          <a:prstGeom prst="rect">
            <a:avLst/>
          </a:prstGeom>
        </p:spPr>
      </p:pic>
      <p:sp>
        <p:nvSpPr>
          <p:cNvPr id="54" name="箭头: 右 53"/>
          <p:cNvSpPr/>
          <p:nvPr/>
        </p:nvSpPr>
        <p:spPr>
          <a:xfrm>
            <a:off x="8237380" y="6007194"/>
            <a:ext cx="2293749" cy="206991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8373835" y="6280559"/>
            <a:ext cx="1917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</a:rPr>
              <a:t>Changes in usage</a:t>
            </a:r>
            <a:endParaRPr lang="zh-CN" alt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6" name="箭头: 右 55"/>
          <p:cNvSpPr/>
          <p:nvPr/>
        </p:nvSpPr>
        <p:spPr>
          <a:xfrm>
            <a:off x="10787188" y="6002940"/>
            <a:ext cx="878206" cy="206991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10734327" y="6280559"/>
            <a:ext cx="1602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</a:rPr>
              <a:t>After cleaning the filter</a:t>
            </a:r>
            <a:endParaRPr lang="zh-CN" alt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187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794BA1CE-91C9-4AF2-954E-E087EA0B0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379" y="3813417"/>
            <a:ext cx="4314286" cy="266666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E12FE27-5BAE-4FB9-85A4-A7786CC050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90"/>
          <a:stretch/>
        </p:blipFill>
        <p:spPr>
          <a:xfrm>
            <a:off x="1046944" y="2259559"/>
            <a:ext cx="2441957" cy="3260657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sz="quarter" idx="11"/>
          </p:nvPr>
        </p:nvSpPr>
        <p:spPr>
          <a:xfrm>
            <a:off x="1046944" y="381654"/>
            <a:ext cx="9764241" cy="1004888"/>
          </a:xfrm>
        </p:spPr>
        <p:txBody>
          <a:bodyPr/>
          <a:lstStyle/>
          <a:p>
            <a:r>
              <a:rPr lang="en-US" altLang="zh-CN" sz="4400" dirty="0">
                <a:solidFill>
                  <a:srgbClr val="1682A6"/>
                </a:solidFill>
                <a:latin typeface="+mn-lt"/>
                <a:ea typeface="+mn-ea"/>
                <a:cs typeface="+mn-cs"/>
              </a:rPr>
              <a:t> Gosh! Your body as a filter now?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8"/>
          <a:stretch/>
        </p:blipFill>
        <p:spPr>
          <a:xfrm>
            <a:off x="9709330" y="2320579"/>
            <a:ext cx="2263457" cy="3260657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890696" y="2517757"/>
            <a:ext cx="1341589" cy="720000"/>
            <a:chOff x="3475158" y="2739688"/>
            <a:chExt cx="1341589" cy="720000"/>
          </a:xfrm>
        </p:grpSpPr>
        <p:sp>
          <p:nvSpPr>
            <p:cNvPr id="4" name="流程图: 接点 3"/>
            <p:cNvSpPr/>
            <p:nvPr/>
          </p:nvSpPr>
          <p:spPr>
            <a:xfrm>
              <a:off x="3475158" y="2739688"/>
              <a:ext cx="720000" cy="720000"/>
            </a:xfrm>
            <a:prstGeom prst="flowChartConnec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3509322" y="2905959"/>
              <a:ext cx="13074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accent1">
                      <a:lumMod val="50000"/>
                    </a:schemeClr>
                  </a:solidFill>
                </a:rPr>
                <a:t>eggs</a:t>
              </a:r>
              <a:endParaRPr lang="zh-CN" altLang="en-US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102071" y="3502413"/>
            <a:ext cx="665487" cy="540000"/>
            <a:chOff x="3699067" y="3859725"/>
            <a:chExt cx="665487" cy="540000"/>
          </a:xfrm>
        </p:grpSpPr>
        <p:sp>
          <p:nvSpPr>
            <p:cNvPr id="9" name="流程图: 接点 8"/>
            <p:cNvSpPr/>
            <p:nvPr/>
          </p:nvSpPr>
          <p:spPr>
            <a:xfrm>
              <a:off x="3699067" y="3859725"/>
              <a:ext cx="540000" cy="540000"/>
            </a:xfrm>
            <a:prstGeom prst="flowChartConnec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3714565" y="3937525"/>
              <a:ext cx="6499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accent1">
                      <a:lumMod val="50000"/>
                    </a:schemeClr>
                  </a:solidFill>
                </a:rPr>
                <a:t>silt</a:t>
              </a:r>
              <a:endParaRPr lang="zh-CN" alt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654214" y="2695068"/>
            <a:ext cx="726831" cy="720000"/>
            <a:chOff x="5352936" y="2851397"/>
            <a:chExt cx="726831" cy="720000"/>
          </a:xfrm>
        </p:grpSpPr>
        <p:sp>
          <p:nvSpPr>
            <p:cNvPr id="8" name="流程图: 接点 7"/>
            <p:cNvSpPr/>
            <p:nvPr/>
          </p:nvSpPr>
          <p:spPr>
            <a:xfrm>
              <a:off x="5352936" y="2851397"/>
              <a:ext cx="720000" cy="720000"/>
            </a:xfrm>
            <a:prstGeom prst="flowChartConnec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429778" y="3014990"/>
              <a:ext cx="6499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accent1">
                      <a:lumMod val="50000"/>
                    </a:schemeClr>
                  </a:solidFill>
                </a:rPr>
                <a:t>rust</a:t>
              </a:r>
              <a:endParaRPr lang="zh-CN" altLang="en-US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2832958" y="3586221"/>
            <a:ext cx="741955" cy="540000"/>
            <a:chOff x="5319432" y="3779234"/>
            <a:chExt cx="741955" cy="540000"/>
          </a:xfrm>
        </p:grpSpPr>
        <p:sp>
          <p:nvSpPr>
            <p:cNvPr id="10" name="文本框 9"/>
            <p:cNvSpPr txBox="1"/>
            <p:nvPr/>
          </p:nvSpPr>
          <p:spPr>
            <a:xfrm>
              <a:off x="5319432" y="3864748"/>
              <a:ext cx="741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accent1">
                      <a:lumMod val="50000"/>
                    </a:schemeClr>
                  </a:solidFill>
                </a:rPr>
                <a:t>Gel</a:t>
              </a:r>
              <a:endParaRPr lang="zh-CN" altLang="en-US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5" name="流程图: 接点 14"/>
            <p:cNvSpPr/>
            <p:nvPr/>
          </p:nvSpPr>
          <p:spPr>
            <a:xfrm>
              <a:off x="5323049" y="3779234"/>
              <a:ext cx="540000" cy="540000"/>
            </a:xfrm>
            <a:prstGeom prst="flowChartConnec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19" name="流程图: 接点 18"/>
          <p:cNvSpPr/>
          <p:nvPr/>
        </p:nvSpPr>
        <p:spPr>
          <a:xfrm>
            <a:off x="1154461" y="4258675"/>
            <a:ext cx="360000" cy="3600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135346" y="4248745"/>
            <a:ext cx="649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Cl</a:t>
            </a:r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2533811" y="4283300"/>
            <a:ext cx="972726" cy="540000"/>
            <a:chOff x="5337438" y="4518257"/>
            <a:chExt cx="972726" cy="540000"/>
          </a:xfrm>
        </p:grpSpPr>
        <p:sp>
          <p:nvSpPr>
            <p:cNvPr id="21" name="流程图: 接点 20"/>
            <p:cNvSpPr/>
            <p:nvPr/>
          </p:nvSpPr>
          <p:spPr>
            <a:xfrm>
              <a:off x="5404912" y="4518257"/>
              <a:ext cx="540000" cy="540000"/>
            </a:xfrm>
            <a:prstGeom prst="flowChartConnec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337438" y="4680111"/>
              <a:ext cx="9727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solidFill>
                    <a:schemeClr val="accent1">
                      <a:lumMod val="50000"/>
                    </a:schemeClr>
                  </a:solidFill>
                </a:rPr>
                <a:t>NaNO2</a:t>
              </a:r>
              <a:endParaRPr lang="zh-CN" altLang="en-US" sz="12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11" name="箭头: 右 10">
            <a:extLst>
              <a:ext uri="{FF2B5EF4-FFF2-40B4-BE49-F238E27FC236}">
                <a16:creationId xmlns:a16="http://schemas.microsoft.com/office/drawing/2014/main" id="{A6F0B0B2-7EF1-456F-9737-451CD13A1590}"/>
              </a:ext>
            </a:extLst>
          </p:cNvPr>
          <p:cNvSpPr/>
          <p:nvPr/>
        </p:nvSpPr>
        <p:spPr>
          <a:xfrm>
            <a:off x="3578530" y="3671735"/>
            <a:ext cx="489459" cy="3566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箭头: 右 25">
            <a:extLst>
              <a:ext uri="{FF2B5EF4-FFF2-40B4-BE49-F238E27FC236}">
                <a16:creationId xmlns:a16="http://schemas.microsoft.com/office/drawing/2014/main" id="{F6F10D7F-CF4E-48CF-9E9D-10C1B8FA44C2}"/>
              </a:ext>
            </a:extLst>
          </p:cNvPr>
          <p:cNvSpPr/>
          <p:nvPr/>
        </p:nvSpPr>
        <p:spPr>
          <a:xfrm>
            <a:off x="9464601" y="3580213"/>
            <a:ext cx="489459" cy="3566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7" name="内容占位符 11">
            <a:extLst>
              <a:ext uri="{FF2B5EF4-FFF2-40B4-BE49-F238E27FC236}">
                <a16:creationId xmlns:a16="http://schemas.microsoft.com/office/drawing/2014/main" id="{395DF164-2B1B-427A-B352-6AF72A3D6F89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58" b="7040"/>
          <a:stretch/>
        </p:blipFill>
        <p:spPr>
          <a:xfrm>
            <a:off x="6493632" y="1938063"/>
            <a:ext cx="2063215" cy="1867358"/>
          </a:xfrm>
          <a:prstGeom prst="rect">
            <a:avLst/>
          </a:prstGeom>
        </p:spPr>
      </p:pic>
      <p:pic>
        <p:nvPicPr>
          <p:cNvPr id="29" name="内容占位符 6" descr="5212257_095243539001_2">
            <a:extLst>
              <a:ext uri="{FF2B5EF4-FFF2-40B4-BE49-F238E27FC236}">
                <a16:creationId xmlns:a16="http://schemas.microsoft.com/office/drawing/2014/main" id="{A0707307-F3C5-4591-A735-A358AA77053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6"/>
          <a:srcRect l="32669" r="20200" b="7077"/>
          <a:stretch/>
        </p:blipFill>
        <p:spPr>
          <a:xfrm>
            <a:off x="4241298" y="1943178"/>
            <a:ext cx="1973559" cy="1862243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A56C9C76-5771-49B7-AF3D-419EA4D70D69}"/>
              </a:ext>
            </a:extLst>
          </p:cNvPr>
          <p:cNvSpPr txBox="1"/>
          <p:nvPr/>
        </p:nvSpPr>
        <p:spPr>
          <a:xfrm>
            <a:off x="4756064" y="1536142"/>
            <a:ext cx="1720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</a:rPr>
              <a:t>50um</a:t>
            </a:r>
            <a:endParaRPr lang="zh-CN" alt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1F303DC9-3962-4D0E-BEAC-F41CE9C10300}"/>
              </a:ext>
            </a:extLst>
          </p:cNvPr>
          <p:cNvSpPr txBox="1"/>
          <p:nvPr/>
        </p:nvSpPr>
        <p:spPr>
          <a:xfrm>
            <a:off x="6310100" y="1409463"/>
            <a:ext cx="23170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500" b="1" dirty="0">
                <a:solidFill>
                  <a:schemeClr val="accent1">
                    <a:lumMod val="50000"/>
                  </a:schemeClr>
                </a:solidFill>
              </a:rPr>
              <a:t>intercept the material more than 0.1um</a:t>
            </a:r>
            <a:endParaRPr lang="zh-CN" altLang="en-US" sz="15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2C9BB21B-D6D2-4C73-BC32-98EFD37E3882}"/>
              </a:ext>
            </a:extLst>
          </p:cNvPr>
          <p:cNvCxnSpPr>
            <a:cxnSpLocks/>
          </p:cNvCxnSpPr>
          <p:nvPr/>
        </p:nvCxnSpPr>
        <p:spPr>
          <a:xfrm flipH="1" flipV="1">
            <a:off x="7476701" y="2730548"/>
            <a:ext cx="1235846" cy="231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2453413F-1ACD-4F24-A42F-DCA68E3C9106}"/>
              </a:ext>
            </a:extLst>
          </p:cNvPr>
          <p:cNvCxnSpPr>
            <a:cxnSpLocks/>
          </p:cNvCxnSpPr>
          <p:nvPr/>
        </p:nvCxnSpPr>
        <p:spPr>
          <a:xfrm flipH="1">
            <a:off x="7814562" y="2242623"/>
            <a:ext cx="9354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>
            <a:extLst>
              <a:ext uri="{FF2B5EF4-FFF2-40B4-BE49-F238E27FC236}">
                <a16:creationId xmlns:a16="http://schemas.microsoft.com/office/drawing/2014/main" id="{C1E1816D-D9FF-4752-95AC-FE8E21150B08}"/>
              </a:ext>
            </a:extLst>
          </p:cNvPr>
          <p:cNvSpPr txBox="1"/>
          <p:nvPr/>
        </p:nvSpPr>
        <p:spPr>
          <a:xfrm>
            <a:off x="8881640" y="1977367"/>
            <a:ext cx="582961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</a:rPr>
              <a:t>Hair</a:t>
            </a:r>
            <a:endParaRPr lang="zh-CN" alt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46F43EBE-D386-41D0-8147-B89CAA773F7B}"/>
              </a:ext>
            </a:extLst>
          </p:cNvPr>
          <p:cNvSpPr txBox="1"/>
          <p:nvPr/>
        </p:nvSpPr>
        <p:spPr>
          <a:xfrm>
            <a:off x="8627113" y="2594124"/>
            <a:ext cx="1282745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</a:rPr>
              <a:t>intercept </a:t>
            </a:r>
          </a:p>
          <a:p>
            <a:pPr algn="ctr"/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</a:rPr>
              <a:t>fiber</a:t>
            </a:r>
            <a:endParaRPr lang="zh-CN" alt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47164334-55C8-4A2F-B7DA-F8F597938B46}"/>
              </a:ext>
            </a:extLst>
          </p:cNvPr>
          <p:cNvSpPr txBox="1"/>
          <p:nvPr/>
        </p:nvSpPr>
        <p:spPr>
          <a:xfrm>
            <a:off x="5641388" y="5855584"/>
            <a:ext cx="1338588" cy="769441"/>
          </a:xfrm>
          <a:prstGeom prst="rect">
            <a:avLst/>
          </a:prstGeom>
          <a:solidFill>
            <a:srgbClr val="19AA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</a:rPr>
              <a:t>0.1um</a:t>
            </a:r>
          </a:p>
          <a:p>
            <a:pPr algn="ctr"/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intercept</a:t>
            </a:r>
            <a:endParaRPr lang="zh-CN" alt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FE0585AE-2AAA-48AA-B929-B1467D3499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630"/>
          <a:stretch/>
        </p:blipFill>
        <p:spPr>
          <a:xfrm>
            <a:off x="7161481" y="5493358"/>
            <a:ext cx="1326043" cy="1819048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BF8F74A2-697A-4E12-B5C5-FAEE4A63DD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622"/>
          <a:stretch/>
        </p:blipFill>
        <p:spPr>
          <a:xfrm>
            <a:off x="4384224" y="5518477"/>
            <a:ext cx="1090982" cy="1819048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36CFEDE9-3944-41C7-8C18-73E98115C2E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47484A">
                  <a:alpha val="44706"/>
                </a:srgbClr>
              </a:clrFrom>
              <a:clrTo>
                <a:srgbClr val="47484A">
                  <a:alpha val="0"/>
                </a:srgbClr>
              </a:clrTo>
            </a:clrChange>
          </a:blip>
          <a:srcRect l="66791" t="56605" r="10274" b="-1"/>
          <a:stretch/>
        </p:blipFill>
        <p:spPr>
          <a:xfrm rot="10800000">
            <a:off x="4768408" y="6196390"/>
            <a:ext cx="388100" cy="412984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76795567-C5CA-45FC-B477-8B1C4DC1354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47484A">
                  <a:alpha val="44706"/>
                </a:srgbClr>
              </a:clrFrom>
              <a:clrTo>
                <a:srgbClr val="47484A">
                  <a:alpha val="0"/>
                </a:srgbClr>
              </a:clrTo>
            </a:clrChange>
          </a:blip>
          <a:srcRect l="66791" t="56605" r="10274" b="-1"/>
          <a:stretch/>
        </p:blipFill>
        <p:spPr>
          <a:xfrm rot="10800000">
            <a:off x="7635587" y="6161413"/>
            <a:ext cx="377829" cy="402056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A0007DF4-82BD-420D-BB4E-02D6E026DB54}"/>
              </a:ext>
            </a:extLst>
          </p:cNvPr>
          <p:cNvSpPr txBox="1"/>
          <p:nvPr/>
        </p:nvSpPr>
        <p:spPr>
          <a:xfrm>
            <a:off x="4362793" y="5257790"/>
            <a:ext cx="650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</a:rPr>
              <a:t>rust</a:t>
            </a:r>
            <a:endParaRPr lang="zh-CN" alt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DAF6D40E-383E-41D9-B435-CDD8156AAD8D}"/>
              </a:ext>
            </a:extLst>
          </p:cNvPr>
          <p:cNvSpPr txBox="1"/>
          <p:nvPr/>
        </p:nvSpPr>
        <p:spPr>
          <a:xfrm>
            <a:off x="5629839" y="5242682"/>
            <a:ext cx="17992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accent1">
                    <a:lumMod val="50000"/>
                  </a:schemeClr>
                </a:solidFill>
              </a:rPr>
              <a:t>muddy matter</a:t>
            </a:r>
            <a:endParaRPr lang="zh-CN" altLang="en-US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94975A11-4848-4818-821A-9E5BAF05AE71}"/>
              </a:ext>
            </a:extLst>
          </p:cNvPr>
          <p:cNvSpPr txBox="1"/>
          <p:nvPr/>
        </p:nvSpPr>
        <p:spPr>
          <a:xfrm>
            <a:off x="7181314" y="4832533"/>
            <a:ext cx="13803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accent1">
                    <a:lumMod val="50000"/>
                  </a:schemeClr>
                </a:solidFill>
              </a:rPr>
              <a:t>Worm eggs</a:t>
            </a:r>
            <a:endParaRPr lang="zh-CN" altLang="en-US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C501F061-9E62-4234-80FA-858BD004C3BC}"/>
              </a:ext>
            </a:extLst>
          </p:cNvPr>
          <p:cNvSpPr txBox="1"/>
          <p:nvPr/>
        </p:nvSpPr>
        <p:spPr>
          <a:xfrm>
            <a:off x="5111174" y="4722153"/>
            <a:ext cx="650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</a:rPr>
              <a:t>silt</a:t>
            </a:r>
            <a:endParaRPr lang="zh-CN" alt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7FE02EF4-9784-483A-96DE-54E4083D0BCF}"/>
              </a:ext>
            </a:extLst>
          </p:cNvPr>
          <p:cNvSpPr txBox="1"/>
          <p:nvPr/>
        </p:nvSpPr>
        <p:spPr>
          <a:xfrm>
            <a:off x="7606076" y="5214122"/>
            <a:ext cx="1199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</a:rPr>
              <a:t>impurity</a:t>
            </a:r>
            <a:endParaRPr lang="zh-CN" alt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101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44">
            <a:extLst>
              <a:ext uri="{FF2B5EF4-FFF2-40B4-BE49-F238E27FC236}">
                <a16:creationId xmlns:a16="http://schemas.microsoft.com/office/drawing/2014/main" id="{7CDDE386-BB23-4571-8ABA-0040CB644095}"/>
              </a:ext>
            </a:extLst>
          </p:cNvPr>
          <p:cNvSpPr/>
          <p:nvPr/>
        </p:nvSpPr>
        <p:spPr>
          <a:xfrm>
            <a:off x="3870352" y="1896166"/>
            <a:ext cx="3815173" cy="3815173"/>
          </a:xfrm>
          <a:custGeom>
            <a:avLst/>
            <a:gdLst>
              <a:gd name="connsiteX0" fmla="*/ 1473428 w 2946857"/>
              <a:gd name="connsiteY0" fmla="*/ 0 h 2946857"/>
              <a:gd name="connsiteX1" fmla="*/ 2946857 w 2946857"/>
              <a:gd name="connsiteY1" fmla="*/ 1473429 h 2946857"/>
              <a:gd name="connsiteX2" fmla="*/ 1473429 w 2946857"/>
              <a:gd name="connsiteY2" fmla="*/ 1473429 h 2946857"/>
              <a:gd name="connsiteX3" fmla="*/ 1473428 w 2946857"/>
              <a:gd name="connsiteY3" fmla="*/ 0 h 2946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6857" h="2946857">
                <a:moveTo>
                  <a:pt x="1473428" y="0"/>
                </a:moveTo>
                <a:cubicBezTo>
                  <a:pt x="2287180" y="0"/>
                  <a:pt x="2946857" y="659677"/>
                  <a:pt x="2946857" y="1473429"/>
                </a:cubicBezTo>
                <a:lnTo>
                  <a:pt x="1473429" y="1473429"/>
                </a:lnTo>
                <a:cubicBezTo>
                  <a:pt x="1473429" y="982286"/>
                  <a:pt x="1473428" y="491143"/>
                  <a:pt x="1473428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43293" tIns="871935" rIns="450956" bIns="2096519" numCol="1" spcCol="1270" anchor="ctr" anchorCtr="0">
            <a:noAutofit/>
          </a:bodyPr>
          <a:lstStyle/>
          <a:p>
            <a:pPr algn="ctr" defTabSz="201501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533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7" name="任意多边形 45">
            <a:extLst>
              <a:ext uri="{FF2B5EF4-FFF2-40B4-BE49-F238E27FC236}">
                <a16:creationId xmlns:a16="http://schemas.microsoft.com/office/drawing/2014/main" id="{334D7FB7-F8DC-40EE-8DEF-245E3787E105}"/>
              </a:ext>
            </a:extLst>
          </p:cNvPr>
          <p:cNvSpPr/>
          <p:nvPr/>
        </p:nvSpPr>
        <p:spPr>
          <a:xfrm>
            <a:off x="3870352" y="1896166"/>
            <a:ext cx="3815173" cy="3815173"/>
          </a:xfrm>
          <a:custGeom>
            <a:avLst/>
            <a:gdLst>
              <a:gd name="connsiteX0" fmla="*/ 2946857 w 2946857"/>
              <a:gd name="connsiteY0" fmla="*/ 1473429 h 2946857"/>
              <a:gd name="connsiteX1" fmla="*/ 1473428 w 2946857"/>
              <a:gd name="connsiteY1" fmla="*/ 2946858 h 2946857"/>
              <a:gd name="connsiteX2" fmla="*/ 1473429 w 2946857"/>
              <a:gd name="connsiteY2" fmla="*/ 1473429 h 2946857"/>
              <a:gd name="connsiteX3" fmla="*/ 2946857 w 2946857"/>
              <a:gd name="connsiteY3" fmla="*/ 1473429 h 2946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6857" h="2946857">
                <a:moveTo>
                  <a:pt x="2946857" y="1473429"/>
                </a:moveTo>
                <a:cubicBezTo>
                  <a:pt x="2946857" y="2287181"/>
                  <a:pt x="2287180" y="2946858"/>
                  <a:pt x="1473428" y="2946858"/>
                </a:cubicBezTo>
                <a:cubicBezTo>
                  <a:pt x="1473428" y="2455715"/>
                  <a:pt x="1473429" y="1964572"/>
                  <a:pt x="1473429" y="1473429"/>
                </a:cubicBezTo>
                <a:lnTo>
                  <a:pt x="2946857" y="147342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43293" tIns="2096517" rIns="450956" bIns="871936" numCol="1" spcCol="1270" anchor="ctr" anchorCtr="0">
            <a:noAutofit/>
          </a:bodyPr>
          <a:lstStyle/>
          <a:p>
            <a:pPr algn="ctr" defTabSz="201501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533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8" name="任意多边形 46">
            <a:extLst>
              <a:ext uri="{FF2B5EF4-FFF2-40B4-BE49-F238E27FC236}">
                <a16:creationId xmlns:a16="http://schemas.microsoft.com/office/drawing/2014/main" id="{5C2E2188-5989-4A94-A167-396EF795AB56}"/>
              </a:ext>
            </a:extLst>
          </p:cNvPr>
          <p:cNvSpPr/>
          <p:nvPr/>
        </p:nvSpPr>
        <p:spPr>
          <a:xfrm>
            <a:off x="3870352" y="1896166"/>
            <a:ext cx="3815173" cy="3815173"/>
          </a:xfrm>
          <a:custGeom>
            <a:avLst/>
            <a:gdLst>
              <a:gd name="connsiteX0" fmla="*/ 1473429 w 2946857"/>
              <a:gd name="connsiteY0" fmla="*/ 2946857 h 2946857"/>
              <a:gd name="connsiteX1" fmla="*/ 0 w 2946857"/>
              <a:gd name="connsiteY1" fmla="*/ 1473428 h 2946857"/>
              <a:gd name="connsiteX2" fmla="*/ 1473429 w 2946857"/>
              <a:gd name="connsiteY2" fmla="*/ 1473429 h 2946857"/>
              <a:gd name="connsiteX3" fmla="*/ 1473429 w 2946857"/>
              <a:gd name="connsiteY3" fmla="*/ 2946857 h 2946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6857" h="2946857">
                <a:moveTo>
                  <a:pt x="1473429" y="2946857"/>
                </a:moveTo>
                <a:cubicBezTo>
                  <a:pt x="659677" y="2946857"/>
                  <a:pt x="0" y="2287180"/>
                  <a:pt x="0" y="1473428"/>
                </a:cubicBezTo>
                <a:lnTo>
                  <a:pt x="1473429" y="1473429"/>
                </a:lnTo>
                <a:lnTo>
                  <a:pt x="1473429" y="2946857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0955" tIns="2096517" rIns="2143295" bIns="871936" numCol="1" spcCol="1270" anchor="ctr" anchorCtr="0">
            <a:noAutofit/>
          </a:bodyPr>
          <a:lstStyle/>
          <a:p>
            <a:pPr algn="ctr" defTabSz="201501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533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9" name="任意多边形 47">
            <a:extLst>
              <a:ext uri="{FF2B5EF4-FFF2-40B4-BE49-F238E27FC236}">
                <a16:creationId xmlns:a16="http://schemas.microsoft.com/office/drawing/2014/main" id="{2D0B4205-6A1A-4820-9EFF-7137F5D8FF0B}"/>
              </a:ext>
            </a:extLst>
          </p:cNvPr>
          <p:cNvSpPr/>
          <p:nvPr/>
        </p:nvSpPr>
        <p:spPr>
          <a:xfrm>
            <a:off x="3870352" y="1896166"/>
            <a:ext cx="3815173" cy="3815173"/>
          </a:xfrm>
          <a:custGeom>
            <a:avLst/>
            <a:gdLst>
              <a:gd name="connsiteX0" fmla="*/ 0 w 2946857"/>
              <a:gd name="connsiteY0" fmla="*/ 1473429 h 2946857"/>
              <a:gd name="connsiteX1" fmla="*/ 1473429 w 2946857"/>
              <a:gd name="connsiteY1" fmla="*/ 0 h 2946857"/>
              <a:gd name="connsiteX2" fmla="*/ 1473429 w 2946857"/>
              <a:gd name="connsiteY2" fmla="*/ 1473429 h 2946857"/>
              <a:gd name="connsiteX3" fmla="*/ 0 w 2946857"/>
              <a:gd name="connsiteY3" fmla="*/ 1473429 h 2946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6857" h="2946857">
                <a:moveTo>
                  <a:pt x="0" y="1473429"/>
                </a:moveTo>
                <a:cubicBezTo>
                  <a:pt x="0" y="659677"/>
                  <a:pt x="659677" y="0"/>
                  <a:pt x="1473429" y="0"/>
                </a:cubicBezTo>
                <a:lnTo>
                  <a:pt x="1473429" y="1473429"/>
                </a:lnTo>
                <a:lnTo>
                  <a:pt x="0" y="147342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9741" tIns="900721" rIns="2172081" bIns="2125305" numCol="1" spcCol="1270" anchor="ctr" anchorCtr="0">
            <a:noAutofit/>
          </a:bodyPr>
          <a:lstStyle/>
          <a:p>
            <a:pPr algn="ctr" defTabSz="302252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680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0" name="环形箭头 48">
            <a:extLst>
              <a:ext uri="{FF2B5EF4-FFF2-40B4-BE49-F238E27FC236}">
                <a16:creationId xmlns:a16="http://schemas.microsoft.com/office/drawing/2014/main" id="{5F88F919-EABA-497B-A326-15DF79EB3DDC}"/>
              </a:ext>
            </a:extLst>
          </p:cNvPr>
          <p:cNvSpPr/>
          <p:nvPr/>
        </p:nvSpPr>
        <p:spPr>
          <a:xfrm>
            <a:off x="3634174" y="1659988"/>
            <a:ext cx="4287528" cy="4287528"/>
          </a:xfrm>
          <a:prstGeom prst="circularArrow">
            <a:avLst>
              <a:gd name="adj1" fmla="val 5085"/>
              <a:gd name="adj2" fmla="val 327528"/>
              <a:gd name="adj3" fmla="val 21272472"/>
              <a:gd name="adj4" fmla="val 16200000"/>
              <a:gd name="adj5" fmla="val 5932"/>
            </a:avLst>
          </a:prstGeom>
          <a:solidFill>
            <a:srgbClr val="00C3F3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 dirty="0"/>
          </a:p>
        </p:txBody>
      </p:sp>
      <p:sp>
        <p:nvSpPr>
          <p:cNvPr id="11" name="环形箭头 49">
            <a:extLst>
              <a:ext uri="{FF2B5EF4-FFF2-40B4-BE49-F238E27FC236}">
                <a16:creationId xmlns:a16="http://schemas.microsoft.com/office/drawing/2014/main" id="{9AF58DC7-A47E-464E-A8A9-930744F727AF}"/>
              </a:ext>
            </a:extLst>
          </p:cNvPr>
          <p:cNvSpPr/>
          <p:nvPr/>
        </p:nvSpPr>
        <p:spPr>
          <a:xfrm>
            <a:off x="3634174" y="1659988"/>
            <a:ext cx="4287528" cy="4287528"/>
          </a:xfrm>
          <a:prstGeom prst="circularArrow">
            <a:avLst>
              <a:gd name="adj1" fmla="val 5085"/>
              <a:gd name="adj2" fmla="val 327528"/>
              <a:gd name="adj3" fmla="val 5072472"/>
              <a:gd name="adj4" fmla="val 0"/>
              <a:gd name="adj5" fmla="val 5932"/>
            </a:avLst>
          </a:prstGeom>
          <a:solidFill>
            <a:srgbClr val="00C2F2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环形箭头 50">
            <a:extLst>
              <a:ext uri="{FF2B5EF4-FFF2-40B4-BE49-F238E27FC236}">
                <a16:creationId xmlns:a16="http://schemas.microsoft.com/office/drawing/2014/main" id="{C24206AC-4FAD-41E6-8689-E60D43E22618}"/>
              </a:ext>
            </a:extLst>
          </p:cNvPr>
          <p:cNvSpPr/>
          <p:nvPr/>
        </p:nvSpPr>
        <p:spPr>
          <a:xfrm>
            <a:off x="3634174" y="1659988"/>
            <a:ext cx="4287528" cy="4287528"/>
          </a:xfrm>
          <a:prstGeom prst="circularArrow">
            <a:avLst>
              <a:gd name="adj1" fmla="val 5085"/>
              <a:gd name="adj2" fmla="val 327528"/>
              <a:gd name="adj3" fmla="val 10472472"/>
              <a:gd name="adj4" fmla="val 5400000"/>
              <a:gd name="adj5" fmla="val 5932"/>
            </a:avLst>
          </a:prstGeom>
          <a:solidFill>
            <a:srgbClr val="00C3F3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环形箭头 51">
            <a:extLst>
              <a:ext uri="{FF2B5EF4-FFF2-40B4-BE49-F238E27FC236}">
                <a16:creationId xmlns:a16="http://schemas.microsoft.com/office/drawing/2014/main" id="{15626ED7-53F0-4F93-981C-3C7EF7D5849B}"/>
              </a:ext>
            </a:extLst>
          </p:cNvPr>
          <p:cNvSpPr/>
          <p:nvPr/>
        </p:nvSpPr>
        <p:spPr>
          <a:xfrm>
            <a:off x="3634174" y="1659988"/>
            <a:ext cx="4287528" cy="4287528"/>
          </a:xfrm>
          <a:prstGeom prst="circularArrow">
            <a:avLst>
              <a:gd name="adj1" fmla="val 5085"/>
              <a:gd name="adj2" fmla="val 327528"/>
              <a:gd name="adj3" fmla="val 15872472"/>
              <a:gd name="adj4" fmla="val 10800000"/>
              <a:gd name="adj5" fmla="val 5932"/>
            </a:avLst>
          </a:prstGeom>
          <a:solidFill>
            <a:srgbClr val="00C3F3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84B73D2-198D-4718-AEA5-874A9024D745}"/>
              </a:ext>
            </a:extLst>
          </p:cNvPr>
          <p:cNvSpPr/>
          <p:nvPr/>
        </p:nvSpPr>
        <p:spPr>
          <a:xfrm>
            <a:off x="3946801" y="4304405"/>
            <a:ext cx="2083630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133" b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0.1um intercept</a:t>
            </a:r>
            <a:endParaRPr lang="zh-CN" altLang="en-US" sz="2133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4CF8EB1-9817-4B10-8A70-043707B83780}"/>
              </a:ext>
            </a:extLst>
          </p:cNvPr>
          <p:cNvSpPr/>
          <p:nvPr/>
        </p:nvSpPr>
        <p:spPr>
          <a:xfrm>
            <a:off x="5484354" y="2767920"/>
            <a:ext cx="22383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7 layer Filter element</a:t>
            </a:r>
            <a:endParaRPr lang="zh-CN" altLang="en-US" sz="20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F30E33C-765C-4310-A3F1-02E3D6CC6651}"/>
              </a:ext>
            </a:extLst>
          </p:cNvPr>
          <p:cNvSpPr/>
          <p:nvPr/>
        </p:nvSpPr>
        <p:spPr>
          <a:xfrm>
            <a:off x="5486881" y="4236453"/>
            <a:ext cx="16652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Clean/raw water  Free to switch</a:t>
            </a:r>
            <a:endParaRPr lang="zh-CN" altLang="en-US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470FFCC-C186-443C-9412-6AD87F39D450}"/>
              </a:ext>
            </a:extLst>
          </p:cNvPr>
          <p:cNvSpPr/>
          <p:nvPr/>
        </p:nvSpPr>
        <p:spPr>
          <a:xfrm>
            <a:off x="640134" y="1810094"/>
            <a:ext cx="43699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4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Easy to install </a:t>
            </a:r>
          </a:p>
        </p:txBody>
      </p:sp>
      <p:sp>
        <p:nvSpPr>
          <p:cNvPr id="18" name="TextBox 57">
            <a:extLst>
              <a:ext uri="{FF2B5EF4-FFF2-40B4-BE49-F238E27FC236}">
                <a16:creationId xmlns:a16="http://schemas.microsoft.com/office/drawing/2014/main" id="{D1536AD2-215A-4BEF-9B2A-C2B7B5C1EB9F}"/>
              </a:ext>
            </a:extLst>
          </p:cNvPr>
          <p:cNvSpPr txBox="1"/>
          <p:nvPr/>
        </p:nvSpPr>
        <p:spPr>
          <a:xfrm>
            <a:off x="661525" y="2438971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No need to pick up, </a:t>
            </a:r>
            <a:r>
              <a:rPr lang="en-US" altLang="zh-CN" sz="1600" b="1" dirty="0">
                <a:solidFill>
                  <a:srgbClr val="C00000"/>
                </a:solidFill>
                <a:latin typeface="+mn-ea"/>
              </a:rPr>
              <a:t>easy to install and easy to use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.</a:t>
            </a:r>
            <a:endParaRPr lang="zh-CN" altLang="en-US" sz="1600" b="1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7393D01-4CF3-4792-84A6-E2AB3307805A}"/>
              </a:ext>
            </a:extLst>
          </p:cNvPr>
          <p:cNvSpPr/>
          <p:nvPr/>
        </p:nvSpPr>
        <p:spPr>
          <a:xfrm>
            <a:off x="8237580" y="1629659"/>
            <a:ext cx="39144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E86262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Great filtration with smaller size </a:t>
            </a:r>
          </a:p>
        </p:txBody>
      </p:sp>
      <p:sp>
        <p:nvSpPr>
          <p:cNvPr id="20" name="TextBox 59">
            <a:extLst>
              <a:ext uri="{FF2B5EF4-FFF2-40B4-BE49-F238E27FC236}">
                <a16:creationId xmlns:a16="http://schemas.microsoft.com/office/drawing/2014/main" id="{DB211FC4-46A7-4F04-9D9A-161D25699E2D}"/>
              </a:ext>
            </a:extLst>
          </p:cNvPr>
          <p:cNvSpPr txBox="1"/>
          <p:nvPr/>
        </p:nvSpPr>
        <p:spPr>
          <a:xfrm>
            <a:off x="8315072" y="2496603"/>
            <a:ext cx="3427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Contains </a:t>
            </a:r>
            <a:r>
              <a:rPr lang="en-US" altLang="zh-CN" sz="1600" b="1" dirty="0">
                <a:solidFill>
                  <a:srgbClr val="C00000"/>
                </a:solidFill>
                <a:latin typeface="+mn-ea"/>
              </a:rPr>
              <a:t>7 layers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of high-quality materials, filtered Selectively, and can </a:t>
            </a:r>
            <a:r>
              <a:rPr lang="en-US" altLang="zh-CN" sz="1600" b="1" dirty="0">
                <a:solidFill>
                  <a:srgbClr val="C00000"/>
                </a:solidFill>
                <a:latin typeface="+mn-ea"/>
              </a:rPr>
              <a:t>release beneficial minerals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.</a:t>
            </a:r>
            <a:endParaRPr lang="zh-CN" altLang="en-US" sz="1600" b="1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DB82A1ED-7C12-48D6-9C48-F2827D645A69}"/>
              </a:ext>
            </a:extLst>
          </p:cNvPr>
          <p:cNvSpPr/>
          <p:nvPr/>
        </p:nvSpPr>
        <p:spPr>
          <a:xfrm>
            <a:off x="679245" y="4157400"/>
            <a:ext cx="35043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3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Super filtration function</a:t>
            </a:r>
          </a:p>
        </p:txBody>
      </p:sp>
      <p:sp>
        <p:nvSpPr>
          <p:cNvPr id="22" name="TextBox 61">
            <a:extLst>
              <a:ext uri="{FF2B5EF4-FFF2-40B4-BE49-F238E27FC236}">
                <a16:creationId xmlns:a16="http://schemas.microsoft.com/office/drawing/2014/main" id="{ADF1BA6F-6ABF-49C4-ABA3-5941887FFB2F}"/>
              </a:ext>
            </a:extLst>
          </p:cNvPr>
          <p:cNvSpPr txBox="1"/>
          <p:nvPr/>
        </p:nvSpPr>
        <p:spPr>
          <a:xfrm>
            <a:off x="703311" y="5003284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Can blocking the particles </a:t>
            </a:r>
            <a:r>
              <a:rPr lang="en-US" altLang="zh-CN" sz="1600" b="1" dirty="0">
                <a:solidFill>
                  <a:srgbClr val="C00000"/>
                </a:solidFill>
                <a:latin typeface="+mn-ea"/>
              </a:rPr>
              <a:t>smaller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than the </a:t>
            </a:r>
            <a:r>
              <a:rPr lang="en-US" altLang="zh-CN" sz="1600" b="1" dirty="0">
                <a:solidFill>
                  <a:srgbClr val="C00000"/>
                </a:solidFill>
                <a:latin typeface="+mn-ea"/>
              </a:rPr>
              <a:t>hair 500 times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, filter efficiently</a:t>
            </a:r>
          </a:p>
        </p:txBody>
      </p:sp>
      <p:sp>
        <p:nvSpPr>
          <p:cNvPr id="24" name="TextBox 63">
            <a:extLst>
              <a:ext uri="{FF2B5EF4-FFF2-40B4-BE49-F238E27FC236}">
                <a16:creationId xmlns:a16="http://schemas.microsoft.com/office/drawing/2014/main" id="{8A132C27-D5D5-49CF-BD35-8AA9B3AAC363}"/>
              </a:ext>
            </a:extLst>
          </p:cNvPr>
          <p:cNvSpPr txBox="1"/>
          <p:nvPr/>
        </p:nvSpPr>
        <p:spPr>
          <a:xfrm>
            <a:off x="8404598" y="4949701"/>
            <a:ext cx="3508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rgbClr val="C00000"/>
                </a:solidFill>
                <a:latin typeface="+mn-ea"/>
              </a:rPr>
              <a:t>Clean/raw water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free to switch ,can convert different usage patterns for different water needs</a:t>
            </a:r>
            <a:endParaRPr lang="zh-CN" altLang="en-US" sz="1600" b="1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6C986DF-EBC0-4D4F-A62B-0E62EC92D5A8}"/>
              </a:ext>
            </a:extLst>
          </p:cNvPr>
          <p:cNvSpPr txBox="1"/>
          <p:nvPr/>
        </p:nvSpPr>
        <p:spPr>
          <a:xfrm>
            <a:off x="3792896" y="2654984"/>
            <a:ext cx="18962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Easy installation, Simple to use</a:t>
            </a:r>
            <a:endParaRPr lang="zh-CN" altLang="en-US" b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41457577-F834-4EF2-A646-2EDCED765A48}"/>
              </a:ext>
            </a:extLst>
          </p:cNvPr>
          <p:cNvSpPr txBox="1"/>
          <p:nvPr/>
        </p:nvSpPr>
        <p:spPr>
          <a:xfrm>
            <a:off x="3745646" y="3559537"/>
            <a:ext cx="3092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New taste</a:t>
            </a:r>
            <a:endParaRPr lang="zh-CN" altLang="en-US" sz="2800" b="1" dirty="0">
              <a:solidFill>
                <a:schemeClr val="accent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CAA9013D-1AC3-4EAA-B810-8D3C1D06EC55}"/>
              </a:ext>
            </a:extLst>
          </p:cNvPr>
          <p:cNvSpPr/>
          <p:nvPr/>
        </p:nvSpPr>
        <p:spPr>
          <a:xfrm>
            <a:off x="8315072" y="4147994"/>
            <a:ext cx="30243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7C9704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intelligent water purification mode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5BDCCF3-8F7A-43F1-84F5-0F3B65B70E15}"/>
              </a:ext>
            </a:extLst>
          </p:cNvPr>
          <p:cNvSpPr txBox="1"/>
          <p:nvPr/>
        </p:nvSpPr>
        <p:spPr>
          <a:xfrm>
            <a:off x="4508368" y="1278874"/>
            <a:ext cx="6757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BF Suma  water purifier</a:t>
            </a:r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116D4CC8-A0B6-43C6-B409-6E48BECE7275}"/>
              </a:ext>
            </a:extLst>
          </p:cNvPr>
          <p:cNvGrpSpPr/>
          <p:nvPr/>
        </p:nvGrpSpPr>
        <p:grpSpPr>
          <a:xfrm>
            <a:off x="5031986" y="1212276"/>
            <a:ext cx="1369406" cy="36577"/>
            <a:chOff x="5331010" y="976966"/>
            <a:chExt cx="1369406" cy="36577"/>
          </a:xfrm>
        </p:grpSpPr>
        <p:sp>
          <p:nvSpPr>
            <p:cNvPr id="29" name="Rectangle 38">
              <a:extLst>
                <a:ext uri="{FF2B5EF4-FFF2-40B4-BE49-F238E27FC236}">
                  <a16:creationId xmlns:a16="http://schemas.microsoft.com/office/drawing/2014/main" id="{6948AF99-1D4A-496D-8232-47DA2B102AF4}"/>
                </a:ext>
              </a:extLst>
            </p:cNvPr>
            <p:cNvSpPr/>
            <p:nvPr/>
          </p:nvSpPr>
          <p:spPr>
            <a:xfrm flipV="1">
              <a:off x="5331010" y="976966"/>
              <a:ext cx="203761" cy="365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>
                <a:latin typeface="Calibri Light"/>
              </a:endParaRPr>
            </a:p>
          </p:txBody>
        </p:sp>
        <p:sp>
          <p:nvSpPr>
            <p:cNvPr id="30" name="Rectangle 39">
              <a:extLst>
                <a:ext uri="{FF2B5EF4-FFF2-40B4-BE49-F238E27FC236}">
                  <a16:creationId xmlns:a16="http://schemas.microsoft.com/office/drawing/2014/main" id="{8FDB31F6-879B-4B47-B178-426C69575B74}"/>
                </a:ext>
              </a:extLst>
            </p:cNvPr>
            <p:cNvSpPr/>
            <p:nvPr/>
          </p:nvSpPr>
          <p:spPr>
            <a:xfrm flipV="1">
              <a:off x="5563131" y="976966"/>
              <a:ext cx="203761" cy="365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>
                <a:latin typeface="Calibri Light"/>
              </a:endParaRPr>
            </a:p>
          </p:txBody>
        </p:sp>
        <p:sp>
          <p:nvSpPr>
            <p:cNvPr id="31" name="Rectangle 40">
              <a:extLst>
                <a:ext uri="{FF2B5EF4-FFF2-40B4-BE49-F238E27FC236}">
                  <a16:creationId xmlns:a16="http://schemas.microsoft.com/office/drawing/2014/main" id="{5B493CA4-D54E-41DF-865B-617073D143E0}"/>
                </a:ext>
              </a:extLst>
            </p:cNvPr>
            <p:cNvSpPr/>
            <p:nvPr/>
          </p:nvSpPr>
          <p:spPr>
            <a:xfrm flipV="1">
              <a:off x="5802482" y="976967"/>
              <a:ext cx="203761" cy="3657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>
                <a:latin typeface="Calibri Light"/>
              </a:endParaRPr>
            </a:p>
          </p:txBody>
        </p:sp>
        <p:sp>
          <p:nvSpPr>
            <p:cNvPr id="32" name="Rectangle 41">
              <a:extLst>
                <a:ext uri="{FF2B5EF4-FFF2-40B4-BE49-F238E27FC236}">
                  <a16:creationId xmlns:a16="http://schemas.microsoft.com/office/drawing/2014/main" id="{95F4DBE6-760E-455C-872C-40D4E5D0152C}"/>
                </a:ext>
              </a:extLst>
            </p:cNvPr>
            <p:cNvSpPr/>
            <p:nvPr/>
          </p:nvSpPr>
          <p:spPr>
            <a:xfrm flipV="1">
              <a:off x="6034653" y="976968"/>
              <a:ext cx="203761" cy="3657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>
                <a:latin typeface="Calibri Light"/>
              </a:endParaRPr>
            </a:p>
          </p:txBody>
        </p:sp>
        <p:sp>
          <p:nvSpPr>
            <p:cNvPr id="33" name="Rectangle 42">
              <a:extLst>
                <a:ext uri="{FF2B5EF4-FFF2-40B4-BE49-F238E27FC236}">
                  <a16:creationId xmlns:a16="http://schemas.microsoft.com/office/drawing/2014/main" id="{EDD78D26-5B4F-428D-B1B4-26183B499CA0}"/>
                </a:ext>
              </a:extLst>
            </p:cNvPr>
            <p:cNvSpPr/>
            <p:nvPr/>
          </p:nvSpPr>
          <p:spPr>
            <a:xfrm flipV="1">
              <a:off x="6266774" y="976967"/>
              <a:ext cx="203761" cy="365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>
                <a:latin typeface="Calibri Light"/>
              </a:endParaRPr>
            </a:p>
          </p:txBody>
        </p:sp>
        <p:sp>
          <p:nvSpPr>
            <p:cNvPr id="34" name="Rectangle 43">
              <a:extLst>
                <a:ext uri="{FF2B5EF4-FFF2-40B4-BE49-F238E27FC236}">
                  <a16:creationId xmlns:a16="http://schemas.microsoft.com/office/drawing/2014/main" id="{9B450C8B-8FEA-42E7-8043-5CA5CD58F20B}"/>
                </a:ext>
              </a:extLst>
            </p:cNvPr>
            <p:cNvSpPr/>
            <p:nvPr/>
          </p:nvSpPr>
          <p:spPr>
            <a:xfrm flipV="1">
              <a:off x="6496655" y="976967"/>
              <a:ext cx="203761" cy="365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>
                <a:latin typeface="Calibri Light"/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12B0EC72-30FE-460F-ADE3-666F77D4906E}"/>
              </a:ext>
            </a:extLst>
          </p:cNvPr>
          <p:cNvSpPr txBox="1"/>
          <p:nvPr/>
        </p:nvSpPr>
        <p:spPr>
          <a:xfrm>
            <a:off x="2759518" y="300952"/>
            <a:ext cx="98520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1682A6"/>
                </a:solidFill>
              </a:rPr>
              <a:t>Right water , life better</a:t>
            </a:r>
            <a:endParaRPr lang="zh-CN" altLang="en-US" sz="3600" b="1" dirty="0">
              <a:solidFill>
                <a:schemeClr val="accent1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34705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656E429-B12A-417B-8D33-007D99EFC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9950" y="1433967"/>
            <a:ext cx="3060157" cy="26902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0A89E9D-4644-479A-B0CA-74A82D930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950" y="4234593"/>
            <a:ext cx="3566013" cy="237070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768A256-0CA3-43AF-953F-14F934F96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0107" y="1753514"/>
            <a:ext cx="3740751" cy="237070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38FDA90-28F9-46B5-8C51-C13B77E855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90"/>
          <a:stretch/>
        </p:blipFill>
        <p:spPr>
          <a:xfrm>
            <a:off x="340962" y="1812751"/>
            <a:ext cx="4784660" cy="479254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2624826-1F38-4572-B8BC-51066806091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69262" y="4739778"/>
            <a:ext cx="1864799" cy="186551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81A82C89-1564-4717-9C99-128D2346E26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77510" y="4261567"/>
            <a:ext cx="2581752" cy="2581752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5329F5D6-6E74-4864-9481-24423222B031}"/>
              </a:ext>
            </a:extLst>
          </p:cNvPr>
          <p:cNvSpPr txBox="1"/>
          <p:nvPr/>
        </p:nvSpPr>
        <p:spPr>
          <a:xfrm>
            <a:off x="6256162" y="1127527"/>
            <a:ext cx="5656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--- Enjoy life, start from water</a:t>
            </a:r>
          </a:p>
        </p:txBody>
      </p:sp>
      <p:sp>
        <p:nvSpPr>
          <p:cNvPr id="11" name="文本框 2">
            <a:extLst>
              <a:ext uri="{FF2B5EF4-FFF2-40B4-BE49-F238E27FC236}">
                <a16:creationId xmlns:a16="http://schemas.microsoft.com/office/drawing/2014/main" id="{12B0EC72-30FE-460F-ADE3-666F77D4906E}"/>
              </a:ext>
            </a:extLst>
          </p:cNvPr>
          <p:cNvSpPr txBox="1"/>
          <p:nvPr/>
        </p:nvSpPr>
        <p:spPr>
          <a:xfrm>
            <a:off x="1864021" y="257475"/>
            <a:ext cx="98520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4400" b="1" dirty="0">
                <a:solidFill>
                  <a:srgbClr val="1682A6"/>
                </a:solidFill>
              </a:rPr>
              <a:t>Quality water makes quality life</a:t>
            </a:r>
            <a:endParaRPr lang="zh-CN" altLang="en-US" sz="3600" b="1" dirty="0">
              <a:solidFill>
                <a:schemeClr val="accent1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3369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 rot="3054131">
            <a:off x="2270502" y="2577037"/>
            <a:ext cx="2336997" cy="2336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45"/>
          </a:p>
        </p:txBody>
      </p:sp>
      <p:sp>
        <p:nvSpPr>
          <p:cNvPr id="9" name="矩形 8"/>
          <p:cNvSpPr/>
          <p:nvPr/>
        </p:nvSpPr>
        <p:spPr>
          <a:xfrm>
            <a:off x="987856" y="2751485"/>
            <a:ext cx="6739017" cy="9566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4265" dirty="0">
                <a:solidFill>
                  <a:srgbClr val="E6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30204" pitchFamily="34" charset="0"/>
                <a:ea typeface="微软雅黑" panose="020B0503020204020204" pitchFamily="34" charset="-122"/>
              </a:rPr>
              <a:t>THANKS FOR </a:t>
            </a:r>
            <a:r>
              <a:rPr lang="en-US" altLang="zh-CN" sz="4265" dirty="0">
                <a:solidFill>
                  <a:srgbClr val="00A5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30204" pitchFamily="34" charset="0"/>
                <a:ea typeface="微软雅黑" panose="020B0503020204020204" pitchFamily="34" charset="-122"/>
              </a:rPr>
              <a:t>WATCHING</a:t>
            </a:r>
          </a:p>
        </p:txBody>
      </p:sp>
      <p:cxnSp>
        <p:nvCxnSpPr>
          <p:cNvPr id="10" name="直接连接符 3"/>
          <p:cNvCxnSpPr/>
          <p:nvPr/>
        </p:nvCxnSpPr>
        <p:spPr>
          <a:xfrm>
            <a:off x="987858" y="3745535"/>
            <a:ext cx="6739015" cy="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990700" y="3823848"/>
            <a:ext cx="6736173" cy="35272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altLang="zh-CN" sz="1690" dirty="0">
                <a:solidFill>
                  <a:schemeClr val="bg1">
                    <a:lumMod val="6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Central Marketing</a:t>
            </a:r>
            <a:r>
              <a:rPr lang="zh-CN" altLang="en-US" sz="1690" dirty="0">
                <a:solidFill>
                  <a:schemeClr val="bg1">
                    <a:lumMod val="6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CN" sz="1690" dirty="0">
                <a:solidFill>
                  <a:schemeClr val="bg1">
                    <a:lumMod val="6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Department</a:t>
            </a:r>
            <a:r>
              <a:rPr lang="zh-CN" altLang="en-US" sz="1690" dirty="0">
                <a:solidFill>
                  <a:schemeClr val="bg1">
                    <a:lumMod val="6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CN" sz="1690" dirty="0">
                <a:solidFill>
                  <a:schemeClr val="bg1">
                    <a:lumMod val="6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2017</a:t>
            </a:r>
            <a:endParaRPr lang="zh-CN" altLang="en-US" sz="1690" dirty="0">
              <a:solidFill>
                <a:schemeClr val="bg1">
                  <a:lumMod val="6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5"/>
    </mc:Choice>
    <mc:Fallback xmlns="">
      <p:transition spd="slow" advTm="925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1"/>
          </p:nvPr>
        </p:nvSpPr>
        <p:spPr>
          <a:xfrm>
            <a:off x="1999583" y="2214404"/>
            <a:ext cx="8780780" cy="1004888"/>
          </a:xfrm>
        </p:spPr>
        <p:txBody>
          <a:bodyPr/>
          <a:lstStyle/>
          <a:p>
            <a:pPr algn="l">
              <a:lnSpc>
                <a:spcPct val="130000"/>
              </a:lnSpc>
            </a:pPr>
            <a:r>
              <a:rPr lang="en-US" altLang="zh-CN" sz="3600" dirty="0">
                <a:solidFill>
                  <a:schemeClr val="accent1">
                    <a:lumMod val="75000"/>
                  </a:schemeClr>
                </a:solidFill>
                <a:latin typeface="+mn-lt"/>
                <a:ea typeface="华文中宋" panose="02010600040101010101" pitchFamily="2" charset="-122"/>
                <a:cs typeface="+mn-cs"/>
              </a:rPr>
              <a:t>  </a:t>
            </a:r>
          </a:p>
          <a:p>
            <a:pPr algn="l">
              <a:lnSpc>
                <a:spcPct val="130000"/>
              </a:lnSpc>
            </a:pPr>
            <a:r>
              <a:rPr lang="en-US" altLang="zh-CN" sz="3600" dirty="0">
                <a:solidFill>
                  <a:schemeClr val="accent1">
                    <a:lumMod val="75000"/>
                  </a:schemeClr>
                </a:solidFill>
                <a:ea typeface="华文中宋" panose="02010600040101010101" pitchFamily="2" charset="-122"/>
              </a:rPr>
              <a:t>In the U.S</a:t>
            </a:r>
          </a:p>
          <a:p>
            <a:pPr algn="l">
              <a:lnSpc>
                <a:spcPct val="130000"/>
              </a:lnSpc>
            </a:pPr>
            <a:r>
              <a:rPr lang="en-US" altLang="zh-CN" sz="3600" dirty="0">
                <a:solidFill>
                  <a:schemeClr val="accent1">
                    <a:lumMod val="75000"/>
                  </a:schemeClr>
                </a:solidFill>
                <a:ea typeface="华文中宋" panose="02010600040101010101" pitchFamily="2" charset="-122"/>
              </a:rPr>
              <a:t>The poor drinks milk </a:t>
            </a:r>
          </a:p>
          <a:p>
            <a:pPr algn="l">
              <a:lnSpc>
                <a:spcPct val="130000"/>
              </a:lnSpc>
            </a:pPr>
            <a:r>
              <a:rPr lang="en-US" altLang="zh-CN" sz="3600" dirty="0">
                <a:solidFill>
                  <a:schemeClr val="accent1">
                    <a:lumMod val="75000"/>
                  </a:schemeClr>
                </a:solidFill>
                <a:ea typeface="华文中宋" panose="02010600040101010101" pitchFamily="2" charset="-122"/>
              </a:rPr>
              <a:t>The rich drinks quality water. </a:t>
            </a:r>
            <a:endParaRPr lang="en-US" altLang="zh-CN" sz="3600" dirty="0">
              <a:solidFill>
                <a:schemeClr val="accent1">
                  <a:lumMod val="75000"/>
                </a:schemeClr>
              </a:solidFill>
              <a:latin typeface="+mn-lt"/>
              <a:ea typeface="华文中宋" panose="0201060004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143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025" y="1481113"/>
            <a:ext cx="4575975" cy="470537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38663" y="342893"/>
            <a:ext cx="10940865" cy="7557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1000"/>
              </a:spcBef>
            </a:pPr>
            <a:r>
              <a:rPr lang="en-US" altLang="zh-CN" sz="3600" b="1" dirty="0">
                <a:solidFill>
                  <a:srgbClr val="1682A6"/>
                </a:solidFill>
              </a:rPr>
              <a:t>Rich in water ,water brings rich</a:t>
            </a:r>
            <a:endParaRPr lang="zh-CN" altLang="en-US" sz="3600" b="1" dirty="0">
              <a:solidFill>
                <a:srgbClr val="1682A6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438663" y="1289274"/>
            <a:ext cx="7434476" cy="2806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</a:pPr>
            <a:r>
              <a:rPr lang="en-US" altLang="zh-CN" b="1" dirty="0">
                <a:solidFill>
                  <a:srgbClr val="C00000"/>
                </a:solidFill>
              </a:rPr>
              <a:t>Quality water popular in the rich circle quickly: </a:t>
            </a:r>
          </a:p>
          <a:p>
            <a:pPr indent="-285750">
              <a:lnSpc>
                <a:spcPct val="160000"/>
              </a:lnSpc>
              <a:buFont typeface="宋体" panose="02010600030101010101" pitchFamily="2" charset="-122"/>
              <a:buChar char="※"/>
            </a:pPr>
            <a:r>
              <a:rPr lang="en-US" altLang="zh-CN" b="1" dirty="0">
                <a:solidFill>
                  <a:srgbClr val="1682A6"/>
                </a:solidFill>
              </a:rPr>
              <a:t>The upper classes live a luxurious and superior life </a:t>
            </a:r>
          </a:p>
          <a:p>
            <a:pPr indent="-285750">
              <a:lnSpc>
                <a:spcPct val="160000"/>
              </a:lnSpc>
              <a:buFont typeface="宋体" panose="02010600030101010101" pitchFamily="2" charset="-122"/>
              <a:buChar char="※"/>
            </a:pPr>
            <a:r>
              <a:rPr lang="en-US" altLang="zh-CN" b="1" dirty="0">
                <a:solidFill>
                  <a:srgbClr val="1682A6"/>
                </a:solidFill>
              </a:rPr>
              <a:t>Looking for the most essential things of life --Healthy Lifestyle</a:t>
            </a:r>
          </a:p>
          <a:p>
            <a:pPr indent="-285750">
              <a:lnSpc>
                <a:spcPct val="160000"/>
              </a:lnSpc>
              <a:buFont typeface="宋体" panose="02010600030101010101" pitchFamily="2" charset="-122"/>
              <a:buChar char="※"/>
            </a:pPr>
            <a:r>
              <a:rPr lang="en-US" altLang="zh-CN" b="1" dirty="0">
                <a:solidFill>
                  <a:srgbClr val="1682A6"/>
                </a:solidFill>
              </a:rPr>
              <a:t>Water is the core of a healthy lifestyle. Its taste, quality and nutritional value affect our quality of life directly. </a:t>
            </a:r>
          </a:p>
          <a:p>
            <a:pPr>
              <a:lnSpc>
                <a:spcPct val="180000"/>
              </a:lnSpc>
            </a:pPr>
            <a:r>
              <a:rPr lang="zh-CN" altLang="en-US" b="1" dirty="0">
                <a:solidFill>
                  <a:srgbClr val="1682A6"/>
                </a:solidFill>
              </a:rPr>
              <a:t>    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endParaRPr lang="zh-CN" altLang="en-US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565" y="3239030"/>
            <a:ext cx="1436435" cy="99064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4" t="528" r="13928" b="7250"/>
          <a:stretch/>
        </p:blipFill>
        <p:spPr>
          <a:xfrm>
            <a:off x="9079286" y="4238763"/>
            <a:ext cx="1676279" cy="194772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EFD7D72-0BFE-4D9C-9D34-D1A29172F80B}"/>
              </a:ext>
            </a:extLst>
          </p:cNvPr>
          <p:cNvSpPr txBox="1"/>
          <p:nvPr/>
        </p:nvSpPr>
        <p:spPr>
          <a:xfrm>
            <a:off x="0" y="5719502"/>
            <a:ext cx="10115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altLang="zh-CN" b="1" dirty="0">
                <a:solidFill>
                  <a:srgbClr val="C00000"/>
                </a:solidFill>
              </a:rPr>
              <a:t>Quality water : clean and pure, pleasant taste, rich in minerals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FE88F60-8012-4C46-9786-61BAC3920EE9}"/>
              </a:ext>
            </a:extLst>
          </p:cNvPr>
          <p:cNvSpPr/>
          <p:nvPr/>
        </p:nvSpPr>
        <p:spPr>
          <a:xfrm>
            <a:off x="492721" y="3848557"/>
            <a:ext cx="7069246" cy="1712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1682A6"/>
                </a:solidFill>
              </a:rPr>
              <a:t>Fiji mineral water, Priced </a:t>
            </a:r>
            <a:r>
              <a:rPr lang="en-US" altLang="zh-CN" b="1" dirty="0">
                <a:solidFill>
                  <a:srgbClr val="C00000"/>
                </a:solidFill>
              </a:rPr>
              <a:t>at $ 2.5</a:t>
            </a:r>
            <a:r>
              <a:rPr lang="en-US" altLang="zh-CN" b="1" dirty="0">
                <a:solidFill>
                  <a:srgbClr val="1682A6"/>
                </a:solidFill>
              </a:rPr>
              <a:t>, has swept the market. </a:t>
            </a:r>
            <a:r>
              <a:rPr lang="en-US" altLang="zh-CN" b="1" dirty="0">
                <a:solidFill>
                  <a:srgbClr val="C00000"/>
                </a:solidFill>
              </a:rPr>
              <a:t>Obama</a:t>
            </a:r>
            <a:r>
              <a:rPr lang="en-US" altLang="zh-CN" b="1" dirty="0">
                <a:solidFill>
                  <a:srgbClr val="1682A6"/>
                </a:solidFill>
              </a:rPr>
              <a:t> likes</a:t>
            </a:r>
            <a:r>
              <a:rPr lang="zh-CN" altLang="en-US" b="1" dirty="0">
                <a:solidFill>
                  <a:srgbClr val="1682A6"/>
                </a:solidFill>
              </a:rPr>
              <a:t> </a:t>
            </a:r>
            <a:r>
              <a:rPr lang="en-US" altLang="zh-CN" b="1" dirty="0">
                <a:solidFill>
                  <a:srgbClr val="1682A6"/>
                </a:solidFill>
              </a:rPr>
              <a:t>to</a:t>
            </a:r>
            <a:r>
              <a:rPr lang="zh-CN" altLang="en-US" b="1" dirty="0">
                <a:solidFill>
                  <a:srgbClr val="1682A6"/>
                </a:solidFill>
              </a:rPr>
              <a:t> </a:t>
            </a:r>
            <a:r>
              <a:rPr lang="en-US" altLang="zh-CN" b="1" dirty="0">
                <a:solidFill>
                  <a:srgbClr val="1682A6"/>
                </a:solidFill>
              </a:rPr>
              <a:t>drink</a:t>
            </a:r>
            <a:r>
              <a:rPr lang="zh-CN" altLang="en-US" b="1" dirty="0">
                <a:solidFill>
                  <a:srgbClr val="1682A6"/>
                </a:solidFill>
              </a:rPr>
              <a:t> </a:t>
            </a:r>
            <a:r>
              <a:rPr lang="en-US" altLang="zh-CN" b="1" dirty="0">
                <a:solidFill>
                  <a:srgbClr val="1682A6"/>
                </a:solidFill>
              </a:rPr>
              <a:t>it and has become their loyal customer. </a:t>
            </a:r>
            <a:r>
              <a:rPr lang="en-US" altLang="zh-CN" b="1" dirty="0">
                <a:solidFill>
                  <a:srgbClr val="C00000"/>
                </a:solidFill>
              </a:rPr>
              <a:t>Paris Hilton </a:t>
            </a:r>
            <a:r>
              <a:rPr lang="en-US" altLang="zh-CN" b="1" dirty="0">
                <a:solidFill>
                  <a:srgbClr val="1682A6"/>
                </a:solidFill>
              </a:rPr>
              <a:t>loves it. R &amp; B singer </a:t>
            </a:r>
            <a:r>
              <a:rPr lang="en-US" altLang="zh-CN" b="1" dirty="0">
                <a:solidFill>
                  <a:srgbClr val="C00000"/>
                </a:solidFill>
              </a:rPr>
              <a:t>Mary Bridget </a:t>
            </a:r>
            <a:r>
              <a:rPr lang="en-US" altLang="zh-CN" b="1" dirty="0">
                <a:solidFill>
                  <a:srgbClr val="1682A6"/>
                </a:solidFill>
              </a:rPr>
              <a:t>refused to sing without drinking it.   </a:t>
            </a:r>
          </a:p>
        </p:txBody>
      </p:sp>
    </p:spTree>
    <p:extLst>
      <p:ext uri="{BB962C8B-B14F-4D97-AF65-F5344CB8AC3E}">
        <p14:creationId xmlns:p14="http://schemas.microsoft.com/office/powerpoint/2010/main" val="2185247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/>
          <p:cNvGrpSpPr/>
          <p:nvPr/>
        </p:nvGrpSpPr>
        <p:grpSpPr>
          <a:xfrm>
            <a:off x="871532" y="2293488"/>
            <a:ext cx="5726920" cy="1132730"/>
            <a:chOff x="181404" y="3203519"/>
            <a:chExt cx="5726920" cy="1132730"/>
          </a:xfrm>
        </p:grpSpPr>
        <p:cxnSp>
          <p:nvCxnSpPr>
            <p:cNvPr id="56" name="直接连接符 55"/>
            <p:cNvCxnSpPr/>
            <p:nvPr/>
          </p:nvCxnSpPr>
          <p:spPr>
            <a:xfrm>
              <a:off x="392843" y="3898171"/>
              <a:ext cx="4897811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>
              <a:off x="896098" y="3203519"/>
              <a:ext cx="2448905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矩形 62"/>
            <p:cNvSpPr/>
            <p:nvPr/>
          </p:nvSpPr>
          <p:spPr>
            <a:xfrm>
              <a:off x="3881807" y="3966917"/>
              <a:ext cx="20265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rgbClr val="0E576F"/>
                  </a:solidFill>
                </a:rPr>
                <a:t>Healthier</a:t>
              </a:r>
              <a:r>
                <a:rPr lang="zh-CN" altLang="en-US" b="1" dirty="0">
                  <a:solidFill>
                    <a:srgbClr val="0E576F"/>
                  </a:solidFill>
                </a:rPr>
                <a:t> </a:t>
              </a:r>
              <a:r>
                <a:rPr lang="en-US" altLang="zh-CN" b="1" dirty="0">
                  <a:solidFill>
                    <a:srgbClr val="0E576F"/>
                  </a:solidFill>
                </a:rPr>
                <a:t>&amp; Purer</a:t>
              </a:r>
              <a:endParaRPr lang="zh-CN" altLang="en-US" b="1" dirty="0">
                <a:solidFill>
                  <a:srgbClr val="0E576F"/>
                </a:solidFill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81404" y="3320013"/>
              <a:ext cx="53254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accent1">
                      <a:lumMod val="75000"/>
                    </a:schemeClr>
                  </a:solidFill>
                </a:rPr>
                <a:t>The key to American healthy lifestyle</a:t>
              </a:r>
              <a:endParaRPr lang="zh-CN" altLang="en-US" sz="72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34" name="矩形 33"/>
          <p:cNvSpPr/>
          <p:nvPr/>
        </p:nvSpPr>
        <p:spPr>
          <a:xfrm>
            <a:off x="513595" y="3603498"/>
            <a:ext cx="603656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</a:rPr>
              <a:t>Water purifier </a:t>
            </a:r>
            <a:r>
              <a:rPr lang="en-US" altLang="zh-CN" b="1" dirty="0">
                <a:solidFill>
                  <a:srgbClr val="128DAA"/>
                </a:solidFill>
              </a:rPr>
              <a:t>improve the water quality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</a:rPr>
              <a:t>of household water effectively.</a:t>
            </a:r>
          </a:p>
          <a:p>
            <a:endParaRPr lang="en-US" altLang="zh-CN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altLang="zh-CN" b="1" dirty="0">
                <a:solidFill>
                  <a:srgbClr val="128DAA"/>
                </a:solidFill>
              </a:rPr>
              <a:t>Philips, 3M,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</a:rPr>
              <a:t>and other famous companies have launched  water purifiers to meet the needs of upper-middle-class.</a:t>
            </a:r>
          </a:p>
          <a:p>
            <a:endParaRPr lang="en-US" altLang="zh-CN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</a:rPr>
              <a:t>Water purifier is becoming the </a:t>
            </a:r>
            <a:r>
              <a:rPr lang="en-US" altLang="zh-CN" b="1" dirty="0">
                <a:solidFill>
                  <a:srgbClr val="128DAA"/>
                </a:solidFill>
              </a:rPr>
              <a:t>household necessities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</a:rPr>
              <a:t>of upper-middle-class gradually </a:t>
            </a:r>
            <a:r>
              <a:rPr lang="en-US" altLang="zh-CN" b="1" dirty="0">
                <a:solidFill>
                  <a:srgbClr val="128DAA"/>
                </a:solidFill>
              </a:rPr>
              <a:t>.</a:t>
            </a:r>
            <a:endParaRPr lang="zh-CN" altLang="zh-CN" b="1" dirty="0">
              <a:solidFill>
                <a:srgbClr val="128DAA"/>
              </a:solidFill>
            </a:endParaRPr>
          </a:p>
          <a:p>
            <a:endParaRPr lang="en-US" altLang="zh-CN" b="1" dirty="0">
              <a:solidFill>
                <a:srgbClr val="128DAA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" t="422" r="12070"/>
          <a:stretch/>
        </p:blipFill>
        <p:spPr>
          <a:xfrm>
            <a:off x="6930188" y="1872845"/>
            <a:ext cx="2646949" cy="17950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B4338BE-DC3D-4800-9076-B6EF3640C7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302"/>
          <a:stretch/>
        </p:blipFill>
        <p:spPr>
          <a:xfrm>
            <a:off x="9721516" y="1935623"/>
            <a:ext cx="2470484" cy="173227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928D140-DC4F-4789-AF41-533A466313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24" t="9482" r="3739" b="19986"/>
          <a:stretch/>
        </p:blipFill>
        <p:spPr>
          <a:xfrm>
            <a:off x="6930188" y="3729104"/>
            <a:ext cx="5240026" cy="2785995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130D98B-C23B-4217-A4EA-EC75C4EA9265}"/>
              </a:ext>
            </a:extLst>
          </p:cNvPr>
          <p:cNvSpPr/>
          <p:nvPr/>
        </p:nvSpPr>
        <p:spPr>
          <a:xfrm>
            <a:off x="1203002" y="1332959"/>
            <a:ext cx="45704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400" b="1" dirty="0">
                <a:solidFill>
                  <a:schemeClr val="accent1">
                    <a:lumMod val="50000"/>
                  </a:schemeClr>
                </a:solidFill>
              </a:rPr>
              <a:t>Water Purifier</a:t>
            </a:r>
            <a:endParaRPr lang="zh-CN" alt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10660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249832" y="1728927"/>
            <a:ext cx="9692336" cy="3910388"/>
            <a:chOff x="1361581" y="1994771"/>
            <a:chExt cx="9692336" cy="3910388"/>
          </a:xfrm>
        </p:grpSpPr>
        <p:sp>
          <p:nvSpPr>
            <p:cNvPr id="16" name="矩形 15"/>
            <p:cNvSpPr/>
            <p:nvPr/>
          </p:nvSpPr>
          <p:spPr>
            <a:xfrm>
              <a:off x="1361581" y="2003364"/>
              <a:ext cx="1152832" cy="1152832"/>
            </a:xfrm>
            <a:prstGeom prst="rect">
              <a:avLst/>
            </a:prstGeom>
            <a:solidFill>
              <a:srgbClr val="0D73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C2F2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2784831" y="2003364"/>
              <a:ext cx="1152832" cy="1152832"/>
            </a:xfrm>
            <a:prstGeom prst="rect">
              <a:avLst/>
            </a:prstGeom>
            <a:solidFill>
              <a:srgbClr val="95C1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C2F2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4208082" y="2003364"/>
              <a:ext cx="1152832" cy="1152832"/>
            </a:xfrm>
            <a:prstGeom prst="rect">
              <a:avLst/>
            </a:prstGeom>
            <a:solidFill>
              <a:srgbClr val="BDDE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C2F2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054584" y="4752327"/>
              <a:ext cx="1152832" cy="1152832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C2F2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8477834" y="4752327"/>
              <a:ext cx="1152832" cy="1152832"/>
            </a:xfrm>
            <a:prstGeom prst="rect">
              <a:avLst/>
            </a:prstGeom>
            <a:solidFill>
              <a:srgbClr val="0C7E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C2F2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9901084" y="4752327"/>
              <a:ext cx="1152833" cy="1152832"/>
            </a:xfrm>
            <a:prstGeom prst="rect">
              <a:avLst/>
            </a:prstGeom>
            <a:solidFill>
              <a:srgbClr val="01B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00C2F2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5631333" y="1994771"/>
              <a:ext cx="1152832" cy="1152832"/>
            </a:xfrm>
            <a:prstGeom prst="rect">
              <a:avLst/>
            </a:prstGeom>
            <a:solidFill>
              <a:srgbClr val="C442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C2F2"/>
                </a:solidFill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5631333" y="3373549"/>
              <a:ext cx="1152832" cy="1152832"/>
            </a:xfrm>
            <a:prstGeom prst="rect">
              <a:avLst/>
            </a:prstGeom>
            <a:solidFill>
              <a:srgbClr val="F39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C2F2"/>
                </a:solidFill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5631333" y="4752327"/>
              <a:ext cx="1152832" cy="1152832"/>
            </a:xfrm>
            <a:prstGeom prst="rect">
              <a:avLst/>
            </a:prstGeom>
            <a:solidFill>
              <a:srgbClr val="FDCC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C2F2"/>
                </a:solidFill>
              </a:endParaRPr>
            </a:p>
          </p:txBody>
        </p:sp>
      </p:grpSp>
      <p:sp>
        <p:nvSpPr>
          <p:cNvPr id="84" name="文本框 83"/>
          <p:cNvSpPr txBox="1"/>
          <p:nvPr/>
        </p:nvSpPr>
        <p:spPr>
          <a:xfrm>
            <a:off x="7239832" y="2987523"/>
            <a:ext cx="4953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</a:rPr>
              <a:t>The core ideas of healthy life</a:t>
            </a:r>
          </a:p>
        </p:txBody>
      </p:sp>
      <p:cxnSp>
        <p:nvCxnSpPr>
          <p:cNvPr id="86" name="直接连接符 85"/>
          <p:cNvCxnSpPr>
            <a:cxnSpLocks/>
          </p:cNvCxnSpPr>
          <p:nvPr/>
        </p:nvCxnSpPr>
        <p:spPr>
          <a:xfrm>
            <a:off x="7165313" y="3719792"/>
            <a:ext cx="489236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矩形 87"/>
          <p:cNvSpPr/>
          <p:nvPr/>
        </p:nvSpPr>
        <p:spPr>
          <a:xfrm>
            <a:off x="7193338" y="1908604"/>
            <a:ext cx="5335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400" b="1" dirty="0">
                <a:solidFill>
                  <a:schemeClr val="accent1">
                    <a:lumMod val="50000"/>
                  </a:schemeClr>
                </a:solidFill>
              </a:rPr>
              <a:t>Water Purifying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</p:txBody>
      </p:sp>
      <p:cxnSp>
        <p:nvCxnSpPr>
          <p:cNvPr id="90" name="直接连接符 89"/>
          <p:cNvCxnSpPr/>
          <p:nvPr/>
        </p:nvCxnSpPr>
        <p:spPr>
          <a:xfrm>
            <a:off x="8592651" y="2863251"/>
            <a:ext cx="210552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A3909D61-5D08-41C8-809E-13A78963114E}"/>
              </a:ext>
            </a:extLst>
          </p:cNvPr>
          <p:cNvSpPr/>
          <p:nvPr/>
        </p:nvSpPr>
        <p:spPr>
          <a:xfrm>
            <a:off x="1267056" y="963359"/>
            <a:ext cx="28248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</a:rPr>
              <a:t>The water purifier is originated in USA in 1980s</a:t>
            </a: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CB13096E-D142-48A1-A1FE-1A399E91F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742" y="4580308"/>
            <a:ext cx="1020894" cy="1075486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466E5874-50B6-4E5A-B51C-5D57C6EEB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781" y="4597692"/>
            <a:ext cx="963214" cy="1014208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7E9F1AA-94E1-4261-ABA6-B4E4154CC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1624" y="3497531"/>
            <a:ext cx="898633" cy="970936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A1BC6661-CEDF-44C7-8C6E-B270C4216A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096" y="3553007"/>
            <a:ext cx="986407" cy="91961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A3FA08C-1A56-4A8F-BB30-E27CD5FBDB34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2679488" y="1747057"/>
            <a:ext cx="1084877" cy="108487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D84A1BE-E5F1-479D-AD12-69624E6D52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2111" y="1926416"/>
            <a:ext cx="820028" cy="82002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AC0C559-3F17-4C4A-B713-1965DDFCA6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50636" y="3481052"/>
            <a:ext cx="969563" cy="9974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43F2A22-D340-4CF9-BCBE-AF1C2C3675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0995" y="4650266"/>
            <a:ext cx="917106" cy="102715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FD18C8C-A422-4581-82C0-868D033279F6}"/>
              </a:ext>
            </a:extLst>
          </p:cNvPr>
          <p:cNvPicPr>
            <a:picLocks noChangeAspect="1"/>
          </p:cNvPicPr>
          <p:nvPr/>
        </p:nvPicPr>
        <p:blipFill>
          <a:blip r:embed="rId12" r:link="rId13"/>
          <a:stretch>
            <a:fillRect/>
          </a:stretch>
        </p:blipFill>
        <p:spPr>
          <a:xfrm>
            <a:off x="5697868" y="1953133"/>
            <a:ext cx="817623" cy="81762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1357669-E5FE-4C42-BB05-AE71B3861AF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83170" y="5116702"/>
            <a:ext cx="288301" cy="28830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578C7ABA-8809-472B-B54F-74E7C8EE74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68646" y="5207605"/>
            <a:ext cx="288301" cy="288301"/>
          </a:xfrm>
          <a:prstGeom prst="rect">
            <a:avLst/>
          </a:prstGeom>
        </p:spPr>
      </p:pic>
      <p:pic>
        <p:nvPicPr>
          <p:cNvPr id="63" name="图片 62">
            <a:extLst>
              <a:ext uri="{FF2B5EF4-FFF2-40B4-BE49-F238E27FC236}">
                <a16:creationId xmlns:a16="http://schemas.microsoft.com/office/drawing/2014/main" id="{4BAB66BA-8B76-4873-9790-2B7168CE23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81203" y="4889566"/>
            <a:ext cx="288301" cy="288301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9EDDD6AF-91C4-4CCB-93C3-BA8785FC6DD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56134" y="4706430"/>
            <a:ext cx="370778" cy="370778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11357669-E5FE-4C42-BB05-AE71B3861AF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28360" y="4790340"/>
            <a:ext cx="288301" cy="288301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7C731FA-6F59-4AEA-BFC7-2D7FEA2821B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65141" y="3646342"/>
            <a:ext cx="451018" cy="451018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BBC9C2C4-981F-4913-91C6-F609E3D0EBA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41184" y="3507028"/>
            <a:ext cx="661708" cy="661708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FDFB9083-E998-4379-80C4-0E361B241DA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02336" y="4733835"/>
            <a:ext cx="827062" cy="827062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E8C40330-3558-4DD5-87EC-7292A742EDB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61809" y="4753916"/>
            <a:ext cx="961383" cy="725572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F97B3BD8-8132-4847-B488-586C18D2E0F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907624" y="4500860"/>
            <a:ext cx="1034544" cy="1034544"/>
          </a:xfrm>
          <a:prstGeom prst="rect">
            <a:avLst/>
          </a:prstGeom>
        </p:spPr>
      </p:pic>
      <p:sp>
        <p:nvSpPr>
          <p:cNvPr id="57" name="矩形 56">
            <a:extLst>
              <a:ext uri="{FF2B5EF4-FFF2-40B4-BE49-F238E27FC236}">
                <a16:creationId xmlns:a16="http://schemas.microsoft.com/office/drawing/2014/main" id="{DABFC77B-0062-4E33-BEB9-2F94357BC1D1}"/>
              </a:ext>
            </a:extLst>
          </p:cNvPr>
          <p:cNvSpPr/>
          <p:nvPr/>
        </p:nvSpPr>
        <p:spPr>
          <a:xfrm>
            <a:off x="5134249" y="1045239"/>
            <a:ext cx="2061783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</a:rPr>
              <a:t>accumulating</a:t>
            </a:r>
            <a:endParaRPr lang="zh-CN" alt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8" name="图片 67">
            <a:extLst>
              <a:ext uri="{FF2B5EF4-FFF2-40B4-BE49-F238E27FC236}">
                <a16:creationId xmlns:a16="http://schemas.microsoft.com/office/drawing/2014/main" id="{5077409A-3C33-4E6E-8017-365416A1B06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229162" y="3230764"/>
            <a:ext cx="376084" cy="376084"/>
          </a:xfrm>
          <a:prstGeom prst="rect">
            <a:avLst/>
          </a:prstGeom>
        </p:spPr>
      </p:pic>
      <p:pic>
        <p:nvPicPr>
          <p:cNvPr id="74" name="图片 73">
            <a:extLst>
              <a:ext uri="{FF2B5EF4-FFF2-40B4-BE49-F238E27FC236}">
                <a16:creationId xmlns:a16="http://schemas.microsoft.com/office/drawing/2014/main" id="{E01B6153-3155-4D1D-866C-B1202941F56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208639" y="1846195"/>
            <a:ext cx="878844" cy="87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1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accent1">
                    <a:lumMod val="75000"/>
                  </a:schemeClr>
                </a:solidFill>
              </a:rPr>
              <a:t>引出产品</a:t>
            </a: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</a:rPr>
              <a:t>+slogan</a:t>
            </a:r>
            <a:endParaRPr lang="zh-CN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15330" r="5525" b="4833"/>
          <a:stretch>
            <a:fillRect/>
          </a:stretch>
        </p:blipFill>
        <p:spPr>
          <a:xfrm>
            <a:off x="0" y="0"/>
            <a:ext cx="12192000" cy="687643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320" y="177683"/>
            <a:ext cx="1891737" cy="8995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821" y="5604817"/>
            <a:ext cx="1460564" cy="1127453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27006" y="14605"/>
            <a:ext cx="77041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</a:rPr>
              <a:t>BF SUMA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</a:rPr>
              <a:t>purewell</a:t>
            </a:r>
            <a:r>
              <a:rPr lang="zh-CN" alt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</a:rPr>
              <a:t>water purifier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907" y="5349240"/>
            <a:ext cx="1907711" cy="138303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125873" y="1100239"/>
            <a:ext cx="6649577" cy="465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accent1">
                    <a:lumMod val="75000"/>
                  </a:schemeClr>
                </a:solidFill>
              </a:rPr>
              <a:t>hyper filtration  with diatomite</a:t>
            </a:r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</a:rPr>
              <a:t>，</a:t>
            </a:r>
            <a:r>
              <a:rPr lang="en-US" altLang="zh-CN" b="1" dirty="0">
                <a:solidFill>
                  <a:schemeClr val="accent1">
                    <a:lumMod val="75000"/>
                  </a:schemeClr>
                </a:solidFill>
              </a:rPr>
              <a:t>giving you a healthy lifestyle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584797" y="1150082"/>
            <a:ext cx="478033" cy="478935"/>
            <a:chOff x="863468" y="1109548"/>
            <a:chExt cx="559682" cy="631061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63468" y="1109548"/>
              <a:ext cx="559682" cy="559682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931990" y="1132304"/>
              <a:ext cx="386024" cy="608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  <a:endParaRPr lang="zh-CN" altLang="en-US" sz="2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540068" y="489611"/>
            <a:ext cx="469231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</a:rPr>
              <a:t>Pure water makes life well...</a:t>
            </a:r>
          </a:p>
        </p:txBody>
      </p:sp>
    </p:spTree>
    <p:extLst>
      <p:ext uri="{BB962C8B-B14F-4D97-AF65-F5344CB8AC3E}">
        <p14:creationId xmlns:p14="http://schemas.microsoft.com/office/powerpoint/2010/main" val="3407596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675" y="1589088"/>
            <a:ext cx="12192000" cy="5508061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sz="quarter" idx="11"/>
          </p:nvPr>
        </p:nvSpPr>
        <p:spPr>
          <a:xfrm>
            <a:off x="455041" y="278974"/>
            <a:ext cx="10268797" cy="1004888"/>
          </a:xfrm>
        </p:spPr>
        <p:txBody>
          <a:bodyPr/>
          <a:lstStyle/>
          <a:p>
            <a:r>
              <a:rPr lang="en-US" altLang="zh-CN" sz="4000" dirty="0">
                <a:solidFill>
                  <a:srgbClr val="1682A6"/>
                </a:solidFill>
                <a:latin typeface="+mn-lt"/>
                <a:ea typeface="+mn-ea"/>
                <a:cs typeface="+mn-cs"/>
              </a:rPr>
              <a:t>Better Filter leads to better life</a:t>
            </a:r>
            <a:endParaRPr lang="zh-CN" altLang="zh-CN" sz="4000" dirty="0">
              <a:solidFill>
                <a:srgbClr val="1682A6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443" y="1836022"/>
            <a:ext cx="5996853" cy="46291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" t="6710" r="2590" b="6968"/>
          <a:stretch>
            <a:fillRect/>
          </a:stretch>
        </p:blipFill>
        <p:spPr>
          <a:xfrm>
            <a:off x="4641063" y="2840910"/>
            <a:ext cx="2142013" cy="330390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26957" y="2685355"/>
            <a:ext cx="254461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</a:rPr>
              <a:t>Built-in ceramic filter</a:t>
            </a:r>
          </a:p>
          <a:p>
            <a:r>
              <a:rPr lang="en-US" altLang="zh-CN" sz="1400" b="1" dirty="0">
                <a:solidFill>
                  <a:srgbClr val="002060"/>
                </a:solidFill>
              </a:rPr>
              <a:t>Filter rust, sediment, red worms, colloids and so on</a:t>
            </a:r>
            <a:endParaRPr lang="zh-CN" altLang="en-US" sz="1400" b="1" dirty="0">
              <a:solidFill>
                <a:srgbClr val="00206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57852" y="4029931"/>
            <a:ext cx="2094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</a:rPr>
              <a:t>KDF</a:t>
            </a:r>
          </a:p>
          <a:p>
            <a:r>
              <a:rPr lang="en-US" altLang="zh-CN" sz="1400" b="1" dirty="0">
                <a:solidFill>
                  <a:srgbClr val="002060"/>
                </a:solidFill>
              </a:rPr>
              <a:t>Filter heavy metals</a:t>
            </a:r>
            <a:endParaRPr lang="zh-CN" altLang="en-US" sz="1400" b="1" dirty="0">
              <a:solidFill>
                <a:srgbClr val="00206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304564" y="5756731"/>
            <a:ext cx="2185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</a:rPr>
              <a:t>PP cotton</a:t>
            </a:r>
            <a:endParaRPr lang="zh-CN" altLang="en-US" b="1" dirty="0">
              <a:solidFill>
                <a:srgbClr val="00206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73716" y="4785448"/>
            <a:ext cx="33081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>
                <a:solidFill>
                  <a:srgbClr val="002060"/>
                </a:solidFill>
              </a:rPr>
              <a:t>Maifan</a:t>
            </a:r>
            <a:r>
              <a:rPr lang="en-US" altLang="zh-CN" b="1" dirty="0">
                <a:solidFill>
                  <a:srgbClr val="002060"/>
                </a:solidFill>
              </a:rPr>
              <a:t> Stone</a:t>
            </a:r>
          </a:p>
          <a:p>
            <a:r>
              <a:rPr lang="en-US" altLang="zh-CN" sz="1400" b="1" dirty="0">
                <a:solidFill>
                  <a:srgbClr val="002060"/>
                </a:solidFill>
              </a:rPr>
              <a:t>Produce negative ions, and active water molecules.</a:t>
            </a:r>
            <a:endParaRPr lang="zh-CN" altLang="en-US" sz="1400" b="1" dirty="0">
              <a:solidFill>
                <a:srgbClr val="002060"/>
              </a:solidFill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5902535" y="3012259"/>
            <a:ext cx="1761081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1619940" y="6054319"/>
            <a:ext cx="272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</a:rPr>
              <a:t>304 stainless steel filter</a:t>
            </a:r>
            <a:endParaRPr lang="zh-CN" altLang="en-US" b="1" dirty="0">
              <a:solidFill>
                <a:srgbClr val="002060"/>
              </a:solidFill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5947408" y="3629243"/>
            <a:ext cx="1771829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3209616" y="3162322"/>
            <a:ext cx="1712536" cy="17396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V="1">
            <a:off x="2761174" y="4401858"/>
            <a:ext cx="2692153" cy="10864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flipV="1">
            <a:off x="3971675" y="5109975"/>
            <a:ext cx="1338776" cy="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3753010" y="5877824"/>
            <a:ext cx="2022827" cy="920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4268848" y="6213666"/>
            <a:ext cx="1402544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流程图: 接点 28"/>
          <p:cNvSpPr/>
          <p:nvPr/>
        </p:nvSpPr>
        <p:spPr>
          <a:xfrm>
            <a:off x="4898120" y="3114902"/>
            <a:ext cx="7200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2060"/>
              </a:solidFill>
            </a:endParaRPr>
          </a:p>
        </p:txBody>
      </p:sp>
      <p:sp>
        <p:nvSpPr>
          <p:cNvPr id="30" name="流程图: 接点 29"/>
          <p:cNvSpPr/>
          <p:nvPr/>
        </p:nvSpPr>
        <p:spPr>
          <a:xfrm>
            <a:off x="5902535" y="2976259"/>
            <a:ext cx="7200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2060"/>
              </a:solidFill>
            </a:endParaRPr>
          </a:p>
        </p:txBody>
      </p:sp>
      <p:sp>
        <p:nvSpPr>
          <p:cNvPr id="32" name="流程图: 接点 31"/>
          <p:cNvSpPr/>
          <p:nvPr/>
        </p:nvSpPr>
        <p:spPr>
          <a:xfrm>
            <a:off x="5874291" y="3602300"/>
            <a:ext cx="7200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2060"/>
              </a:solidFill>
            </a:endParaRPr>
          </a:p>
        </p:txBody>
      </p:sp>
      <p:sp>
        <p:nvSpPr>
          <p:cNvPr id="36" name="流程图: 接点 35"/>
          <p:cNvSpPr/>
          <p:nvPr/>
        </p:nvSpPr>
        <p:spPr>
          <a:xfrm>
            <a:off x="5736320" y="5842862"/>
            <a:ext cx="7200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2060"/>
              </a:solidFill>
            </a:endParaRPr>
          </a:p>
        </p:txBody>
      </p:sp>
      <p:sp>
        <p:nvSpPr>
          <p:cNvPr id="37" name="流程图: 接点 36"/>
          <p:cNvSpPr/>
          <p:nvPr/>
        </p:nvSpPr>
        <p:spPr>
          <a:xfrm>
            <a:off x="5294360" y="5065622"/>
            <a:ext cx="7200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2060"/>
              </a:solidFill>
            </a:endParaRPr>
          </a:p>
        </p:txBody>
      </p:sp>
      <p:sp>
        <p:nvSpPr>
          <p:cNvPr id="38" name="流程图: 接点 37"/>
          <p:cNvSpPr/>
          <p:nvPr/>
        </p:nvSpPr>
        <p:spPr>
          <a:xfrm>
            <a:off x="5385800" y="4364582"/>
            <a:ext cx="7200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2060"/>
              </a:solidFill>
            </a:endParaRPr>
          </a:p>
        </p:txBody>
      </p:sp>
      <p:sp>
        <p:nvSpPr>
          <p:cNvPr id="39" name="流程图: 接点 38"/>
          <p:cNvSpPr/>
          <p:nvPr/>
        </p:nvSpPr>
        <p:spPr>
          <a:xfrm>
            <a:off x="5553440" y="6193382"/>
            <a:ext cx="7200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206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827718" y="3397301"/>
            <a:ext cx="3206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002060"/>
                </a:solidFill>
              </a:rPr>
              <a:t>Activated carbon (coconut shells)</a:t>
            </a:r>
          </a:p>
          <a:p>
            <a:r>
              <a:rPr lang="en-US" altLang="zh-CN" sz="1400" b="1" dirty="0">
                <a:solidFill>
                  <a:srgbClr val="002060"/>
                </a:solidFill>
              </a:rPr>
              <a:t>Filter odor, adsorbing heavy metals</a:t>
            </a:r>
            <a:endParaRPr lang="zh-CN" altLang="en-US" sz="1400" b="1" dirty="0">
              <a:solidFill>
                <a:srgbClr val="00206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719237" y="2763407"/>
            <a:ext cx="3508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</a:rPr>
              <a:t>CaSO3</a:t>
            </a:r>
          </a:p>
          <a:p>
            <a:r>
              <a:rPr lang="en-US" altLang="zh-CN" sz="1400" b="1" dirty="0">
                <a:solidFill>
                  <a:srgbClr val="002060"/>
                </a:solidFill>
              </a:rPr>
              <a:t>Filter out residual chlorine, chloroform</a:t>
            </a:r>
            <a:endParaRPr lang="zh-CN" altLang="en-US" sz="1400" b="1" dirty="0">
              <a:solidFill>
                <a:srgbClr val="002060"/>
              </a:solidFill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C70BB505-3A51-4A56-A71C-BA8A4869622F}"/>
              </a:ext>
            </a:extLst>
          </p:cNvPr>
          <p:cNvGrpSpPr/>
          <p:nvPr/>
        </p:nvGrpSpPr>
        <p:grpSpPr>
          <a:xfrm>
            <a:off x="5217832" y="1193323"/>
            <a:ext cx="1369406" cy="36577"/>
            <a:chOff x="5331010" y="976966"/>
            <a:chExt cx="1369406" cy="36577"/>
          </a:xfrm>
        </p:grpSpPr>
        <p:sp>
          <p:nvSpPr>
            <p:cNvPr id="31" name="Rectangle 38">
              <a:extLst>
                <a:ext uri="{FF2B5EF4-FFF2-40B4-BE49-F238E27FC236}">
                  <a16:creationId xmlns:a16="http://schemas.microsoft.com/office/drawing/2014/main" id="{21781A02-4CFC-4B48-96CB-114AFCA0C009}"/>
                </a:ext>
              </a:extLst>
            </p:cNvPr>
            <p:cNvSpPr/>
            <p:nvPr/>
          </p:nvSpPr>
          <p:spPr>
            <a:xfrm flipV="1">
              <a:off x="5331010" y="976966"/>
              <a:ext cx="203761" cy="365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>
                <a:latin typeface="Calibri Light"/>
              </a:endParaRPr>
            </a:p>
          </p:txBody>
        </p:sp>
        <p:sp>
          <p:nvSpPr>
            <p:cNvPr id="33" name="Rectangle 39">
              <a:extLst>
                <a:ext uri="{FF2B5EF4-FFF2-40B4-BE49-F238E27FC236}">
                  <a16:creationId xmlns:a16="http://schemas.microsoft.com/office/drawing/2014/main" id="{070E8DD5-4C3C-4E99-BAD3-5DFFA9EA79B6}"/>
                </a:ext>
              </a:extLst>
            </p:cNvPr>
            <p:cNvSpPr/>
            <p:nvPr/>
          </p:nvSpPr>
          <p:spPr>
            <a:xfrm flipV="1">
              <a:off x="5563131" y="976966"/>
              <a:ext cx="203761" cy="365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>
                <a:latin typeface="Calibri Light"/>
              </a:endParaRPr>
            </a:p>
          </p:txBody>
        </p:sp>
        <p:sp>
          <p:nvSpPr>
            <p:cNvPr id="34" name="Rectangle 40">
              <a:extLst>
                <a:ext uri="{FF2B5EF4-FFF2-40B4-BE49-F238E27FC236}">
                  <a16:creationId xmlns:a16="http://schemas.microsoft.com/office/drawing/2014/main" id="{5AF4958F-129E-4E2B-86D1-10D0BC539A07}"/>
                </a:ext>
              </a:extLst>
            </p:cNvPr>
            <p:cNvSpPr/>
            <p:nvPr/>
          </p:nvSpPr>
          <p:spPr>
            <a:xfrm flipV="1">
              <a:off x="5802482" y="976967"/>
              <a:ext cx="203761" cy="3657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>
                <a:latin typeface="Calibri Light"/>
              </a:endParaRPr>
            </a:p>
          </p:txBody>
        </p:sp>
        <p:sp>
          <p:nvSpPr>
            <p:cNvPr id="35" name="Rectangle 41">
              <a:extLst>
                <a:ext uri="{FF2B5EF4-FFF2-40B4-BE49-F238E27FC236}">
                  <a16:creationId xmlns:a16="http://schemas.microsoft.com/office/drawing/2014/main" id="{A150E405-5990-4E4B-B552-B16BB61F288D}"/>
                </a:ext>
              </a:extLst>
            </p:cNvPr>
            <p:cNvSpPr/>
            <p:nvPr/>
          </p:nvSpPr>
          <p:spPr>
            <a:xfrm flipV="1">
              <a:off x="6034653" y="976968"/>
              <a:ext cx="203761" cy="3657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>
                <a:latin typeface="Calibri Light"/>
              </a:endParaRPr>
            </a:p>
          </p:txBody>
        </p:sp>
        <p:sp>
          <p:nvSpPr>
            <p:cNvPr id="40" name="Rectangle 42">
              <a:extLst>
                <a:ext uri="{FF2B5EF4-FFF2-40B4-BE49-F238E27FC236}">
                  <a16:creationId xmlns:a16="http://schemas.microsoft.com/office/drawing/2014/main" id="{C5961F96-3211-4955-B77A-D5E9F935D016}"/>
                </a:ext>
              </a:extLst>
            </p:cNvPr>
            <p:cNvSpPr/>
            <p:nvPr/>
          </p:nvSpPr>
          <p:spPr>
            <a:xfrm flipV="1">
              <a:off x="6266774" y="976967"/>
              <a:ext cx="203761" cy="365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>
                <a:latin typeface="Calibri Light"/>
              </a:endParaRPr>
            </a:p>
          </p:txBody>
        </p:sp>
        <p:sp>
          <p:nvSpPr>
            <p:cNvPr id="41" name="Rectangle 43">
              <a:extLst>
                <a:ext uri="{FF2B5EF4-FFF2-40B4-BE49-F238E27FC236}">
                  <a16:creationId xmlns:a16="http://schemas.microsoft.com/office/drawing/2014/main" id="{A3A8A3D5-ED6B-4DA0-A761-CF6E91EA0AF8}"/>
                </a:ext>
              </a:extLst>
            </p:cNvPr>
            <p:cNvSpPr/>
            <p:nvPr/>
          </p:nvSpPr>
          <p:spPr>
            <a:xfrm flipV="1">
              <a:off x="6496655" y="976967"/>
              <a:ext cx="203761" cy="365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>
                <a:latin typeface="Calibri Ligh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78B8681F-B7F6-4619-8EAB-145607C91C04}"/>
              </a:ext>
            </a:extLst>
          </p:cNvPr>
          <p:cNvSpPr txBox="1"/>
          <p:nvPr/>
        </p:nvSpPr>
        <p:spPr>
          <a:xfrm>
            <a:off x="4758363" y="1290617"/>
            <a:ext cx="3928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</a:rPr>
              <a:t>7 layer ceramic filter</a:t>
            </a:r>
            <a:endParaRPr lang="zh-CN" alt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119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9144701" y="1737116"/>
            <a:ext cx="2260980" cy="2225925"/>
          </a:xfrm>
          <a:prstGeom prst="rect">
            <a:avLst/>
          </a:prstGeom>
          <a:solidFill>
            <a:schemeClr val="accent1">
              <a:lumMod val="7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07645" y="3963041"/>
            <a:ext cx="1831549" cy="2361085"/>
          </a:xfrm>
          <a:prstGeom prst="rect">
            <a:avLst/>
          </a:prstGeom>
          <a:solidFill>
            <a:srgbClr val="00A5DD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223642" y="3963043"/>
            <a:ext cx="2182037" cy="2292588"/>
          </a:xfrm>
          <a:prstGeom prst="rect">
            <a:avLst/>
          </a:prstGeom>
          <a:solidFill>
            <a:srgbClr val="00A5DD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981366" y="1737116"/>
            <a:ext cx="1850143" cy="2252105"/>
          </a:xfrm>
          <a:prstGeom prst="rect">
            <a:avLst/>
          </a:prstGeom>
          <a:solidFill>
            <a:schemeClr val="accent1">
              <a:lumMod val="7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4"/>
          <a:stretch>
            <a:fillRect/>
          </a:stretch>
        </p:blipFill>
        <p:spPr>
          <a:xfrm>
            <a:off x="5802469" y="3930480"/>
            <a:ext cx="3418395" cy="23251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4"/>
          <a:stretch/>
        </p:blipFill>
        <p:spPr>
          <a:xfrm>
            <a:off x="5831509" y="1739282"/>
            <a:ext cx="3392134" cy="22237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6" t="7346" r="2078" b="31970"/>
          <a:stretch/>
        </p:blipFill>
        <p:spPr>
          <a:xfrm>
            <a:off x="2609717" y="3963042"/>
            <a:ext cx="3218318" cy="2314590"/>
          </a:xfrm>
          <a:prstGeom prst="rect">
            <a:avLst/>
          </a:prstGeom>
        </p:spPr>
      </p:pic>
      <p:pic>
        <p:nvPicPr>
          <p:cNvPr id="11" name="内容占位符 10"/>
          <p:cNvPicPr>
            <a:picLocks noGrp="1" noChangeAspect="1"/>
          </p:cNvPicPr>
          <p:nvPr>
            <p:ph sz="quarter" idx="11"/>
          </p:nvPr>
        </p:nvPicPr>
        <p:blipFill>
          <a:blip r:embed="rId6">
            <a:clrChange>
              <a:clrFrom>
                <a:srgbClr val="F2F2F4"/>
              </a:clrFrom>
              <a:clrTo>
                <a:srgbClr val="F2F2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089" y="5055573"/>
            <a:ext cx="2084456" cy="1413262"/>
          </a:xfr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7" t="-1358" b="10024"/>
          <a:stretch>
            <a:fillRect/>
          </a:stretch>
        </p:blipFill>
        <p:spPr>
          <a:xfrm>
            <a:off x="802672" y="1707537"/>
            <a:ext cx="3178694" cy="225550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981366" y="1957149"/>
            <a:ext cx="192613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</a:rPr>
              <a:t>KDF</a:t>
            </a:r>
          </a:p>
          <a:p>
            <a:pPr algn="ctr"/>
            <a:r>
              <a:rPr lang="en-US" altLang="zh-CN" dirty="0">
                <a:solidFill>
                  <a:srgbClr val="FF0000"/>
                </a:solidFill>
              </a:rPr>
              <a:t>Guard of water</a:t>
            </a:r>
            <a:endParaRPr lang="zh-CN" altLang="en-US" dirty="0">
              <a:solidFill>
                <a:srgbClr val="FF0000"/>
              </a:solidFill>
            </a:endParaRPr>
          </a:p>
          <a:p>
            <a:r>
              <a:rPr lang="en-US" altLang="zh-CN" sz="1400" b="1" dirty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Inhibit the growth and reproduction of microorganisms in water, </a:t>
            </a:r>
            <a:r>
              <a:rPr lang="en-US" altLang="zh-CN" sz="14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filter heavy metals</a:t>
            </a:r>
            <a:endParaRPr lang="zh-CN" altLang="en-US" sz="14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405357" y="4219395"/>
            <a:ext cx="183227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</a:rPr>
              <a:t>Activated carbon</a:t>
            </a:r>
          </a:p>
          <a:p>
            <a:pPr algn="ctr"/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</a:rPr>
              <a:t>(coconut shells) </a:t>
            </a:r>
            <a:r>
              <a:rPr lang="en-US" altLang="zh-CN" sz="14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Remove Cl</a:t>
            </a:r>
            <a:r>
              <a:rPr lang="en-US" altLang="zh-CN" sz="12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en-US" altLang="zh-CN" sz="14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, odor</a:t>
            </a:r>
            <a:r>
              <a:rPr lang="en-US" altLang="zh-CN" sz="1400" b="1" dirty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, large adsorption area, </a:t>
            </a:r>
            <a:r>
              <a:rPr lang="en-US" altLang="zh-CN" sz="14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high efficiency</a:t>
            </a:r>
            <a:endParaRPr lang="zh-CN" altLang="en-US" sz="14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367688" y="2015123"/>
            <a:ext cx="192024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</a:rPr>
              <a:t>Diatom mud (deep sea) </a:t>
            </a:r>
            <a:r>
              <a:rPr lang="en-US" altLang="zh-CN" sz="14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Natural and pure, </a:t>
            </a:r>
            <a:r>
              <a:rPr lang="en-US" altLang="zh-CN" sz="1400" b="1" dirty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no addition, can be cleaned, effective filter particles</a:t>
            </a:r>
            <a:r>
              <a:rPr lang="en-US" altLang="zh-CN" sz="14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.</a:t>
            </a:r>
            <a:endParaRPr lang="zh-CN" altLang="en-US" sz="1400" b="1" dirty="0">
              <a:solidFill>
                <a:schemeClr val="accent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66648" y="4755228"/>
            <a:ext cx="19174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There is adsorption, filtration, odor removal effect, and </a:t>
            </a:r>
            <a:r>
              <a:rPr lang="en-US" altLang="zh-CN" sz="14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release a variety of beneficial minerals</a:t>
            </a:r>
            <a:endParaRPr lang="zh-CN" altLang="en-US" sz="1400" b="1" dirty="0">
              <a:solidFill>
                <a:srgbClr val="C00000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525" y="5704107"/>
            <a:ext cx="1314037" cy="872232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189858" y="568764"/>
            <a:ext cx="91563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1682A6"/>
                </a:solidFill>
              </a:rPr>
              <a:t>Superior material , super </a:t>
            </a:r>
            <a:r>
              <a:rPr lang="en-US" altLang="zh-CN" dirty="0"/>
              <a:t> </a:t>
            </a:r>
            <a:r>
              <a:rPr lang="en-US" altLang="zh-CN" sz="4400" b="1" dirty="0">
                <a:solidFill>
                  <a:srgbClr val="1682A6"/>
                </a:solidFill>
              </a:rPr>
              <a:t>filtration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9F04B46-EF8C-44A4-83F4-51288181FA96}"/>
              </a:ext>
            </a:extLst>
          </p:cNvPr>
          <p:cNvSpPr/>
          <p:nvPr/>
        </p:nvSpPr>
        <p:spPr>
          <a:xfrm>
            <a:off x="914232" y="4385896"/>
            <a:ext cx="1588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 err="1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Maifan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stone</a:t>
            </a:r>
          </a:p>
        </p:txBody>
      </p:sp>
    </p:spTree>
    <p:extLst>
      <p:ext uri="{BB962C8B-B14F-4D97-AF65-F5344CB8AC3E}">
        <p14:creationId xmlns:p14="http://schemas.microsoft.com/office/powerpoint/2010/main" val="1903978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3962401" y="1890707"/>
            <a:ext cx="2140140" cy="2007624"/>
            <a:chOff x="3962401" y="1890707"/>
            <a:chExt cx="2140140" cy="2007624"/>
          </a:xfrm>
        </p:grpSpPr>
        <p:sp>
          <p:nvSpPr>
            <p:cNvPr id="18" name="矩形 17"/>
            <p:cNvSpPr/>
            <p:nvPr/>
          </p:nvSpPr>
          <p:spPr>
            <a:xfrm>
              <a:off x="3962401" y="1890707"/>
              <a:ext cx="2007624" cy="200762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等腰三角形 21"/>
            <p:cNvSpPr/>
            <p:nvPr/>
          </p:nvSpPr>
          <p:spPr>
            <a:xfrm rot="5400000">
              <a:off x="5800539" y="2828261"/>
              <a:ext cx="471488" cy="132516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221975" y="1890707"/>
            <a:ext cx="2007624" cy="2132952"/>
            <a:chOff x="6221975" y="1890707"/>
            <a:chExt cx="2007624" cy="2132952"/>
          </a:xfrm>
        </p:grpSpPr>
        <p:sp>
          <p:nvSpPr>
            <p:cNvPr id="19" name="矩形 18"/>
            <p:cNvSpPr/>
            <p:nvPr/>
          </p:nvSpPr>
          <p:spPr>
            <a:xfrm>
              <a:off x="6221975" y="1890707"/>
              <a:ext cx="2007624" cy="2007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等腰三角形 22"/>
            <p:cNvSpPr/>
            <p:nvPr/>
          </p:nvSpPr>
          <p:spPr>
            <a:xfrm rot="10800000">
              <a:off x="6990044" y="3891143"/>
              <a:ext cx="471488" cy="13251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098617" y="4150281"/>
            <a:ext cx="2130982" cy="2007624"/>
            <a:chOff x="6098617" y="4150281"/>
            <a:chExt cx="2130982" cy="2007624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20" name="矩形 19"/>
            <p:cNvSpPr/>
            <p:nvPr/>
          </p:nvSpPr>
          <p:spPr>
            <a:xfrm>
              <a:off x="6221975" y="4150281"/>
              <a:ext cx="2007624" cy="20076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等腰三角形 23"/>
            <p:cNvSpPr/>
            <p:nvPr/>
          </p:nvSpPr>
          <p:spPr>
            <a:xfrm rot="16200000" flipH="1">
              <a:off x="5929131" y="5087835"/>
              <a:ext cx="471488" cy="13251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964305" y="4031493"/>
            <a:ext cx="2007624" cy="2126412"/>
            <a:chOff x="3964305" y="4031493"/>
            <a:chExt cx="2007624" cy="2126412"/>
          </a:xfrm>
        </p:grpSpPr>
        <p:sp>
          <p:nvSpPr>
            <p:cNvPr id="21" name="矩形 20"/>
            <p:cNvSpPr/>
            <p:nvPr/>
          </p:nvSpPr>
          <p:spPr>
            <a:xfrm>
              <a:off x="3964305" y="4150281"/>
              <a:ext cx="2007624" cy="200762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等腰三角形 24"/>
            <p:cNvSpPr/>
            <p:nvPr/>
          </p:nvSpPr>
          <p:spPr>
            <a:xfrm rot="10800000" flipV="1">
              <a:off x="4730469" y="4031493"/>
              <a:ext cx="471488" cy="13251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6270642" y="4249280"/>
            <a:ext cx="1927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Applicable to  common faucets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279811" y="2079745"/>
            <a:ext cx="1927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新宋体" panose="02010609030101010101" charset="-122"/>
                <a:ea typeface="新宋体" panose="02010609030101010101" charset="-122"/>
              </a:rPr>
              <a:t>Easy to carry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3915902" y="4249280"/>
            <a:ext cx="2065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新宋体" panose="02010609030101010101" charset="-122"/>
                <a:ea typeface="新宋体" panose="02010609030101010101" charset="-122"/>
              </a:rPr>
              <a:t>Three-step installation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4128199" y="2021030"/>
            <a:ext cx="1640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No power needed </a:t>
            </a:r>
          </a:p>
        </p:txBody>
      </p:sp>
      <p:grpSp>
        <p:nvGrpSpPr>
          <p:cNvPr id="52" name="组合 51"/>
          <p:cNvGrpSpPr/>
          <p:nvPr/>
        </p:nvGrpSpPr>
        <p:grpSpPr>
          <a:xfrm>
            <a:off x="560783" y="1730658"/>
            <a:ext cx="8170697" cy="1759114"/>
            <a:chOff x="560783" y="1730658"/>
            <a:chExt cx="8170697" cy="1759114"/>
          </a:xfrm>
        </p:grpSpPr>
        <p:grpSp>
          <p:nvGrpSpPr>
            <p:cNvPr id="15" name="组合 14"/>
            <p:cNvGrpSpPr/>
            <p:nvPr/>
          </p:nvGrpSpPr>
          <p:grpSpPr>
            <a:xfrm>
              <a:off x="8332744" y="1730658"/>
              <a:ext cx="398736" cy="399519"/>
              <a:chOff x="8332744" y="1730658"/>
              <a:chExt cx="398736" cy="399519"/>
            </a:xfrm>
          </p:grpSpPr>
          <p:sp>
            <p:nvSpPr>
              <p:cNvPr id="34" name="椭圆 33"/>
              <p:cNvSpPr/>
              <p:nvPr/>
            </p:nvSpPr>
            <p:spPr>
              <a:xfrm>
                <a:off x="8332744" y="1731441"/>
                <a:ext cx="398736" cy="398736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文本框 34"/>
              <p:cNvSpPr txBox="1"/>
              <p:nvPr/>
            </p:nvSpPr>
            <p:spPr>
              <a:xfrm>
                <a:off x="8381993" y="1730658"/>
                <a:ext cx="2159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chemeClr val="bg1"/>
                    </a:solidFill>
                    <a:latin typeface="Nexa Light" panose="02000000000000000000" pitchFamily="2" charset="0"/>
                  </a:rPr>
                  <a:t>1</a:t>
                </a:r>
                <a:endParaRPr lang="zh-CN" altLang="en-US" dirty="0">
                  <a:solidFill>
                    <a:schemeClr val="bg1"/>
                  </a:solidFill>
                  <a:latin typeface="Nexa Light" panose="02000000000000000000" pitchFamily="2" charset="0"/>
                </a:endParaRPr>
              </a:p>
            </p:txBody>
          </p:sp>
        </p:grpSp>
        <p:sp>
          <p:nvSpPr>
            <p:cNvPr id="36" name="矩形 35"/>
            <p:cNvSpPr/>
            <p:nvPr/>
          </p:nvSpPr>
          <p:spPr>
            <a:xfrm>
              <a:off x="560783" y="2474109"/>
              <a:ext cx="312856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b="0" i="0" dirty="0">
                  <a:solidFill>
                    <a:schemeClr val="bg1"/>
                  </a:solidFill>
                  <a:effectLst/>
                  <a:latin typeface="Nexa Light" panose="02000000000000000000" pitchFamily="2" charset="0"/>
                  <a:ea typeface="Microsoft YaHei" panose="020B0503020204020204" pitchFamily="34" charset="-122"/>
                </a:rPr>
                <a:t>No matter how bad your heart has been broken, the world doesn’t stop for your grief. The sun comes right back up the next day.</a:t>
              </a:r>
              <a:r>
                <a:rPr lang="zh-CN" altLang="en-US" sz="1200" dirty="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  <a:cs typeface="Tahoma" panose="020B0604030504040204" pitchFamily="34" charset="0"/>
                </a:rPr>
                <a:t>李益达，一个不甘平庸的逗比！</a:t>
              </a:r>
              <a:endPara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Tahoma" panose="020B0604030504040204" pitchFamily="34" charset="0"/>
              </a:endParaRPr>
            </a:p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  <a:cs typeface="Tahoma" panose="020B0604030504040204" pitchFamily="34" charset="0"/>
                </a:rPr>
                <a:t>www.tretars.com</a:t>
              </a:r>
              <a:endParaRPr lang="zh-CN" altLang="en-US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Tahoma" panose="020B0604030504040204" pitchFamily="34" charset="0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8325320" y="4165779"/>
            <a:ext cx="3442339" cy="1572901"/>
            <a:chOff x="8325320" y="4165779"/>
            <a:chExt cx="3442339" cy="1572901"/>
          </a:xfrm>
        </p:grpSpPr>
        <p:grpSp>
          <p:nvGrpSpPr>
            <p:cNvPr id="17" name="组合 16"/>
            <p:cNvGrpSpPr/>
            <p:nvPr/>
          </p:nvGrpSpPr>
          <p:grpSpPr>
            <a:xfrm>
              <a:off x="8325320" y="4165779"/>
              <a:ext cx="398736" cy="406667"/>
              <a:chOff x="8325320" y="4165779"/>
              <a:chExt cx="398736" cy="406667"/>
            </a:xfrm>
          </p:grpSpPr>
          <p:sp>
            <p:nvSpPr>
              <p:cNvPr id="40" name="椭圆 39"/>
              <p:cNvSpPr/>
              <p:nvPr/>
            </p:nvSpPr>
            <p:spPr>
              <a:xfrm>
                <a:off x="8325320" y="4173710"/>
                <a:ext cx="398736" cy="398736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8363224" y="4165779"/>
                <a:ext cx="2159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chemeClr val="bg1"/>
                    </a:solidFill>
                    <a:latin typeface="Nexa Light" panose="02000000000000000000" pitchFamily="2" charset="0"/>
                  </a:rPr>
                  <a:t>2</a:t>
                </a:r>
                <a:endParaRPr lang="zh-CN" altLang="en-US" dirty="0">
                  <a:solidFill>
                    <a:schemeClr val="bg1"/>
                  </a:solidFill>
                  <a:latin typeface="Nexa Light" panose="02000000000000000000" pitchFamily="2" charset="0"/>
                </a:endParaRPr>
              </a:p>
            </p:txBody>
          </p:sp>
        </p:grpSp>
        <p:sp>
          <p:nvSpPr>
            <p:cNvPr id="42" name="矩形 41"/>
            <p:cNvSpPr/>
            <p:nvPr/>
          </p:nvSpPr>
          <p:spPr>
            <a:xfrm>
              <a:off x="8639091" y="4723017"/>
              <a:ext cx="312856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b="0" i="0" dirty="0">
                  <a:solidFill>
                    <a:schemeClr val="bg1"/>
                  </a:solidFill>
                  <a:effectLst/>
                  <a:latin typeface="Nexa Light" panose="02000000000000000000" pitchFamily="2" charset="0"/>
                  <a:ea typeface="Microsoft YaHei" panose="020B0503020204020204" pitchFamily="34" charset="-122"/>
                </a:rPr>
                <a:t>No matter how bad your heart has been broken, the world doesn’t stop for your grief. The sun comes right back up the next day.</a:t>
              </a:r>
              <a:r>
                <a:rPr lang="zh-CN" altLang="en-US" sz="1200" dirty="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  <a:cs typeface="Tahoma" panose="020B0604030504040204" pitchFamily="34" charset="0"/>
                </a:rPr>
                <a:t>李益达，一个不甘平庸的逗比！</a:t>
              </a:r>
              <a:endPara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Tahoma" panose="020B0604030504040204" pitchFamily="34" charset="0"/>
              </a:endParaRPr>
            </a:p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  <a:cs typeface="Tahoma" panose="020B0604030504040204" pitchFamily="34" charset="0"/>
                </a:rPr>
                <a:t>www.tretars.com</a:t>
              </a:r>
              <a:endParaRPr lang="zh-CN" altLang="en-US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Tahoma" panose="020B0604030504040204" pitchFamily="34" charset="0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3276382" y="4147748"/>
            <a:ext cx="398736" cy="404332"/>
            <a:chOff x="3136900" y="4147748"/>
            <a:chExt cx="398736" cy="404332"/>
          </a:xfrm>
        </p:grpSpPr>
        <p:sp>
          <p:nvSpPr>
            <p:cNvPr id="43" name="椭圆 42"/>
            <p:cNvSpPr/>
            <p:nvPr/>
          </p:nvSpPr>
          <p:spPr>
            <a:xfrm>
              <a:off x="3136900" y="4153344"/>
              <a:ext cx="398736" cy="39873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3173034" y="4147748"/>
              <a:ext cx="215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Nexa Light" panose="02000000000000000000" pitchFamily="2" charset="0"/>
                </a:rPr>
                <a:t>3</a:t>
              </a:r>
              <a:endParaRPr lang="zh-CN" altLang="en-US" dirty="0">
                <a:solidFill>
                  <a:schemeClr val="bg1"/>
                </a:solidFill>
                <a:latin typeface="Nexa Light" panose="02000000000000000000" pitchFamily="2" charset="0"/>
              </a:endParaRPr>
            </a:p>
          </p:txBody>
        </p:sp>
      </p:grpSp>
      <p:sp>
        <p:nvSpPr>
          <p:cNvPr id="48" name="矩形 47"/>
          <p:cNvSpPr/>
          <p:nvPr/>
        </p:nvSpPr>
        <p:spPr>
          <a:xfrm>
            <a:off x="0" y="412750"/>
            <a:ext cx="45719" cy="538609"/>
          </a:xfrm>
          <a:prstGeom prst="rect">
            <a:avLst/>
          </a:prstGeom>
          <a:solidFill>
            <a:srgbClr val="F7B9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6" name="内容占位符 16">
            <a:extLst>
              <a:ext uri="{FF2B5EF4-FFF2-40B4-BE49-F238E27FC236}">
                <a16:creationId xmlns:a16="http://schemas.microsoft.com/office/drawing/2014/main" id="{E8383D6F-3D73-486B-8E07-9341A146E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6802" y="2055002"/>
            <a:ext cx="1638500" cy="1638500"/>
          </a:xfrm>
        </p:spPr>
      </p:pic>
      <p:pic>
        <p:nvPicPr>
          <p:cNvPr id="58" name="内容占位符 16">
            <a:extLst>
              <a:ext uri="{FF2B5EF4-FFF2-40B4-BE49-F238E27FC236}">
                <a16:creationId xmlns:a16="http://schemas.microsoft.com/office/drawing/2014/main" id="{D7C9D0D9-F0E8-4E21-BD32-6CD05C443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388" y="92941"/>
            <a:ext cx="1638500" cy="1638500"/>
          </a:xfrm>
        </p:spPr>
      </p:pic>
      <p:pic>
        <p:nvPicPr>
          <p:cNvPr id="59" name="内容占位符 16">
            <a:extLst>
              <a:ext uri="{FF2B5EF4-FFF2-40B4-BE49-F238E27FC236}">
                <a16:creationId xmlns:a16="http://schemas.microsoft.com/office/drawing/2014/main" id="{54F1AA51-42D0-4A7D-87F7-DBFB721F8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364" y="3097534"/>
            <a:ext cx="1638500" cy="1638500"/>
          </a:xfr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A81AD2C-894C-4017-850E-E516399A7B3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74687" y="1811026"/>
            <a:ext cx="1557463" cy="1557463"/>
          </a:xfrm>
          <a:prstGeom prst="rect">
            <a:avLst/>
          </a:prstGeom>
        </p:spPr>
      </p:pic>
      <p:cxnSp>
        <p:nvCxnSpPr>
          <p:cNvPr id="60" name="直接箭头连接符 59">
            <a:extLst>
              <a:ext uri="{FF2B5EF4-FFF2-40B4-BE49-F238E27FC236}">
                <a16:creationId xmlns:a16="http://schemas.microsoft.com/office/drawing/2014/main" id="{9895314F-1652-4F3C-8BDD-8CF80AE47FE4}"/>
              </a:ext>
            </a:extLst>
          </p:cNvPr>
          <p:cNvCxnSpPr>
            <a:cxnSpLocks/>
          </p:cNvCxnSpPr>
          <p:nvPr/>
        </p:nvCxnSpPr>
        <p:spPr>
          <a:xfrm>
            <a:off x="8988401" y="1700103"/>
            <a:ext cx="220745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箭头连接符 60">
            <a:extLst>
              <a:ext uri="{FF2B5EF4-FFF2-40B4-BE49-F238E27FC236}">
                <a16:creationId xmlns:a16="http://schemas.microsoft.com/office/drawing/2014/main" id="{B13671B9-D7A5-41EA-8404-1A7E04B3BA03}"/>
              </a:ext>
            </a:extLst>
          </p:cNvPr>
          <p:cNvCxnSpPr>
            <a:cxnSpLocks/>
          </p:cNvCxnSpPr>
          <p:nvPr/>
        </p:nvCxnSpPr>
        <p:spPr>
          <a:xfrm flipV="1">
            <a:off x="8976094" y="3252561"/>
            <a:ext cx="2302346" cy="223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图片 61">
            <a:extLst>
              <a:ext uri="{FF2B5EF4-FFF2-40B4-BE49-F238E27FC236}">
                <a16:creationId xmlns:a16="http://schemas.microsoft.com/office/drawing/2014/main" id="{3E3DEDD0-D7E3-4EBD-BA7B-79CACF1CC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946921" y="4902271"/>
            <a:ext cx="1226931" cy="670173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465D120A-3BDB-4E1E-82F0-CC7A968EB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24422" y="4392902"/>
            <a:ext cx="589169" cy="602483"/>
          </a:xfrm>
          <a:prstGeom prst="rect">
            <a:avLst/>
          </a:prstGeom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8C0C23C8-9014-4872-9934-E8E095B0C1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898030" y="5752409"/>
            <a:ext cx="654800" cy="626380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A0189EEA-A110-4A76-AED1-F27F1E76A1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13685" y="5163376"/>
            <a:ext cx="627542" cy="681331"/>
          </a:xfrm>
          <a:prstGeom prst="rect">
            <a:avLst/>
          </a:prstGeom>
        </p:spPr>
      </p:pic>
      <p:sp>
        <p:nvSpPr>
          <p:cNvPr id="67" name="箭头: 右 66">
            <a:extLst>
              <a:ext uri="{FF2B5EF4-FFF2-40B4-BE49-F238E27FC236}">
                <a16:creationId xmlns:a16="http://schemas.microsoft.com/office/drawing/2014/main" id="{3E3FE3A4-61C2-4580-AC29-622E3A7D6FAA}"/>
              </a:ext>
            </a:extLst>
          </p:cNvPr>
          <p:cNvSpPr/>
          <p:nvPr/>
        </p:nvSpPr>
        <p:spPr>
          <a:xfrm>
            <a:off x="10295028" y="5135650"/>
            <a:ext cx="701944" cy="9189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箭头: 右 67">
            <a:extLst>
              <a:ext uri="{FF2B5EF4-FFF2-40B4-BE49-F238E27FC236}">
                <a16:creationId xmlns:a16="http://schemas.microsoft.com/office/drawing/2014/main" id="{8D4741CC-9ADE-4C74-93E7-9183B7C58D5B}"/>
              </a:ext>
            </a:extLst>
          </p:cNvPr>
          <p:cNvSpPr/>
          <p:nvPr/>
        </p:nvSpPr>
        <p:spPr>
          <a:xfrm rot="1515252">
            <a:off x="10428253" y="5438767"/>
            <a:ext cx="452653" cy="81699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箭头: 右 68">
            <a:extLst>
              <a:ext uri="{FF2B5EF4-FFF2-40B4-BE49-F238E27FC236}">
                <a16:creationId xmlns:a16="http://schemas.microsoft.com/office/drawing/2014/main" id="{3E3FE3A4-61C2-4580-AC29-622E3A7D6FAA}"/>
              </a:ext>
            </a:extLst>
          </p:cNvPr>
          <p:cNvSpPr/>
          <p:nvPr/>
        </p:nvSpPr>
        <p:spPr>
          <a:xfrm rot="20393007">
            <a:off x="10360839" y="4818488"/>
            <a:ext cx="591637" cy="9674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70" name="Picture 3" descr="5S">
            <a:extLst>
              <a:ext uri="{FF2B5EF4-FFF2-40B4-BE49-F238E27FC236}">
                <a16:creationId xmlns:a16="http://schemas.microsoft.com/office/drawing/2014/main" id="{977CA7F1-3C7B-41F6-8C63-0D654AA4B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652" y="1699920"/>
            <a:ext cx="2061434" cy="154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097E8863-87FD-42A0-A8B7-A88A43533ED6}"/>
              </a:ext>
            </a:extLst>
          </p:cNvPr>
          <p:cNvCxnSpPr>
            <a:cxnSpLocks/>
          </p:cNvCxnSpPr>
          <p:nvPr/>
        </p:nvCxnSpPr>
        <p:spPr>
          <a:xfrm flipV="1">
            <a:off x="10295028" y="1700108"/>
            <a:ext cx="0" cy="3508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文本框 88">
            <a:extLst>
              <a:ext uri="{FF2B5EF4-FFF2-40B4-BE49-F238E27FC236}">
                <a16:creationId xmlns:a16="http://schemas.microsoft.com/office/drawing/2014/main" id="{88AD7F08-DE25-44B0-98A1-5FBA54579113}"/>
              </a:ext>
            </a:extLst>
          </p:cNvPr>
          <p:cNvSpPr txBox="1"/>
          <p:nvPr/>
        </p:nvSpPr>
        <p:spPr>
          <a:xfrm>
            <a:off x="9749734" y="1696794"/>
            <a:ext cx="682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2cm</a:t>
            </a:r>
            <a:endParaRPr lang="zh-CN" altLang="en-US" dirty="0"/>
          </a:p>
        </p:txBody>
      </p:sp>
      <p:pic>
        <p:nvPicPr>
          <p:cNvPr id="105" name="图片 104">
            <a:extLst>
              <a:ext uri="{FF2B5EF4-FFF2-40B4-BE49-F238E27FC236}">
                <a16:creationId xmlns:a16="http://schemas.microsoft.com/office/drawing/2014/main" id="{BCA2E885-C911-4C39-B83C-5B04A4E019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8895" y="4302332"/>
            <a:ext cx="2126448" cy="1829962"/>
          </a:xfrm>
          <a:prstGeom prst="rect">
            <a:avLst/>
          </a:prstGeom>
        </p:spPr>
      </p:pic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3466ED19-9A98-4092-8228-358C8B0BF3AA}"/>
              </a:ext>
            </a:extLst>
          </p:cNvPr>
          <p:cNvGrpSpPr/>
          <p:nvPr/>
        </p:nvGrpSpPr>
        <p:grpSpPr>
          <a:xfrm>
            <a:off x="3321495" y="1737991"/>
            <a:ext cx="398736" cy="404332"/>
            <a:chOff x="3136900" y="4147748"/>
            <a:chExt cx="398736" cy="404332"/>
          </a:xfrm>
        </p:grpSpPr>
        <p:sp>
          <p:nvSpPr>
            <p:cNvPr id="107" name="椭圆 106">
              <a:extLst>
                <a:ext uri="{FF2B5EF4-FFF2-40B4-BE49-F238E27FC236}">
                  <a16:creationId xmlns:a16="http://schemas.microsoft.com/office/drawing/2014/main" id="{9474AF9E-AD1C-4108-9428-6827022ABA1C}"/>
                </a:ext>
              </a:extLst>
            </p:cNvPr>
            <p:cNvSpPr/>
            <p:nvPr/>
          </p:nvSpPr>
          <p:spPr>
            <a:xfrm>
              <a:off x="3136900" y="4153344"/>
              <a:ext cx="398736" cy="39873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文本框 107">
              <a:extLst>
                <a:ext uri="{FF2B5EF4-FFF2-40B4-BE49-F238E27FC236}">
                  <a16:creationId xmlns:a16="http://schemas.microsoft.com/office/drawing/2014/main" id="{A3EDEC82-5AE5-4B7B-B3A6-1288C3518CA8}"/>
                </a:ext>
              </a:extLst>
            </p:cNvPr>
            <p:cNvSpPr txBox="1"/>
            <p:nvPr/>
          </p:nvSpPr>
          <p:spPr>
            <a:xfrm>
              <a:off x="3173034" y="4147748"/>
              <a:ext cx="215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Nexa Light" panose="02000000000000000000" pitchFamily="2" charset="0"/>
                </a:rPr>
                <a:t>4</a:t>
              </a:r>
              <a:endParaRPr lang="zh-CN" altLang="en-US" dirty="0">
                <a:solidFill>
                  <a:schemeClr val="bg1"/>
                </a:solidFill>
                <a:latin typeface="Nexa Light" panose="02000000000000000000" pitchFamily="2" charset="0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9DBA3E23-6B48-4C01-9727-42692FAE5B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60426" y="2872798"/>
            <a:ext cx="637975" cy="63797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3CF4A3E-5A9B-4195-A749-722A3F3199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8185" y="5089829"/>
            <a:ext cx="687108" cy="68710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3738A7C1-6C1D-40B4-8C60-FFBE2E69AE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11124" y="2826547"/>
            <a:ext cx="901230" cy="901230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F3E29CDD-0320-4DD8-B217-FFCFF57A56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71933" y="5059715"/>
            <a:ext cx="935155" cy="935155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680E22DA-78DD-4046-8440-85CCE1EC2B8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E5E4E2"/>
              </a:clrFrom>
              <a:clrTo>
                <a:srgbClr val="E5E4E2">
                  <a:alpha val="0"/>
                </a:srgbClr>
              </a:clrTo>
            </a:clrChange>
          </a:blip>
          <a:srcRect l="21129" t="40475" r="49797" b="18835"/>
          <a:stretch/>
        </p:blipFill>
        <p:spPr>
          <a:xfrm>
            <a:off x="1046495" y="1751785"/>
            <a:ext cx="1943848" cy="181398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4B4904E3-5336-4519-9B05-18186D8F72B8}"/>
              </a:ext>
            </a:extLst>
          </p:cNvPr>
          <p:cNvSpPr txBox="1"/>
          <p:nvPr/>
        </p:nvSpPr>
        <p:spPr>
          <a:xfrm>
            <a:off x="3204601" y="351772"/>
            <a:ext cx="69507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1682A6"/>
                </a:solidFill>
              </a:rPr>
              <a:t>Modern &amp; convenient </a:t>
            </a:r>
          </a:p>
        </p:txBody>
      </p:sp>
    </p:spTree>
    <p:extLst>
      <p:ext uri="{BB962C8B-B14F-4D97-AF65-F5344CB8AC3E}">
        <p14:creationId xmlns:p14="http://schemas.microsoft.com/office/powerpoint/2010/main" val="316852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flip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BF Suma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ADDE"/>
      </a:accent1>
      <a:accent2>
        <a:srgbClr val="F08618"/>
      </a:accent2>
      <a:accent3>
        <a:srgbClr val="E52774"/>
      </a:accent3>
      <a:accent4>
        <a:srgbClr val="F8B915"/>
      </a:accent4>
      <a:accent5>
        <a:srgbClr val="3DAE31"/>
      </a:accent5>
      <a:accent6>
        <a:srgbClr val="C0C0C0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4831</TotalTime>
  <Words>1145</Words>
  <Application>Microsoft Office PowerPoint</Application>
  <PresentationFormat>宽屏</PresentationFormat>
  <Paragraphs>147</Paragraphs>
  <Slides>14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31" baseType="lpstr">
      <vt:lpstr>Nexa Light</vt:lpstr>
      <vt:lpstr>simsun</vt:lpstr>
      <vt:lpstr>DengXian</vt:lpstr>
      <vt:lpstr>DengXian</vt:lpstr>
      <vt:lpstr>DengXian Light</vt:lpstr>
      <vt:lpstr>华文细黑</vt:lpstr>
      <vt:lpstr>华文中宋</vt:lpstr>
      <vt:lpstr>宋体</vt:lpstr>
      <vt:lpstr>微软雅黑</vt:lpstr>
      <vt:lpstr>微软雅黑</vt:lpstr>
      <vt:lpstr>微软雅黑 Light</vt:lpstr>
      <vt:lpstr>新宋体</vt:lpstr>
      <vt:lpstr>Arial</vt:lpstr>
      <vt:lpstr>Calibri Light</vt:lpstr>
      <vt:lpstr>Helvetica</vt:lpstr>
      <vt:lpstr>Tahoma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75523</dc:creator>
  <cp:lastModifiedBy>user</cp:lastModifiedBy>
  <cp:revision>1571</cp:revision>
  <cp:lastPrinted>2017-03-14T15:11:00Z</cp:lastPrinted>
  <dcterms:created xsi:type="dcterms:W3CDTF">2016-09-25T10:26:00Z</dcterms:created>
  <dcterms:modified xsi:type="dcterms:W3CDTF">2017-09-19T03:15:17Z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