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9" r:id="rId2"/>
    <p:sldId id="356" r:id="rId3"/>
    <p:sldId id="358" r:id="rId4"/>
    <p:sldId id="359" r:id="rId5"/>
    <p:sldId id="360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4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258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2774"/>
    <a:srgbClr val="00A5DD"/>
    <a:srgbClr val="F18618"/>
    <a:srgbClr val="3DB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53" autoAdjust="0"/>
    <p:restoredTop sz="94624" autoAdjust="0"/>
  </p:normalViewPr>
  <p:slideViewPr>
    <p:cSldViewPr snapToGrid="0" snapToObjects="1">
      <p:cViewPr>
        <p:scale>
          <a:sx n="79" d="100"/>
          <a:sy n="79" d="100"/>
        </p:scale>
        <p:origin x="-228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pPr/>
              <a:t>2019/9/24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180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11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099066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12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779663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0281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14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282645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15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2172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16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060959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17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966467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18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4784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i="1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19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911895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20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00375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8479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21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23675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22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897180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dirty="0" smtClean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584273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24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752471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itchFamily="2" charset="2"/>
              <a:buNone/>
            </a:pPr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25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214684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26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381716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27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42361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itchFamily="2" charset="2"/>
              <a:buNone/>
            </a:pPr>
            <a:endParaRPr lang="en-US" sz="1200" i="1" u="none" dirty="0" smtClean="0">
              <a:solidFill>
                <a:srgbClr val="FFE241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28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905313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29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087882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30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80009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4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109667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31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40600760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63842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34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960186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35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53475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36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6550025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37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414176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38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8992331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39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7589683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1" kern="0" dirty="0" smtClean="0">
              <a:solidFill>
                <a:srgbClr val="323291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40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958457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41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420776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5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916461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42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5548454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43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7153953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44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12293593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45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2191174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46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059890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47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60887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6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345134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7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80752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8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91518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9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284148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B29A0-2014-4C07-809B-2612AEA57FA6}" type="slidenum">
              <a:rPr lang="fil-PH" smtClean="0"/>
              <a:pPr/>
              <a:t>10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xmlns="" val="247916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xmlns="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6941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11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7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38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459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ZmmEigfyN-PT8M&amp;tbnid=VN3Nsgiq0vdCMM:&amp;ved=0CAUQjRw&amp;url=http://www.lavenir.net/article/detail.aspx?articleid=DMF20120221_00120849&amp;ei=YhNzUuL1L4bZkgXdogE&amp;psig=AFQjCNGPE96XvCtiwNza9_rfab28IB_lQA&amp;ust=138335971292123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google.com.hk/url?sa=i&amp;rct=j&amp;q=&amp;esrc=s&amp;frm=1&amp;source=images&amp;cd=&amp;cad=rja&amp;docid=3gu9oDfzWAANWM&amp;tbnid=2JNLHazBhJK63M:&amp;ved=0CAUQjRw&amp;url=http://www.oesd.org/why-older-people-lose-their-memory/&amp;ei=mVpzUvPMO4yVkgWqyICADw&amp;psig=AFQjCNGoFWHt-05jov45E0mvWc4UcYUG-A&amp;ust=1383377914016615" TargetMode="External"/><Relationship Id="rId7" Type="http://schemas.openxmlformats.org/officeDocument/2006/relationships/hyperlink" Target="http://www.google.com.hk/url?sa=i&amp;rct=j&amp;q=&amp;esrc=s&amp;frm=1&amp;source=images&amp;cd=&amp;cad=rja&amp;docid=eHU2ZU4Z1PDV-M&amp;tbnid=NiGk-s-xfnAiGM:&amp;ved=0CAUQjRw&amp;url=http://www.nwtexashealthcare.com/hospital-services/the-childrens-hospital&amp;ei=YVdzUuz0KMPUkgWH24GwDw&amp;psig=AFQjCNEoyP0QsSPGC0DrgUSm0kZ0MpSPDg&amp;ust=1383377099596844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hyperlink" Target="http://www.google.com.hk/url?sa=i&amp;rct=j&amp;q=&amp;esrc=s&amp;frm=1&amp;source=images&amp;cd=&amp;cad=rja&amp;docid=Fe2R6U2t0akZAM&amp;tbnid=nD25d-dH1VkWVM:&amp;ved=0CAUQjRw&amp;url=http://mybody-myhealth.com/category/fitness/&amp;ei=D1xzUq_BF4fwlAW_pIAQ&amp;psig=AFQjCNHss_GLX27ppNQyTzpuGetpLRr4UQ&amp;ust=1383378310889118" TargetMode="External"/><Relationship Id="rId5" Type="http://schemas.openxmlformats.org/officeDocument/2006/relationships/hyperlink" Target="http://www.google.com.hk/url?sa=i&amp;rct=j&amp;q=&amp;esrc=s&amp;frm=1&amp;source=images&amp;cd=&amp;cad=rja&amp;docid=noy2u29iA0xFGM&amp;tbnid=5APlgRt2uJSjYM:&amp;ved=0CAUQjRw&amp;url=http://www.knowledgeoverflow.com/cute-babies/&amp;ei=xlZzUqjJGozckgX1uoHgDw&amp;psig=AFQjCNHvI4VdIA1ZyCoPmfelK5Qn0Kcn2w&amp;ust=1383376953525796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www.google.com.hk/url?sa=i&amp;rct=j&amp;q=&amp;esrc=s&amp;frm=1&amp;source=images&amp;cd=&amp;cad=rja&amp;docid=05-hgxqyPNFVfM&amp;tbnid=yqbLdfnarlFXWM:&amp;ved=0CAUQjRw&amp;url=http://www.careprohs.com/blog/2012/01/11/why-you-should-take-folic-acid-when-youre-pregnant/&amp;ei=9FlzUtSiMcXrlAWfyYEQ&amp;psig=AFQjCNHHy6_jRYky7d0vWuwRWu6Rp5t9pQ&amp;ust=1383377776755538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j8nkwNjxdrnEQM&amp;tbnid=9Y9WtnJf2ooK7M:&amp;ved=0CAUQjRw&amp;url=http://fuckyeahmedicalstuff.tumblr.com/page/7&amp;ei=rlhGUo-rFePpiAfRq4GwCQ&amp;psig=AFQjCNHfQ-Fu5btB9LXnqH3_kGILlIqsUQ&amp;ust=138042801430271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i06tA4CVug0d1M&amp;tbnid=ixM1WVJI1ic7JM:&amp;ved=0CAUQjRw&amp;url=http://nationalpeanutboard.org/events/celebrate-healthy-kids-day-april-27-and-every-day/&amp;ei=QvtxUt28FYXGkQWlloDIDw&amp;psig=AFQjCNEEiJaAY4-RcO7mrjN0AJSDlUph3g&amp;ust=13832878191762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.hk/url?sa=i&amp;rct=j&amp;q=&amp;esrc=s&amp;frm=1&amp;source=images&amp;cd=&amp;cad=rja&amp;docid=czZjKjDP5NrFCM&amp;tbnid=A829B11DvZdfHM:&amp;ved=0CAUQjRw&amp;url=http://minnesota.cbslocal.com/top-lists/mayim-bialiks-ways-intuitive-healing-makes-sick-kids-feel-better/&amp;ei=nvxxUv2WIMmclQWMhIGoAg&amp;psig=AFQjCNEm62HKWE4Va-QePGZVVGc7ut6Xuw&amp;ust=1383288290700635" TargetMode="Externa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hk/url?sa=i&amp;rct=j&amp;q=&amp;esrc=s&amp;frm=1&amp;source=images&amp;cd=&amp;cad=rja&amp;docid=xUnxT331BElMuM&amp;tbnid=OJ-qTztXcjHatM:&amp;ved=0CAUQjRw&amp;url=http://anewlife-now.blogspot.com/2012/01/10-tips-to-master-your-life-with_26.html&amp;ei=D110UqnJCMTJkQXW54GAAg&amp;psig=AFQjCNEVSxk9qIQs1gJYuGnmFN6wo7chmA&amp;ust=1383444051625460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A2stmr7CU3zCTM&amp;tbnid=CTjdrWVTEMegAM:&amp;ved=0CAUQjRw&amp;url=http://www.business2community.com/social-media/how-to-serve-a-balanced-social-content-diet-on-facebook-and-google-0318075&amp;ei=3mJ0UtaOEYyClQWkjYGQDw&amp;psig=AFQjCNFgVE06xVE4EF6iqflMO0NOciJDng&amp;ust=138344535105519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www.google.com.hk/url?sa=i&amp;rct=j&amp;q=&amp;esrc=s&amp;frm=1&amp;source=images&amp;cd=&amp;cad=rja&amp;docid=trDWqpe5G7_tHM&amp;tbnid=6hGSaTTSN1N6-M:&amp;ved=0CAUQjRw&amp;url=http://hudabeauty.com/2012/05/16/vitamin-hb-why-you-muuust-start-drinking-almond-milk/&amp;ei=FGV0UvmmOIKPkwWulgE&amp;psig=AFQjCNHSB-kR24Ltu-kKhYNStc6oy1WfaA&amp;ust=1383446057773504" TargetMode="External"/><Relationship Id="rId7" Type="http://schemas.openxmlformats.org/officeDocument/2006/relationships/hyperlink" Target="http://www.google.com.hk/url?sa=i&amp;rct=j&amp;q=&amp;esrc=s&amp;frm=1&amp;source=images&amp;cd=&amp;cad=rja&amp;docid=u3V-JT7caPGSfM&amp;tbnid=aaiCf_987GP5yM:&amp;ved=0CAUQjRw&amp;url=http://palmettosclemson.com/menu/&amp;ei=WGd0UryVCMSRkQXYoIBA&amp;psig=AFQjCNG50Nx4-1F9v5-Yyw83D3nPzHHWww&amp;ust=1383446696942019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hyperlink" Target="http://www.google.com.hk/url?sa=i&amp;rct=j&amp;q=&amp;esrc=s&amp;frm=1&amp;source=images&amp;cd=&amp;cad=rja&amp;docid=ftOYcbXzZZw3zM&amp;tbnid=GYRg3qucvfluPM:&amp;ved=0CAUQjRw&amp;url=http://www.wrapyourselfslim.com/miracle-wraps-from-under-the-sea/&amp;ei=_2V0UpL3N8ntkgXY-IHwDw&amp;psig=AFQjCNG7BsSGhU2CDtAtSRw63qSE4slO5w&amp;ust=1383446398315999" TargetMode="Externa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9qoMFpVyB45pQM&amp;tbnid=rEgdm31wQOyNTM:&amp;ved=0CAUQjRw&amp;url=http://uncooking101.com/site/raw-food-ingredient/sesame-seed-tahini/&amp;ei=Vml0UtPcFMGfkAWLgoFY&amp;psig=AFQjCNGBPQK3oa0i4CEO-feevVzVY9nAEg&amp;ust=1383447237185063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hyperlink" Target="http://www.google.com.hk/url?sa=i&amp;rct=j&amp;q=&amp;esrc=s&amp;frm=1&amp;source=images&amp;cd=&amp;cad=rja&amp;docid=S8RvM7SB2bJIxM&amp;tbnid=XF3SAshFdpgxgM:&amp;ved=0CAUQjRw&amp;url=http://www.birdsong-peanuts.com/&amp;ei=Bmp0UuSHI8q2lQXxnoCwAQ&amp;psig=AFQjCNFvljjZin8vpzfyA6p8x0SbW-NISQ&amp;ust=1383447427628798" TargetMode="Externa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uHmUGPatBn7dsM&amp;tbnid=EtBler13j2xEsM:&amp;ved=0CAUQjRw&amp;url=http://snarfed.org/2013-08-18_im-slow&amp;ei=v2x0Up2gE8fIlAXs3ICoAQ&amp;psig=AFQjCNGZFkoKtG26E6rQECPCcmqlSlo6sw&amp;ust=138344809473331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4TuThpk6vm5U6M&amp;tbnid=WArVKXkcshZHKM:&amp;ved=0CAUQjRw&amp;url=http://www.milionkobiet.pl/zdrowie/dlaczego-jestem-ciagle-zmeczona,1949,1,a.html&amp;ei=4R5yUo-mDY7HlAXD8oDQAQ&amp;psig=AFQjCNE-GZ-9bp-M8ZDFp7QyUhWBq4GNAw&amp;ust=13832971004437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frm=1&amp;source=images&amp;cd=&amp;cad=rja&amp;docid=47MHi3R_Z9P2lM&amp;tbnid=FOdeYlmS5QX3EM:&amp;ved=0CAUQjRw&amp;url=http://magazine.ucla.edu/exclusives/brain-hand-gestures/&amp;ei=7IB0Us-0LIzNlAWs4oAI&amp;psig=AFQjCNEsl5ofF6R-hEp7IrJJMQEsN2Hpig&amp;ust=1383453179865584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google.com.hk/url?sa=i&amp;rct=j&amp;q=&amp;esrc=s&amp;frm=1&amp;source=images&amp;cd=&amp;cad=rja&amp;docid=zVWT64comeFBdM&amp;tbnid=zdjn8QoVeCFZHM:&amp;ved=0CAUQjRw&amp;url=http://gizmodo.com/5907346/&amp;ei=CQNyUq3UE8uWkQWO5YA4&amp;psig=AFQjCNHtj04lwczgwicJIOd6DEyghGxUEA&amp;ust=1383289928145007" TargetMode="External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.hk/url?sa=i&amp;rct=j&amp;q=&amp;esrc=s&amp;frm=1&amp;source=images&amp;cd=&amp;cad=rja&amp;docid=s1h4N9SixtrYFM&amp;tbnid=W6rknGpml6FD8M:&amp;ved=&amp;url=http://www.postureclinic.ca/content.php?cms_id=2&amp;ei=7QNyUsTnCsn5kgXz3IDADg&amp;psig=AFQjCNEuLoDvLgwRRHsfj8W_KocwnIiW_A&amp;ust=1383290107999657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03341" y="3357381"/>
            <a:ext cx="6273907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>
                <a:solidFill>
                  <a:srgbClr val="00B0F0"/>
                </a:solidFill>
              </a:rPr>
              <a:t>Zaminocal</a:t>
            </a:r>
            <a:r>
              <a:rPr kumimoji="1" lang="en-US" altLang="zh-CN" sz="3200" dirty="0" smtClean="0">
                <a:solidFill>
                  <a:srgbClr val="00B0F0"/>
                </a:solidFill>
              </a:rPr>
              <a:t> Capsules</a:t>
            </a:r>
            <a:endParaRPr kumimoji="1" lang="zh-CN" altLang="en-US" sz="3200" dirty="0">
              <a:solidFill>
                <a:srgbClr val="00B0F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065818" y="4572000"/>
            <a:ext cx="4251469" cy="895350"/>
          </a:xfrm>
        </p:spPr>
        <p:txBody>
          <a:bodyPr/>
          <a:lstStyle/>
          <a:p>
            <a:pPr marL="0" indent="0" algn="r">
              <a:buNone/>
            </a:pPr>
            <a:r>
              <a:rPr kumimoji="1" lang="en-US" altLang="zh-CN" sz="2000" b="1" dirty="0">
                <a:solidFill>
                  <a:schemeClr val="accent3"/>
                </a:solidFill>
              </a:rPr>
              <a:t>BF Suma Ghana TOT </a:t>
            </a:r>
          </a:p>
          <a:p>
            <a:pPr marL="0" indent="0" algn="r">
              <a:buNone/>
            </a:pPr>
            <a:r>
              <a:rPr kumimoji="1" lang="en-US" altLang="zh-CN" sz="2000" b="1" dirty="0">
                <a:solidFill>
                  <a:schemeClr val="accent3"/>
                </a:solidFill>
              </a:rPr>
              <a:t>11-Feb-2017</a:t>
            </a:r>
            <a:endParaRPr kumimoji="1" lang="zh-CN" altLang="en-U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702595" y="1019271"/>
            <a:ext cx="9144000" cy="5572164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776305" y="546416"/>
                  <a:pt x="5745197" y="415353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9786" y="1643051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dirty="0">
                <a:solidFill>
                  <a:srgbClr val="5A5A5A"/>
                </a:solidFill>
                <a:latin typeface="Arial Black" pitchFamily="34" charset="0"/>
              </a:rPr>
              <a:t>They initially perceived the trembling as Joel’s bodily susceptibly to cold weather. </a:t>
            </a:r>
          </a:p>
          <a:p>
            <a:pPr algn="dist"/>
            <a:r>
              <a:rPr lang="en-US" sz="2400" dirty="0">
                <a:solidFill>
                  <a:srgbClr val="5A5A5A"/>
                </a:solidFill>
                <a:latin typeface="Arial Black" pitchFamily="34" charset="0"/>
              </a:rPr>
              <a:t>So they wrapped him nice and tight.</a:t>
            </a:r>
          </a:p>
        </p:txBody>
      </p:sp>
    </p:spTree>
    <p:extLst>
      <p:ext uri="{BB962C8B-B14F-4D97-AF65-F5344CB8AC3E}">
        <p14:creationId xmlns:p14="http://schemas.microsoft.com/office/powerpoint/2010/main" xmlns="" val="12595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81488" y="4857760"/>
            <a:ext cx="6286512" cy="1857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67240" y="5074050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However, things get worse the next day when his hands and legs shook uncontrollably, force him to cry incessantly.</a:t>
            </a:r>
          </a:p>
        </p:txBody>
      </p:sp>
      <p:sp>
        <p:nvSpPr>
          <p:cNvPr id="7" name="Freeform 6"/>
          <p:cNvSpPr/>
          <p:nvPr/>
        </p:nvSpPr>
        <p:spPr>
          <a:xfrm>
            <a:off x="1523968" y="1142984"/>
            <a:ext cx="6072230" cy="3714776"/>
          </a:xfrm>
          <a:custGeom>
            <a:avLst/>
            <a:gdLst>
              <a:gd name="connsiteX0" fmla="*/ 0 w 6072230"/>
              <a:gd name="connsiteY0" fmla="*/ 0 h 3714776"/>
              <a:gd name="connsiteX1" fmla="*/ 6072230 w 6072230"/>
              <a:gd name="connsiteY1" fmla="*/ 0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0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0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0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357166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357166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357166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357166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357166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357166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357166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  <a:gd name="connsiteX0" fmla="*/ 0 w 6072230"/>
              <a:gd name="connsiteY0" fmla="*/ 0 h 3714776"/>
              <a:gd name="connsiteX1" fmla="*/ 6072230 w 6072230"/>
              <a:gd name="connsiteY1" fmla="*/ 357166 h 3714776"/>
              <a:gd name="connsiteX2" fmla="*/ 6072230 w 6072230"/>
              <a:gd name="connsiteY2" fmla="*/ 3714776 h 3714776"/>
              <a:gd name="connsiteX3" fmla="*/ 0 w 6072230"/>
              <a:gd name="connsiteY3" fmla="*/ 3714776 h 3714776"/>
              <a:gd name="connsiteX4" fmla="*/ 0 w 6072230"/>
              <a:gd name="connsiteY4" fmla="*/ 0 h 371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2230" h="3714776">
                <a:moveTo>
                  <a:pt x="0" y="0"/>
                </a:moveTo>
                <a:cubicBezTo>
                  <a:pt x="2425652" y="314874"/>
                  <a:pt x="3878192" y="372972"/>
                  <a:pt x="6072230" y="357166"/>
                </a:cubicBezTo>
                <a:lnTo>
                  <a:pt x="6072230" y="3714776"/>
                </a:lnTo>
                <a:lnTo>
                  <a:pt x="0" y="371477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15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5905" y="890842"/>
            <a:ext cx="6572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Much to the dismay of his parents, the doctor announced that Joel suffered from a sub health issue – </a:t>
            </a:r>
            <a:r>
              <a:rPr lang="en-US" sz="4000" dirty="0">
                <a:solidFill>
                  <a:srgbClr val="F57820"/>
                </a:solidFill>
                <a:latin typeface="Arial Black" pitchFamily="34" charset="0"/>
              </a:rPr>
              <a:t>Calcium Deficiency.</a:t>
            </a:r>
            <a:endParaRPr lang="en-US" sz="2400" dirty="0">
              <a:solidFill>
                <a:srgbClr val="F57820"/>
              </a:solidFill>
              <a:latin typeface="Arial Black" pitchFamily="34" charset="0"/>
            </a:endParaRPr>
          </a:p>
        </p:txBody>
      </p:sp>
      <p:pic>
        <p:nvPicPr>
          <p:cNvPr id="28677" name="Picture 5" descr="http://1.lavenircdn.net/Assets/Images_Upload/Actu24/2012/02/21/Medecin_be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8762" b="7126"/>
          <a:stretch>
            <a:fillRect/>
          </a:stretch>
        </p:blipFill>
        <p:spPr bwMode="auto">
          <a:xfrm>
            <a:off x="3101657" y="2819534"/>
            <a:ext cx="5786478" cy="324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61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5670" y="2000241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Case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2596" y="3684820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Calcium and Zinc are essential factors to build our healthy body, not only for babies, but also for adults, aged people and pregnant women.</a:t>
            </a:r>
          </a:p>
        </p:txBody>
      </p:sp>
      <p:cxnSp>
        <p:nvCxnSpPr>
          <p:cNvPr id="6" name="直接连接符 9"/>
          <p:cNvCxnSpPr/>
          <p:nvPr/>
        </p:nvCxnSpPr>
        <p:spPr>
          <a:xfrm>
            <a:off x="1524000" y="3070222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/>
        </p:nvCxnSpPr>
        <p:spPr>
          <a:xfrm>
            <a:off x="6310314" y="3071810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7"/>
          <p:cNvSpPr/>
          <p:nvPr/>
        </p:nvSpPr>
        <p:spPr>
          <a:xfrm>
            <a:off x="5881686" y="3000372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24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678" y="2000241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PART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0050" y="3364057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57820"/>
                </a:solidFill>
                <a:latin typeface="Arial Black" pitchFamily="34" charset="0"/>
              </a:rPr>
              <a:t>Calcium</a:t>
            </a:r>
          </a:p>
        </p:txBody>
      </p:sp>
      <p:cxnSp>
        <p:nvCxnSpPr>
          <p:cNvPr id="6" name="直接连接符 9"/>
          <p:cNvCxnSpPr/>
          <p:nvPr/>
        </p:nvCxnSpPr>
        <p:spPr>
          <a:xfrm>
            <a:off x="1524000" y="3070222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/>
        </p:nvCxnSpPr>
        <p:spPr>
          <a:xfrm>
            <a:off x="6310314" y="3071810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7"/>
          <p:cNvSpPr/>
          <p:nvPr/>
        </p:nvSpPr>
        <p:spPr>
          <a:xfrm>
            <a:off x="5881686" y="3000372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22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84" y="1500175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QUESTION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1356" y="2760646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5A5A5A"/>
                </a:solidFill>
                <a:latin typeface="Arial Black" pitchFamily="34" charset="0"/>
              </a:rPr>
              <a:t>What is Calcium?</a:t>
            </a:r>
          </a:p>
          <a:p>
            <a:pPr algn="ctr"/>
            <a:r>
              <a:rPr lang="en-US" sz="2000" i="1" dirty="0">
                <a:solidFill>
                  <a:srgbClr val="5A5A5A"/>
                </a:solidFill>
                <a:latin typeface="Arial Black" pitchFamily="34" charset="0"/>
              </a:rPr>
              <a:t>(Choose 1 or more answers)</a:t>
            </a:r>
          </a:p>
        </p:txBody>
      </p:sp>
      <p:cxnSp>
        <p:nvCxnSpPr>
          <p:cNvPr id="6" name="直接连接符 9"/>
          <p:cNvCxnSpPr/>
          <p:nvPr/>
        </p:nvCxnSpPr>
        <p:spPr>
          <a:xfrm>
            <a:off x="1524000" y="2427280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/>
        </p:nvCxnSpPr>
        <p:spPr>
          <a:xfrm>
            <a:off x="6310314" y="2428868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7"/>
          <p:cNvSpPr/>
          <p:nvPr/>
        </p:nvSpPr>
        <p:spPr>
          <a:xfrm>
            <a:off x="5881686" y="2357430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52662" y="3857628"/>
            <a:ext cx="764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It is a mineral. 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It is a kind of food.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It is essential for strong bones.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It’s essential for adults only.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33471" y="6060064"/>
            <a:ext cx="395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(See answer in the next page)</a:t>
            </a:r>
          </a:p>
        </p:txBody>
      </p:sp>
    </p:spTree>
    <p:extLst>
      <p:ext uri="{BB962C8B-B14F-4D97-AF65-F5344CB8AC3E}">
        <p14:creationId xmlns:p14="http://schemas.microsoft.com/office/powerpoint/2010/main" xmlns="" val="4137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 rot="16200000" flipH="1">
            <a:off x="773869" y="4321975"/>
            <a:ext cx="2786082" cy="1285884"/>
          </a:xfrm>
          <a:prstGeom prst="parallelogram">
            <a:avLst>
              <a:gd name="adj" fmla="val 15895"/>
            </a:avLst>
          </a:prstGeom>
          <a:gradFill>
            <a:gsLst>
              <a:gs pos="24000">
                <a:srgbClr val="323291"/>
              </a:gs>
              <a:gs pos="100000">
                <a:srgbClr val="323291">
                  <a:alpha val="6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3" name="直接连接符 9"/>
          <p:cNvCxnSpPr/>
          <p:nvPr/>
        </p:nvCxnSpPr>
        <p:spPr>
          <a:xfrm>
            <a:off x="1524000" y="3141660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0"/>
          <p:cNvCxnSpPr/>
          <p:nvPr/>
        </p:nvCxnSpPr>
        <p:spPr>
          <a:xfrm>
            <a:off x="6524628" y="3143248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17"/>
          <p:cNvSpPr/>
          <p:nvPr/>
        </p:nvSpPr>
        <p:spPr>
          <a:xfrm>
            <a:off x="6024562" y="3071810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5381622" y="1695006"/>
            <a:ext cx="1428759" cy="1233928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Ca</a:t>
            </a:r>
          </a:p>
          <a:p>
            <a:pPr algn="ctr"/>
            <a:endParaRPr lang="en-US" sz="400" dirty="0"/>
          </a:p>
          <a:p>
            <a:pPr algn="ctr"/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Calcium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09852" y="3571876"/>
            <a:ext cx="7858148" cy="2571768"/>
          </a:xfrm>
          <a:prstGeom prst="rect">
            <a:avLst/>
          </a:prstGeom>
          <a:gradFill flip="none" rotWithShape="1">
            <a:gsLst>
              <a:gs pos="1000">
                <a:srgbClr val="323291"/>
              </a:gs>
              <a:gs pos="100000">
                <a:srgbClr val="323291">
                  <a:alpha val="6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1325" indent="-441325">
              <a:buFont typeface="Wingdings" pitchFamily="2" charset="2"/>
              <a:buChar char="Ø"/>
            </a:pPr>
            <a:r>
              <a:rPr lang="en-US" sz="2400" dirty="0">
                <a:latin typeface="Arial Black" pitchFamily="34" charset="0"/>
              </a:rPr>
              <a:t>Calcium is an important mineral which is </a:t>
            </a:r>
            <a:r>
              <a:rPr lang="en-US" sz="2400" dirty="0">
                <a:solidFill>
                  <a:srgbClr val="FFE241"/>
                </a:solidFill>
                <a:latin typeface="Arial Black" pitchFamily="34" charset="0"/>
              </a:rPr>
              <a:t>obtained through the diet only.</a:t>
            </a:r>
          </a:p>
          <a:p>
            <a:pPr marL="441325" indent="-441325">
              <a:buFont typeface="Wingdings" pitchFamily="2" charset="2"/>
              <a:buChar char="Ø"/>
            </a:pPr>
            <a:r>
              <a:rPr lang="en-US" sz="2400" dirty="0">
                <a:latin typeface="Arial Black" pitchFamily="34" charset="0"/>
              </a:rPr>
              <a:t>More than 90% Calcium we take are absorbed by bones and teeth to give them </a:t>
            </a:r>
            <a:r>
              <a:rPr lang="en-US" sz="2400" dirty="0">
                <a:solidFill>
                  <a:srgbClr val="FFE241"/>
                </a:solidFill>
                <a:latin typeface="Arial Black" pitchFamily="34" charset="0"/>
              </a:rPr>
              <a:t>strength and rigidity.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3470" y="6202940"/>
            <a:ext cx="383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(Answer for question2: A &amp;C)</a:t>
            </a:r>
          </a:p>
        </p:txBody>
      </p:sp>
    </p:spTree>
    <p:extLst>
      <p:ext uri="{BB962C8B-B14F-4D97-AF65-F5344CB8AC3E}">
        <p14:creationId xmlns:p14="http://schemas.microsoft.com/office/powerpoint/2010/main" xmlns="" val="6589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4" y="1500175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QUESTION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9852" y="2615510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What are the main functions of calcium?</a:t>
            </a:r>
          </a:p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(Choose 1 or more answers)</a:t>
            </a:r>
          </a:p>
        </p:txBody>
      </p:sp>
      <p:cxnSp>
        <p:nvCxnSpPr>
          <p:cNvPr id="4" name="直接连接符 9"/>
          <p:cNvCxnSpPr/>
          <p:nvPr/>
        </p:nvCxnSpPr>
        <p:spPr>
          <a:xfrm>
            <a:off x="1524000" y="2427280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10"/>
          <p:cNvCxnSpPr/>
          <p:nvPr/>
        </p:nvCxnSpPr>
        <p:spPr>
          <a:xfrm>
            <a:off x="6310314" y="2428868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7"/>
          <p:cNvSpPr/>
          <p:nvPr/>
        </p:nvSpPr>
        <p:spPr>
          <a:xfrm>
            <a:off x="5881686" y="2357430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52662" y="4113448"/>
            <a:ext cx="764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Maintains strong and healthy bones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Muscle contraction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Helps prevent osteoporosis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Essential during pregnancy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3471" y="6060064"/>
            <a:ext cx="395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(See answer in the next page)</a:t>
            </a:r>
          </a:p>
        </p:txBody>
      </p:sp>
    </p:spTree>
    <p:extLst>
      <p:ext uri="{BB962C8B-B14F-4D97-AF65-F5344CB8AC3E}">
        <p14:creationId xmlns:p14="http://schemas.microsoft.com/office/powerpoint/2010/main" xmlns="" val="19804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2771745" y="2881313"/>
            <a:ext cx="2085975" cy="2051050"/>
          </a:xfrm>
          <a:custGeom>
            <a:avLst/>
            <a:gdLst>
              <a:gd name="T0" fmla="*/ 657 w 21600"/>
              <a:gd name="T1" fmla="*/ 0 h 21600"/>
              <a:gd name="T2" fmla="*/ 192 w 21600"/>
              <a:gd name="T3" fmla="*/ 189 h 21600"/>
              <a:gd name="T4" fmla="*/ 0 w 21600"/>
              <a:gd name="T5" fmla="*/ 646 h 21600"/>
              <a:gd name="T6" fmla="*/ 192 w 21600"/>
              <a:gd name="T7" fmla="*/ 1103 h 21600"/>
              <a:gd name="T8" fmla="*/ 657 w 21600"/>
              <a:gd name="T9" fmla="*/ 1292 h 21600"/>
              <a:gd name="T10" fmla="*/ 1122 w 21600"/>
              <a:gd name="T11" fmla="*/ 1103 h 21600"/>
              <a:gd name="T12" fmla="*/ 1314 w 21600"/>
              <a:gd name="T13" fmla="*/ 646 h 21600"/>
              <a:gd name="T14" fmla="*/ 1122 w 21600"/>
              <a:gd name="T15" fmla="*/ 18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6 w 21600"/>
              <a:gd name="T25" fmla="*/ 3160 h 21600"/>
              <a:gd name="T26" fmla="*/ 18444 w 21600"/>
              <a:gd name="T27" fmla="*/ 1844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21" y="10800"/>
                </a:moveTo>
                <a:cubicBezTo>
                  <a:pt x="4421" y="14323"/>
                  <a:pt x="7277" y="17179"/>
                  <a:pt x="10800" y="17179"/>
                </a:cubicBezTo>
                <a:cubicBezTo>
                  <a:pt x="14323" y="17179"/>
                  <a:pt x="17179" y="14323"/>
                  <a:pt x="17179" y="10800"/>
                </a:cubicBezTo>
                <a:cubicBezTo>
                  <a:pt x="17179" y="7277"/>
                  <a:pt x="14323" y="4421"/>
                  <a:pt x="10800" y="4421"/>
                </a:cubicBezTo>
                <a:cubicBezTo>
                  <a:pt x="7277" y="4421"/>
                  <a:pt x="4421" y="7277"/>
                  <a:pt x="4421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84ACA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>
            <a:off x="1666844" y="1820864"/>
            <a:ext cx="4198938" cy="4146550"/>
          </a:xfrm>
          <a:prstGeom prst="ellipse">
            <a:avLst/>
          </a:prstGeom>
          <a:solidFill>
            <a:srgbClr val="FFE241"/>
          </a:solidFill>
          <a:ln w="19050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2447894" y="2562226"/>
            <a:ext cx="2743200" cy="2698750"/>
          </a:xfrm>
          <a:custGeom>
            <a:avLst/>
            <a:gdLst>
              <a:gd name="T0" fmla="*/ 864 w 21600"/>
              <a:gd name="T1" fmla="*/ 0 h 21600"/>
              <a:gd name="T2" fmla="*/ 253 w 21600"/>
              <a:gd name="T3" fmla="*/ 249 h 21600"/>
              <a:gd name="T4" fmla="*/ 0 w 21600"/>
              <a:gd name="T5" fmla="*/ 850 h 21600"/>
              <a:gd name="T6" fmla="*/ 253 w 21600"/>
              <a:gd name="T7" fmla="*/ 1451 h 21600"/>
              <a:gd name="T8" fmla="*/ 864 w 21600"/>
              <a:gd name="T9" fmla="*/ 1700 h 21600"/>
              <a:gd name="T10" fmla="*/ 1475 w 21600"/>
              <a:gd name="T11" fmla="*/ 1451 h 21600"/>
              <a:gd name="T12" fmla="*/ 1728 w 21600"/>
              <a:gd name="T13" fmla="*/ 850 h 21600"/>
              <a:gd name="T14" fmla="*/ 1475 w 21600"/>
              <a:gd name="T15" fmla="*/ 24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4 h 21600"/>
              <a:gd name="T26" fmla="*/ 18438 w 21600"/>
              <a:gd name="T27" fmla="*/ 1843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2329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6"/>
          <p:cNvSpPr>
            <a:spLocks noChangeArrowheads="1"/>
          </p:cNvSpPr>
          <p:nvPr/>
        </p:nvSpPr>
        <p:spPr bwMode="auto">
          <a:xfrm>
            <a:off x="2989232" y="3094039"/>
            <a:ext cx="1614488" cy="1660525"/>
          </a:xfrm>
          <a:prstGeom prst="ellipse">
            <a:avLst/>
          </a:prstGeom>
          <a:solidFill>
            <a:srgbClr val="F57820"/>
          </a:soli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 eaLnBrk="0" hangingPunct="0"/>
            <a:r>
              <a:rPr kumimoji="1" lang="en-US" altLang="zh-CN" dirty="0">
                <a:solidFill>
                  <a:srgbClr val="FFFFFF"/>
                </a:solidFill>
                <a:latin typeface="Arial Black" pitchFamily="34" charset="0"/>
                <a:ea typeface="方正大黑简体" pitchFamily="65" charset="-122"/>
              </a:rPr>
              <a:t>Calcium</a:t>
            </a:r>
          </a:p>
          <a:p>
            <a:pPr algn="ctr" eaLnBrk="0" hangingPunct="0"/>
            <a:r>
              <a:rPr kumimoji="1" lang="en-US" altLang="zh-CN" dirty="0">
                <a:solidFill>
                  <a:srgbClr val="FFFFFF"/>
                </a:solidFill>
                <a:latin typeface="Arial Black" pitchFamily="34" charset="0"/>
                <a:ea typeface="方正大黑简体" pitchFamily="65" charset="-122"/>
              </a:rPr>
              <a:t>Functions</a:t>
            </a:r>
            <a:endParaRPr kumimoji="1" lang="zh-CN" altLang="en-US" dirty="0">
              <a:solidFill>
                <a:srgbClr val="FFFFFF"/>
              </a:solidFill>
              <a:latin typeface="Arial Black" pitchFamily="34" charset="0"/>
              <a:ea typeface="方正大黑简体" pitchFamily="65" charset="-122"/>
            </a:endParaRPr>
          </a:p>
        </p:txBody>
      </p:sp>
      <p:sp>
        <p:nvSpPr>
          <p:cNvPr id="20" name="AutoShape 37"/>
          <p:cNvSpPr>
            <a:spLocks noChangeArrowheads="1"/>
          </p:cNvSpPr>
          <p:nvPr/>
        </p:nvSpPr>
        <p:spPr bwMode="gray">
          <a:xfrm>
            <a:off x="5195863" y="2613025"/>
            <a:ext cx="2857520" cy="6477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Blood Clotting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gray">
          <a:xfrm>
            <a:off x="4419569" y="1676400"/>
            <a:ext cx="3633814" cy="6477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Maintains teeth &amp; bones strong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2" name="AutoShape 39"/>
          <p:cNvSpPr>
            <a:spLocks noChangeArrowheads="1"/>
          </p:cNvSpPr>
          <p:nvPr/>
        </p:nvSpPr>
        <p:spPr bwMode="gray">
          <a:xfrm>
            <a:off x="5553053" y="3548063"/>
            <a:ext cx="2500330" cy="6477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Nerve Function</a:t>
            </a:r>
            <a:r>
              <a:rPr lang="zh-CN" altLang="en-US" sz="2000" dirty="0">
                <a:solidFill>
                  <a:srgbClr val="323291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gray">
          <a:xfrm>
            <a:off x="5194269" y="4484688"/>
            <a:ext cx="2859114" cy="6477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Muscle Contraction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gray">
          <a:xfrm>
            <a:off x="4543397" y="5495944"/>
            <a:ext cx="3438549" cy="6477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Cells Interaction 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96428" y="4214818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A5A5A"/>
                </a:solidFill>
                <a:latin typeface="Arial Black" pitchFamily="34" charset="0"/>
              </a:rPr>
              <a:t>Others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96428" y="1714489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A5A5A"/>
                </a:solidFill>
                <a:latin typeface="Arial Black" pitchFamily="34" charset="0"/>
              </a:rPr>
              <a:t>Main Function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8524892" y="1857364"/>
            <a:ext cx="642942" cy="214314"/>
          </a:xfrm>
          <a:prstGeom prst="rightArrow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953256" y="4429132"/>
            <a:ext cx="3143272" cy="1588"/>
          </a:xfrm>
          <a:prstGeom prst="line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8524892" y="4286256"/>
            <a:ext cx="642942" cy="214314"/>
          </a:xfrm>
          <a:prstGeom prst="rightArrow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6881023" y="4500570"/>
            <a:ext cx="3286148" cy="1588"/>
          </a:xfrm>
          <a:prstGeom prst="line">
            <a:avLst/>
          </a:prstGeom>
          <a:ln w="76200">
            <a:solidFill>
              <a:srgbClr val="32329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79582" y="6274378"/>
            <a:ext cx="376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(Answer for question 3: ALL)</a:t>
            </a:r>
          </a:p>
        </p:txBody>
      </p:sp>
      <p:pic>
        <p:nvPicPr>
          <p:cNvPr id="25" name="Picture 24" descr="CLICK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3512" y="1124744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0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4" y="1500175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QUESTION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44" y="2615510"/>
            <a:ext cx="87868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How much calcium is recommended to an adult (10-30 </a:t>
            </a:r>
            <a:r>
              <a:rPr lang="en-US" sz="3200" dirty="0" err="1">
                <a:solidFill>
                  <a:srgbClr val="5A5A5A"/>
                </a:solidFill>
                <a:latin typeface="Arial Black" pitchFamily="34" charset="0"/>
              </a:rPr>
              <a:t>y.o</a:t>
            </a:r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.) for daily consumption?</a:t>
            </a:r>
          </a:p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(Choose 1 answer)</a:t>
            </a:r>
          </a:p>
        </p:txBody>
      </p:sp>
      <p:cxnSp>
        <p:nvCxnSpPr>
          <p:cNvPr id="4" name="直接连接符 9"/>
          <p:cNvCxnSpPr/>
          <p:nvPr/>
        </p:nvCxnSpPr>
        <p:spPr>
          <a:xfrm>
            <a:off x="1524000" y="2427280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10"/>
          <p:cNvCxnSpPr/>
          <p:nvPr/>
        </p:nvCxnSpPr>
        <p:spPr>
          <a:xfrm>
            <a:off x="6310314" y="2428868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7"/>
          <p:cNvSpPr/>
          <p:nvPr/>
        </p:nvSpPr>
        <p:spPr>
          <a:xfrm>
            <a:off x="5881686" y="2357430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52662" y="4113448"/>
            <a:ext cx="764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500 mg.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1000 mg.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10000 mg. 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2500 mg.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33471" y="6060064"/>
            <a:ext cx="395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(See answer in the next page)</a:t>
            </a:r>
          </a:p>
        </p:txBody>
      </p:sp>
    </p:spTree>
    <p:extLst>
      <p:ext uri="{BB962C8B-B14F-4D97-AF65-F5344CB8AC3E}">
        <p14:creationId xmlns:p14="http://schemas.microsoft.com/office/powerpoint/2010/main" xmlns="" val="9332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redphenix.com/wp-content/uploads/2013/04/family-friend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E5F3"/>
              </a:clrFrom>
              <a:clrTo>
                <a:srgbClr val="D3E5F3">
                  <a:alpha val="0"/>
                </a:srgbClr>
              </a:clrTo>
            </a:clrChange>
          </a:blip>
          <a:srcRect t="11095" b="4585"/>
          <a:stretch>
            <a:fillRect/>
          </a:stretch>
        </p:blipFill>
        <p:spPr bwMode="auto">
          <a:xfrm>
            <a:off x="1523968" y="4000504"/>
            <a:ext cx="9144000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09786" y="2000241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323291"/>
                </a:solidFill>
                <a:latin typeface="Arial Black" pitchFamily="34" charset="0"/>
              </a:rPr>
              <a:t>ZaminoCal</a:t>
            </a:r>
            <a:r>
              <a:rPr lang="en-US" altLang="zh-CN" sz="4800" baseline="30000" dirty="0" err="1">
                <a:solidFill>
                  <a:srgbClr val="323291"/>
                </a:solidFill>
                <a:latin typeface="Arial Black" pitchFamily="34" charset="0"/>
              </a:rPr>
              <a:t>TM</a:t>
            </a:r>
            <a:r>
              <a:rPr lang="en-US" altLang="zh-CN" sz="4800" dirty="0">
                <a:solidFill>
                  <a:srgbClr val="323291"/>
                </a:solidFill>
                <a:latin typeface="Arial Black" pitchFamily="34" charset="0"/>
              </a:rPr>
              <a:t> Capsules</a:t>
            </a:r>
            <a:endParaRPr lang="zh-CN" altLang="en-US" sz="48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24000" y="2998784"/>
            <a:ext cx="4357686" cy="1588"/>
          </a:xfrm>
          <a:prstGeom prst="line">
            <a:avLst/>
          </a:prstGeom>
          <a:ln w="28575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953124" y="3786190"/>
            <a:ext cx="4714876" cy="1588"/>
          </a:xfrm>
          <a:prstGeom prst="line">
            <a:avLst/>
          </a:prstGeom>
          <a:ln w="28575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810248" y="2928934"/>
            <a:ext cx="142876" cy="1428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809720" y="3214687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A5A5A"/>
                </a:solidFill>
                <a:latin typeface="Arial Black" pitchFamily="34" charset="0"/>
              </a:rPr>
              <a:t>CALCIUM &amp; ZINC, NEW </a:t>
            </a:r>
            <a:r>
              <a:rPr lang="en-US" altLang="zh-CN" sz="2400">
                <a:solidFill>
                  <a:srgbClr val="5A5A5A"/>
                </a:solidFill>
                <a:latin typeface="Arial Black" pitchFamily="34" charset="0"/>
              </a:rPr>
              <a:t>FORM FOR </a:t>
            </a:r>
            <a:r>
              <a:rPr lang="en-US" altLang="zh-CN" sz="2400" dirty="0">
                <a:solidFill>
                  <a:srgbClr val="5A5A5A"/>
                </a:solidFill>
                <a:latin typeface="Arial Black" pitchFamily="34" charset="0"/>
              </a:rPr>
              <a:t>BONE PARTNER.</a:t>
            </a:r>
            <a:endParaRPr lang="zh-CN" altLang="en-US" sz="2400" dirty="0">
              <a:solidFill>
                <a:srgbClr val="5A5A5A"/>
              </a:solidFill>
              <a:latin typeface="Arial Black" pitchFamily="34" charset="0"/>
            </a:endParaRPr>
          </a:p>
          <a:p>
            <a:endParaRPr lang="zh-CN" altLang="en-US" sz="24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810248" y="3714752"/>
            <a:ext cx="142876" cy="1428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7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928670"/>
          <a:ext cx="9143999" cy="57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50"/>
                <a:gridCol w="2500330"/>
                <a:gridCol w="2296448"/>
                <a:gridCol w="1561171"/>
              </a:tblGrid>
              <a:tr h="360000"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Life Stag</a:t>
                      </a:r>
                      <a:r>
                        <a:rPr lang="en-US" sz="1400" baseline="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e Group</a:t>
                      </a:r>
                      <a:endParaRPr lang="en-US" sz="1400" dirty="0">
                        <a:solidFill>
                          <a:srgbClr val="32329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Estimated</a:t>
                      </a:r>
                      <a:r>
                        <a:rPr lang="en-US" sz="1400" baseline="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 Average Requirement (mg / day)</a:t>
                      </a:r>
                      <a:endParaRPr lang="en-US" sz="1400" dirty="0">
                        <a:solidFill>
                          <a:srgbClr val="32329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Recommended</a:t>
                      </a:r>
                      <a:r>
                        <a:rPr lang="en-US" sz="1400" baseline="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 Dietary Allowance(mg / day)</a:t>
                      </a:r>
                      <a:endParaRPr lang="en-US" sz="1400" dirty="0">
                        <a:solidFill>
                          <a:srgbClr val="32329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Upper Level Intake (mg</a:t>
                      </a:r>
                      <a:r>
                        <a:rPr lang="en-US" sz="1400" baseline="0" dirty="0" smtClean="0">
                          <a:solidFill>
                            <a:srgbClr val="323291"/>
                          </a:solidFill>
                          <a:latin typeface="Arial Black" pitchFamily="34" charset="0"/>
                        </a:rPr>
                        <a:t> / day)</a:t>
                      </a:r>
                      <a:endParaRPr lang="en-US" sz="1400" dirty="0">
                        <a:solidFill>
                          <a:srgbClr val="32329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Infants (0-6</a:t>
                      </a:r>
                      <a:r>
                        <a:rPr lang="en-US" sz="1400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 months)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dirty="0">
                        <a:solidFill>
                          <a:srgbClr val="5A5A5A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dirty="0">
                        <a:solidFill>
                          <a:srgbClr val="5A5A5A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1000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Infants (6-12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months)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1500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1-3 years</a:t>
                      </a:r>
                      <a:r>
                        <a:rPr lang="en-US" sz="1400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 old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500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700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2500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4-8 years old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800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2500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9-13 years old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1100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1300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3000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14-18 years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old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1100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1300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3000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10-30 years old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800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1000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2500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31-50 years old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800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2500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51-70 years old (male)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800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1000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2500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51-70 years old (female)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1000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1200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2500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70 above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1000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1200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1200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14-18</a:t>
                      </a:r>
                    </a:p>
                    <a:p>
                      <a:pPr lvl="0" algn="l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Lactating / Pregnant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1100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1300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1300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19-50 </a:t>
                      </a:r>
                    </a:p>
                    <a:p>
                      <a:pPr lvl="0" algn="l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Lactating</a:t>
                      </a:r>
                      <a:r>
                        <a:rPr lang="en-US" sz="1400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 / Pregnant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800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1000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2500</a:t>
                      </a:r>
                      <a:endParaRPr lang="en-US" sz="14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453322" y="3786190"/>
            <a:ext cx="1000132" cy="428628"/>
          </a:xfrm>
          <a:prstGeom prst="ellipse">
            <a:avLst/>
          </a:prstGeom>
          <a:noFill/>
          <a:ln w="76200">
            <a:solidFill>
              <a:srgbClr val="F57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928670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Black" pitchFamily="34" charset="0"/>
              </a:rPr>
              <a:t>Guideline for Calcium Intake Daily</a:t>
            </a:r>
          </a:p>
        </p:txBody>
      </p:sp>
    </p:spTree>
    <p:extLst>
      <p:ext uri="{BB962C8B-B14F-4D97-AF65-F5344CB8AC3E}">
        <p14:creationId xmlns:p14="http://schemas.microsoft.com/office/powerpoint/2010/main" xmlns="" val="20469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www.oesd.org/wp-content/uploads/2013/01/Why-Older-People-Lose-Their-Memor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6302" y="5500703"/>
            <a:ext cx="2191699" cy="1200135"/>
          </a:xfrm>
          <a:prstGeom prst="rect">
            <a:avLst/>
          </a:prstGeom>
          <a:noFill/>
        </p:spPr>
      </p:pic>
      <p:cxnSp>
        <p:nvCxnSpPr>
          <p:cNvPr id="3" name="直接连接符 9"/>
          <p:cNvCxnSpPr/>
          <p:nvPr/>
        </p:nvCxnSpPr>
        <p:spPr>
          <a:xfrm>
            <a:off x="1524000" y="4213230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0"/>
          <p:cNvCxnSpPr/>
          <p:nvPr/>
        </p:nvCxnSpPr>
        <p:spPr>
          <a:xfrm>
            <a:off x="6310314" y="4214818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17"/>
          <p:cNvSpPr/>
          <p:nvPr/>
        </p:nvSpPr>
        <p:spPr>
          <a:xfrm>
            <a:off x="5881686" y="4143380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09786" y="1500175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buFont typeface="Arial" pitchFamily="34" charset="0"/>
              <a:buChar char="•"/>
            </a:pPr>
            <a:r>
              <a:rPr lang="en-US" sz="2400" dirty="0">
                <a:solidFill>
                  <a:srgbClr val="5A5A5A"/>
                </a:solidFill>
                <a:latin typeface="Arial Black" pitchFamily="34" charset="0"/>
              </a:rPr>
              <a:t>Each life stage groups would have its symptoms of calcium deficiency.</a:t>
            </a:r>
          </a:p>
          <a:p>
            <a:pPr lvl="0" algn="ctr"/>
            <a:endParaRPr lang="en-US" sz="24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15962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23291"/>
                </a:solidFill>
                <a:latin typeface="Arial Black" pitchFamily="34" charset="0"/>
              </a:rPr>
              <a:t>COME AND SELF-DIAGNOSE!</a:t>
            </a:r>
          </a:p>
        </p:txBody>
      </p:sp>
      <p:pic>
        <p:nvPicPr>
          <p:cNvPr id="23554" name="Picture 2" descr="http://knowledgeoverflow.com/wp-content/uploads/2012/06/blue_eyes_cute_baby-wid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349"/>
          <a:stretch>
            <a:fillRect/>
          </a:stretch>
        </p:blipFill>
        <p:spPr bwMode="auto">
          <a:xfrm>
            <a:off x="1523968" y="4245584"/>
            <a:ext cx="3071834" cy="241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6" name="Picture 4" descr="http://www.nwtexashealthcare.com/sites/nwtexashealthcare.com/files/101536974_painted%20hand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81488" y="5339194"/>
            <a:ext cx="2071702" cy="137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0" name="Picture 8" descr="http://www.careprohs.com/blog/wp-content/uploads/2012/01/OB-GYN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0418" y="4286256"/>
            <a:ext cx="2020293" cy="2428892"/>
          </a:xfrm>
          <a:prstGeom prst="rect">
            <a:avLst/>
          </a:prstGeom>
          <a:noFill/>
        </p:spPr>
      </p:pic>
      <p:pic>
        <p:nvPicPr>
          <p:cNvPr id="23564" name="Picture 12" descr="http://mybody-myhealth.com/wp-content/uploads/2013/05/healthy-guy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4562" y="4143380"/>
            <a:ext cx="2071702" cy="1997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520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158" y="1268760"/>
            <a:ext cx="878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Baby</a:t>
            </a:r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 – </a:t>
            </a:r>
            <a:r>
              <a:rPr lang="en-US" sz="2400" dirty="0">
                <a:solidFill>
                  <a:srgbClr val="5A5A5A"/>
                </a:solidFill>
                <a:latin typeface="Arial Black" pitchFamily="34" charset="0"/>
              </a:rPr>
              <a:t>Influenced by embryo and breastfeeding.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3552" y="1988840"/>
            <a:ext cx="8001056" cy="642942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5A5A5A"/>
                </a:solidFill>
                <a:latin typeface="Arial Black" pitchFamily="34" charset="0"/>
              </a:rPr>
              <a:t>Baby calcium deficiency may has the symptoms below.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4978" y="2564904"/>
            <a:ext cx="8001056" cy="4007368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rial Black" pitchFamily="34" charset="0"/>
              </a:rPr>
              <a:t>Difficult to fall asleep.</a:t>
            </a: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rial Black" pitchFamily="34" charset="0"/>
              </a:rPr>
              <a:t>Easy to cry and be awakened when sleeping.</a:t>
            </a: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rial Black" pitchFamily="34" charset="0"/>
              </a:rPr>
              <a:t>Delayed intellectual development and learned walking on the 13</a:t>
            </a:r>
            <a:r>
              <a:rPr lang="en-US" sz="2000" baseline="30000" dirty="0">
                <a:latin typeface="Arial Black" pitchFamily="34" charset="0"/>
              </a:rPr>
              <a:t>th</a:t>
            </a:r>
            <a:r>
              <a:rPr lang="en-US" sz="2000" dirty="0">
                <a:latin typeface="Arial Black" pitchFamily="34" charset="0"/>
              </a:rPr>
              <a:t> month after birth which is later than the normal.</a:t>
            </a: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rial Black" pitchFamily="34" charset="0"/>
              </a:rPr>
              <a:t>Teeth didn’t grow until the 10</a:t>
            </a:r>
            <a:r>
              <a:rPr lang="en-US" sz="2000" baseline="30000" dirty="0">
                <a:latin typeface="Arial Black" pitchFamily="34" charset="0"/>
              </a:rPr>
              <a:t>th</a:t>
            </a:r>
            <a:r>
              <a:rPr lang="en-US" sz="2000" dirty="0">
                <a:latin typeface="Arial Black" pitchFamily="34" charset="0"/>
              </a:rPr>
              <a:t> month after birth which is later than normal. </a:t>
            </a: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rial Black" pitchFamily="34" charset="0"/>
              </a:rPr>
              <a:t>Thinning of hair.</a:t>
            </a:r>
          </a:p>
          <a:p>
            <a:pPr marL="450850" indent="-4508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Arial Black" pitchFamily="34" charset="0"/>
              </a:rPr>
              <a:t>Easy to catch colds. </a:t>
            </a:r>
          </a:p>
        </p:txBody>
      </p:sp>
    </p:spTree>
    <p:extLst>
      <p:ext uri="{BB962C8B-B14F-4D97-AF65-F5344CB8AC3E}">
        <p14:creationId xmlns:p14="http://schemas.microsoft.com/office/powerpoint/2010/main" xmlns="" val="3008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034" y="900099"/>
            <a:ext cx="82153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Teenagers</a:t>
            </a:r>
          </a:p>
          <a:p>
            <a:r>
              <a:rPr lang="en-US" sz="1050" dirty="0">
                <a:solidFill>
                  <a:srgbClr val="323291"/>
                </a:solidFill>
                <a:latin typeface="Arial Black" pitchFamily="34" charset="0"/>
              </a:rPr>
              <a:t> </a:t>
            </a:r>
            <a:endParaRPr lang="en-US" sz="1050" dirty="0">
              <a:solidFill>
                <a:srgbClr val="5A5A5A"/>
              </a:solidFill>
              <a:latin typeface="Arial Black" pitchFamily="34" charset="0"/>
            </a:endParaRPr>
          </a:p>
          <a:p>
            <a:pPr marL="355600" indent="-355600">
              <a:buFont typeface="Wingdings" pitchFamily="2" charset="2"/>
              <a:buChar char="Ø"/>
            </a:pPr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Bone growth consumes most of the calcium.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Some teenagers’ picky eating would influence the calcium absorption. </a:t>
            </a:r>
          </a:p>
        </p:txBody>
      </p:sp>
      <p:sp>
        <p:nvSpPr>
          <p:cNvPr id="79" name="AutoShape 35"/>
          <p:cNvSpPr>
            <a:spLocks noChangeArrowheads="1"/>
          </p:cNvSpPr>
          <p:nvPr/>
        </p:nvSpPr>
        <p:spPr bwMode="auto">
          <a:xfrm rot="2863457">
            <a:off x="6965907" y="4670450"/>
            <a:ext cx="775367" cy="666151"/>
          </a:xfrm>
          <a:prstGeom prst="upArrow">
            <a:avLst>
              <a:gd name="adj1" fmla="val 52833"/>
              <a:gd name="adj2" fmla="val 45940"/>
            </a:avLst>
          </a:prstGeom>
          <a:gradFill flip="none" rotWithShape="1">
            <a:gsLst>
              <a:gs pos="24000">
                <a:srgbClr val="323291"/>
              </a:gs>
              <a:gs pos="85000">
                <a:schemeClr val="bg1"/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70" name="AutoShape 35"/>
          <p:cNvSpPr>
            <a:spLocks noChangeArrowheads="1"/>
          </p:cNvSpPr>
          <p:nvPr/>
        </p:nvSpPr>
        <p:spPr bwMode="auto">
          <a:xfrm rot="819169">
            <a:off x="6171883" y="4038899"/>
            <a:ext cx="807795" cy="639409"/>
          </a:xfrm>
          <a:prstGeom prst="upArrow">
            <a:avLst>
              <a:gd name="adj1" fmla="val 52833"/>
              <a:gd name="adj2" fmla="val 45940"/>
            </a:avLst>
          </a:prstGeom>
          <a:gradFill flip="none" rotWithShape="1">
            <a:gsLst>
              <a:gs pos="24000">
                <a:srgbClr val="323291"/>
              </a:gs>
              <a:gs pos="85000">
                <a:schemeClr val="bg1"/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69" name="AutoShape 34"/>
          <p:cNvSpPr>
            <a:spLocks noChangeArrowheads="1"/>
          </p:cNvSpPr>
          <p:nvPr/>
        </p:nvSpPr>
        <p:spPr bwMode="auto">
          <a:xfrm rot="18359731">
            <a:off x="4221011" y="4705106"/>
            <a:ext cx="775367" cy="666150"/>
          </a:xfrm>
          <a:prstGeom prst="upArrow">
            <a:avLst>
              <a:gd name="adj1" fmla="val 52833"/>
              <a:gd name="adj2" fmla="val 45940"/>
            </a:avLst>
          </a:prstGeom>
          <a:gradFill flip="none" rotWithShape="1">
            <a:gsLst>
              <a:gs pos="24000">
                <a:srgbClr val="323291"/>
              </a:gs>
              <a:gs pos="85000">
                <a:schemeClr val="bg1"/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501146" y="2647912"/>
            <a:ext cx="1430863" cy="1368727"/>
            <a:chOff x="3694093" y="1357298"/>
            <a:chExt cx="1857375" cy="1851025"/>
          </a:xfrm>
        </p:grpSpPr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3694093" y="1357298"/>
              <a:ext cx="1857375" cy="1851025"/>
            </a:xfrm>
            <a:prstGeom prst="ellipse">
              <a:avLst/>
            </a:prstGeom>
            <a:solidFill>
              <a:srgbClr val="F5782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4061341" y="1589666"/>
              <a:ext cx="311764" cy="31026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</p:grp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3846624" y="5089520"/>
            <a:ext cx="4357323" cy="1168429"/>
          </a:xfrm>
          <a:prstGeom prst="ellipse">
            <a:avLst/>
          </a:prstGeom>
          <a:gradFill flip="none" rotWithShape="1">
            <a:gsLst>
              <a:gs pos="0">
                <a:srgbClr val="5A5A5A"/>
              </a:gs>
              <a:gs pos="5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  <p:grpSp>
        <p:nvGrpSpPr>
          <p:cNvPr id="43" name="Group 10"/>
          <p:cNvGrpSpPr>
            <a:grpSpLocks/>
          </p:cNvGrpSpPr>
          <p:nvPr/>
        </p:nvGrpSpPr>
        <p:grpSpPr bwMode="auto">
          <a:xfrm>
            <a:off x="4630571" y="4484944"/>
            <a:ext cx="2752952" cy="1651853"/>
            <a:chOff x="1610" y="2838"/>
            <a:chExt cx="1089" cy="681"/>
          </a:xfrm>
        </p:grpSpPr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1610" y="2838"/>
              <a:ext cx="1089" cy="681"/>
            </a:xfrm>
            <a:custGeom>
              <a:avLst/>
              <a:gdLst>
                <a:gd name="T0" fmla="*/ 1862 w 1862"/>
                <a:gd name="T1" fmla="*/ 930 h 1164"/>
                <a:gd name="T2" fmla="*/ 1856 w 1862"/>
                <a:gd name="T3" fmla="*/ 954 h 1164"/>
                <a:gd name="T4" fmla="*/ 1842 w 1862"/>
                <a:gd name="T5" fmla="*/ 978 h 1164"/>
                <a:gd name="T6" fmla="*/ 1820 w 1862"/>
                <a:gd name="T7" fmla="*/ 1000 h 1164"/>
                <a:gd name="T8" fmla="*/ 1788 w 1862"/>
                <a:gd name="T9" fmla="*/ 1020 h 1164"/>
                <a:gd name="T10" fmla="*/ 1702 w 1862"/>
                <a:gd name="T11" fmla="*/ 1060 h 1164"/>
                <a:gd name="T12" fmla="*/ 1588 w 1862"/>
                <a:gd name="T13" fmla="*/ 1094 h 1164"/>
                <a:gd name="T14" fmla="*/ 1452 w 1862"/>
                <a:gd name="T15" fmla="*/ 1124 h 1164"/>
                <a:gd name="T16" fmla="*/ 1294 w 1862"/>
                <a:gd name="T17" fmla="*/ 1144 h 1164"/>
                <a:gd name="T18" fmla="*/ 1118 w 1862"/>
                <a:gd name="T19" fmla="*/ 1158 h 1164"/>
                <a:gd name="T20" fmla="*/ 930 w 1862"/>
                <a:gd name="T21" fmla="*/ 1164 h 1164"/>
                <a:gd name="T22" fmla="*/ 836 w 1862"/>
                <a:gd name="T23" fmla="*/ 1162 h 1164"/>
                <a:gd name="T24" fmla="*/ 654 w 1862"/>
                <a:gd name="T25" fmla="*/ 1152 h 1164"/>
                <a:gd name="T26" fmla="*/ 488 w 1862"/>
                <a:gd name="T27" fmla="*/ 1134 h 1164"/>
                <a:gd name="T28" fmla="*/ 338 w 1862"/>
                <a:gd name="T29" fmla="*/ 1110 h 1164"/>
                <a:gd name="T30" fmla="*/ 212 w 1862"/>
                <a:gd name="T31" fmla="*/ 1078 h 1164"/>
                <a:gd name="T32" fmla="*/ 112 w 1862"/>
                <a:gd name="T33" fmla="*/ 1042 h 1164"/>
                <a:gd name="T34" fmla="*/ 56 w 1862"/>
                <a:gd name="T35" fmla="*/ 1010 h 1164"/>
                <a:gd name="T36" fmla="*/ 30 w 1862"/>
                <a:gd name="T37" fmla="*/ 988 h 1164"/>
                <a:gd name="T38" fmla="*/ 10 w 1862"/>
                <a:gd name="T39" fmla="*/ 966 h 1164"/>
                <a:gd name="T40" fmla="*/ 2 w 1862"/>
                <a:gd name="T41" fmla="*/ 942 h 1164"/>
                <a:gd name="T42" fmla="*/ 0 w 1862"/>
                <a:gd name="T43" fmla="*/ 930 h 1164"/>
                <a:gd name="T44" fmla="*/ 4 w 1862"/>
                <a:gd name="T45" fmla="*/ 836 h 1164"/>
                <a:gd name="T46" fmla="*/ 18 w 1862"/>
                <a:gd name="T47" fmla="*/ 742 h 1164"/>
                <a:gd name="T48" fmla="*/ 42 w 1862"/>
                <a:gd name="T49" fmla="*/ 654 h 1164"/>
                <a:gd name="T50" fmla="*/ 74 w 1862"/>
                <a:gd name="T51" fmla="*/ 568 h 1164"/>
                <a:gd name="T52" fmla="*/ 112 w 1862"/>
                <a:gd name="T53" fmla="*/ 486 h 1164"/>
                <a:gd name="T54" fmla="*/ 158 w 1862"/>
                <a:gd name="T55" fmla="*/ 410 h 1164"/>
                <a:gd name="T56" fmla="*/ 212 w 1862"/>
                <a:gd name="T57" fmla="*/ 338 h 1164"/>
                <a:gd name="T58" fmla="*/ 272 w 1862"/>
                <a:gd name="T59" fmla="*/ 272 h 1164"/>
                <a:gd name="T60" fmla="*/ 338 w 1862"/>
                <a:gd name="T61" fmla="*/ 212 h 1164"/>
                <a:gd name="T62" fmla="*/ 410 w 1862"/>
                <a:gd name="T63" fmla="*/ 158 h 1164"/>
                <a:gd name="T64" fmla="*/ 488 w 1862"/>
                <a:gd name="T65" fmla="*/ 112 h 1164"/>
                <a:gd name="T66" fmla="*/ 568 w 1862"/>
                <a:gd name="T67" fmla="*/ 72 h 1164"/>
                <a:gd name="T68" fmla="*/ 654 w 1862"/>
                <a:gd name="T69" fmla="*/ 42 h 1164"/>
                <a:gd name="T70" fmla="*/ 744 w 1862"/>
                <a:gd name="T71" fmla="*/ 18 h 1164"/>
                <a:gd name="T72" fmla="*/ 836 w 1862"/>
                <a:gd name="T73" fmla="*/ 4 h 1164"/>
                <a:gd name="T74" fmla="*/ 930 w 1862"/>
                <a:gd name="T75" fmla="*/ 0 h 1164"/>
                <a:gd name="T76" fmla="*/ 978 w 1862"/>
                <a:gd name="T77" fmla="*/ 0 h 1164"/>
                <a:gd name="T78" fmla="*/ 1072 w 1862"/>
                <a:gd name="T79" fmla="*/ 10 h 1164"/>
                <a:gd name="T80" fmla="*/ 1164 w 1862"/>
                <a:gd name="T81" fmla="*/ 28 h 1164"/>
                <a:gd name="T82" fmla="*/ 1250 w 1862"/>
                <a:gd name="T83" fmla="*/ 56 h 1164"/>
                <a:gd name="T84" fmla="*/ 1334 w 1862"/>
                <a:gd name="T85" fmla="*/ 92 h 1164"/>
                <a:gd name="T86" fmla="*/ 1414 w 1862"/>
                <a:gd name="T87" fmla="*/ 134 h 1164"/>
                <a:gd name="T88" fmla="*/ 1488 w 1862"/>
                <a:gd name="T89" fmla="*/ 184 h 1164"/>
                <a:gd name="T90" fmla="*/ 1556 w 1862"/>
                <a:gd name="T91" fmla="*/ 242 h 1164"/>
                <a:gd name="T92" fmla="*/ 1620 w 1862"/>
                <a:gd name="T93" fmla="*/ 304 h 1164"/>
                <a:gd name="T94" fmla="*/ 1676 w 1862"/>
                <a:gd name="T95" fmla="*/ 374 h 1164"/>
                <a:gd name="T96" fmla="*/ 1726 w 1862"/>
                <a:gd name="T97" fmla="*/ 448 h 1164"/>
                <a:gd name="T98" fmla="*/ 1770 w 1862"/>
                <a:gd name="T99" fmla="*/ 526 h 1164"/>
                <a:gd name="T100" fmla="*/ 1806 w 1862"/>
                <a:gd name="T101" fmla="*/ 610 h 1164"/>
                <a:gd name="T102" fmla="*/ 1832 w 1862"/>
                <a:gd name="T103" fmla="*/ 698 h 1164"/>
                <a:gd name="T104" fmla="*/ 1850 w 1862"/>
                <a:gd name="T105" fmla="*/ 788 h 1164"/>
                <a:gd name="T106" fmla="*/ 1860 w 1862"/>
                <a:gd name="T107" fmla="*/ 882 h 1164"/>
                <a:gd name="T108" fmla="*/ 1862 w 1862"/>
                <a:gd name="T109" fmla="*/ 930 h 11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62"/>
                <a:gd name="T166" fmla="*/ 0 h 1164"/>
                <a:gd name="T167" fmla="*/ 1862 w 1862"/>
                <a:gd name="T168" fmla="*/ 1164 h 11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62" h="1164">
                  <a:moveTo>
                    <a:pt x="1862" y="930"/>
                  </a:moveTo>
                  <a:lnTo>
                    <a:pt x="1862" y="930"/>
                  </a:lnTo>
                  <a:lnTo>
                    <a:pt x="1860" y="942"/>
                  </a:lnTo>
                  <a:lnTo>
                    <a:pt x="1856" y="954"/>
                  </a:lnTo>
                  <a:lnTo>
                    <a:pt x="1850" y="966"/>
                  </a:lnTo>
                  <a:lnTo>
                    <a:pt x="1842" y="978"/>
                  </a:lnTo>
                  <a:lnTo>
                    <a:pt x="1832" y="988"/>
                  </a:lnTo>
                  <a:lnTo>
                    <a:pt x="1820" y="1000"/>
                  </a:lnTo>
                  <a:lnTo>
                    <a:pt x="1806" y="1010"/>
                  </a:lnTo>
                  <a:lnTo>
                    <a:pt x="1788" y="1020"/>
                  </a:lnTo>
                  <a:lnTo>
                    <a:pt x="1750" y="1042"/>
                  </a:lnTo>
                  <a:lnTo>
                    <a:pt x="1702" y="1060"/>
                  </a:lnTo>
                  <a:lnTo>
                    <a:pt x="1650" y="1078"/>
                  </a:lnTo>
                  <a:lnTo>
                    <a:pt x="1588" y="1094"/>
                  </a:lnTo>
                  <a:lnTo>
                    <a:pt x="1522" y="1110"/>
                  </a:lnTo>
                  <a:lnTo>
                    <a:pt x="1452" y="1124"/>
                  </a:lnTo>
                  <a:lnTo>
                    <a:pt x="1374" y="1134"/>
                  </a:lnTo>
                  <a:lnTo>
                    <a:pt x="1294" y="1144"/>
                  </a:lnTo>
                  <a:lnTo>
                    <a:pt x="1208" y="1152"/>
                  </a:lnTo>
                  <a:lnTo>
                    <a:pt x="1118" y="1158"/>
                  </a:lnTo>
                  <a:lnTo>
                    <a:pt x="1026" y="1162"/>
                  </a:lnTo>
                  <a:lnTo>
                    <a:pt x="930" y="1164"/>
                  </a:lnTo>
                  <a:lnTo>
                    <a:pt x="836" y="1162"/>
                  </a:lnTo>
                  <a:lnTo>
                    <a:pt x="744" y="1158"/>
                  </a:lnTo>
                  <a:lnTo>
                    <a:pt x="654" y="1152"/>
                  </a:lnTo>
                  <a:lnTo>
                    <a:pt x="568" y="1144"/>
                  </a:lnTo>
                  <a:lnTo>
                    <a:pt x="488" y="1134"/>
                  </a:lnTo>
                  <a:lnTo>
                    <a:pt x="410" y="1124"/>
                  </a:lnTo>
                  <a:lnTo>
                    <a:pt x="338" y="1110"/>
                  </a:lnTo>
                  <a:lnTo>
                    <a:pt x="272" y="1094"/>
                  </a:lnTo>
                  <a:lnTo>
                    <a:pt x="212" y="1078"/>
                  </a:lnTo>
                  <a:lnTo>
                    <a:pt x="158" y="1060"/>
                  </a:lnTo>
                  <a:lnTo>
                    <a:pt x="112" y="1042"/>
                  </a:lnTo>
                  <a:lnTo>
                    <a:pt x="74" y="1020"/>
                  </a:lnTo>
                  <a:lnTo>
                    <a:pt x="56" y="1010"/>
                  </a:lnTo>
                  <a:lnTo>
                    <a:pt x="42" y="1000"/>
                  </a:lnTo>
                  <a:lnTo>
                    <a:pt x="30" y="988"/>
                  </a:lnTo>
                  <a:lnTo>
                    <a:pt x="18" y="978"/>
                  </a:lnTo>
                  <a:lnTo>
                    <a:pt x="10" y="966"/>
                  </a:lnTo>
                  <a:lnTo>
                    <a:pt x="4" y="954"/>
                  </a:lnTo>
                  <a:lnTo>
                    <a:pt x="2" y="942"/>
                  </a:lnTo>
                  <a:lnTo>
                    <a:pt x="0" y="930"/>
                  </a:lnTo>
                  <a:lnTo>
                    <a:pt x="2" y="882"/>
                  </a:lnTo>
                  <a:lnTo>
                    <a:pt x="4" y="836"/>
                  </a:lnTo>
                  <a:lnTo>
                    <a:pt x="10" y="788"/>
                  </a:lnTo>
                  <a:lnTo>
                    <a:pt x="18" y="742"/>
                  </a:lnTo>
                  <a:lnTo>
                    <a:pt x="30" y="698"/>
                  </a:lnTo>
                  <a:lnTo>
                    <a:pt x="42" y="654"/>
                  </a:lnTo>
                  <a:lnTo>
                    <a:pt x="56" y="610"/>
                  </a:lnTo>
                  <a:lnTo>
                    <a:pt x="74" y="568"/>
                  </a:lnTo>
                  <a:lnTo>
                    <a:pt x="92" y="526"/>
                  </a:lnTo>
                  <a:lnTo>
                    <a:pt x="112" y="486"/>
                  </a:lnTo>
                  <a:lnTo>
                    <a:pt x="134" y="448"/>
                  </a:lnTo>
                  <a:lnTo>
                    <a:pt x="158" y="410"/>
                  </a:lnTo>
                  <a:lnTo>
                    <a:pt x="184" y="374"/>
                  </a:lnTo>
                  <a:lnTo>
                    <a:pt x="212" y="338"/>
                  </a:lnTo>
                  <a:lnTo>
                    <a:pt x="242" y="304"/>
                  </a:lnTo>
                  <a:lnTo>
                    <a:pt x="272" y="272"/>
                  </a:lnTo>
                  <a:lnTo>
                    <a:pt x="304" y="242"/>
                  </a:lnTo>
                  <a:lnTo>
                    <a:pt x="338" y="212"/>
                  </a:lnTo>
                  <a:lnTo>
                    <a:pt x="374" y="184"/>
                  </a:lnTo>
                  <a:lnTo>
                    <a:pt x="410" y="158"/>
                  </a:lnTo>
                  <a:lnTo>
                    <a:pt x="448" y="134"/>
                  </a:lnTo>
                  <a:lnTo>
                    <a:pt x="488" y="112"/>
                  </a:lnTo>
                  <a:lnTo>
                    <a:pt x="528" y="92"/>
                  </a:lnTo>
                  <a:lnTo>
                    <a:pt x="568" y="72"/>
                  </a:lnTo>
                  <a:lnTo>
                    <a:pt x="610" y="56"/>
                  </a:lnTo>
                  <a:lnTo>
                    <a:pt x="654" y="42"/>
                  </a:lnTo>
                  <a:lnTo>
                    <a:pt x="698" y="28"/>
                  </a:lnTo>
                  <a:lnTo>
                    <a:pt x="744" y="18"/>
                  </a:lnTo>
                  <a:lnTo>
                    <a:pt x="790" y="10"/>
                  </a:lnTo>
                  <a:lnTo>
                    <a:pt x="836" y="4"/>
                  </a:lnTo>
                  <a:lnTo>
                    <a:pt x="882" y="0"/>
                  </a:lnTo>
                  <a:lnTo>
                    <a:pt x="930" y="0"/>
                  </a:lnTo>
                  <a:lnTo>
                    <a:pt x="978" y="0"/>
                  </a:lnTo>
                  <a:lnTo>
                    <a:pt x="1026" y="4"/>
                  </a:lnTo>
                  <a:lnTo>
                    <a:pt x="1072" y="10"/>
                  </a:lnTo>
                  <a:lnTo>
                    <a:pt x="1118" y="18"/>
                  </a:lnTo>
                  <a:lnTo>
                    <a:pt x="1164" y="28"/>
                  </a:lnTo>
                  <a:lnTo>
                    <a:pt x="1208" y="42"/>
                  </a:lnTo>
                  <a:lnTo>
                    <a:pt x="1250" y="56"/>
                  </a:lnTo>
                  <a:lnTo>
                    <a:pt x="1294" y="72"/>
                  </a:lnTo>
                  <a:lnTo>
                    <a:pt x="1334" y="92"/>
                  </a:lnTo>
                  <a:lnTo>
                    <a:pt x="1374" y="112"/>
                  </a:lnTo>
                  <a:lnTo>
                    <a:pt x="1414" y="134"/>
                  </a:lnTo>
                  <a:lnTo>
                    <a:pt x="1452" y="158"/>
                  </a:lnTo>
                  <a:lnTo>
                    <a:pt x="1488" y="184"/>
                  </a:lnTo>
                  <a:lnTo>
                    <a:pt x="1522" y="212"/>
                  </a:lnTo>
                  <a:lnTo>
                    <a:pt x="1556" y="242"/>
                  </a:lnTo>
                  <a:lnTo>
                    <a:pt x="1588" y="272"/>
                  </a:lnTo>
                  <a:lnTo>
                    <a:pt x="1620" y="304"/>
                  </a:lnTo>
                  <a:lnTo>
                    <a:pt x="1650" y="338"/>
                  </a:lnTo>
                  <a:lnTo>
                    <a:pt x="1676" y="374"/>
                  </a:lnTo>
                  <a:lnTo>
                    <a:pt x="1702" y="410"/>
                  </a:lnTo>
                  <a:lnTo>
                    <a:pt x="1726" y="448"/>
                  </a:lnTo>
                  <a:lnTo>
                    <a:pt x="1750" y="486"/>
                  </a:lnTo>
                  <a:lnTo>
                    <a:pt x="1770" y="526"/>
                  </a:lnTo>
                  <a:lnTo>
                    <a:pt x="1788" y="568"/>
                  </a:lnTo>
                  <a:lnTo>
                    <a:pt x="1806" y="610"/>
                  </a:lnTo>
                  <a:lnTo>
                    <a:pt x="1820" y="654"/>
                  </a:lnTo>
                  <a:lnTo>
                    <a:pt x="1832" y="698"/>
                  </a:lnTo>
                  <a:lnTo>
                    <a:pt x="1842" y="742"/>
                  </a:lnTo>
                  <a:lnTo>
                    <a:pt x="1850" y="788"/>
                  </a:lnTo>
                  <a:lnTo>
                    <a:pt x="1856" y="836"/>
                  </a:lnTo>
                  <a:lnTo>
                    <a:pt x="1860" y="882"/>
                  </a:lnTo>
                  <a:lnTo>
                    <a:pt x="1862" y="93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1835" y="2976"/>
              <a:ext cx="183" cy="18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</p:grp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4952994" y="5043502"/>
            <a:ext cx="20717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/>
            <a:r>
              <a:rPr kumimoji="1" lang="en-US" altLang="zh-CN" dirty="0">
                <a:solidFill>
                  <a:srgbClr val="5A5A5A"/>
                </a:solidFill>
                <a:latin typeface="Arial Black" pitchFamily="34" charset="0"/>
              </a:rPr>
              <a:t>Calcium</a:t>
            </a:r>
          </a:p>
          <a:p>
            <a:pPr algn="ctr" latinLnBrk="1"/>
            <a:r>
              <a:rPr kumimoji="1" lang="en-US" altLang="zh-CN" dirty="0">
                <a:solidFill>
                  <a:srgbClr val="5A5A5A"/>
                </a:solidFill>
                <a:latin typeface="Arial Black" pitchFamily="34" charset="0"/>
              </a:rPr>
              <a:t>Deficiency</a:t>
            </a:r>
          </a:p>
          <a:p>
            <a:pPr algn="ctr" latinLnBrk="1"/>
            <a:r>
              <a:rPr kumimoji="1" lang="en-US" altLang="zh-CN" dirty="0">
                <a:solidFill>
                  <a:srgbClr val="5A5A5A"/>
                </a:solidFill>
                <a:latin typeface="Arial Black" pitchFamily="34" charset="0"/>
              </a:rPr>
              <a:t>Symptoms</a:t>
            </a:r>
            <a:endParaRPr kumimoji="1" lang="zh-CN" altLang="en-US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413048" y="3186114"/>
            <a:ext cx="16115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ko-KR" sz="1600" dirty="0" err="1">
                <a:solidFill>
                  <a:schemeClr val="bg1"/>
                </a:solidFill>
                <a:latin typeface="Arial Black" pitchFamily="34" charset="0"/>
              </a:rPr>
              <a:t>Unattentive</a:t>
            </a:r>
            <a:endParaRPr kumimoji="1" lang="en-US" altLang="ko-KR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" name="AutoShape 15"/>
          <p:cNvSpPr>
            <a:spLocks noChangeArrowheads="1"/>
          </p:cNvSpPr>
          <p:nvPr/>
        </p:nvSpPr>
        <p:spPr bwMode="auto">
          <a:xfrm rot="20873371">
            <a:off x="5092707" y="4030282"/>
            <a:ext cx="807795" cy="639408"/>
          </a:xfrm>
          <a:prstGeom prst="upArrow">
            <a:avLst>
              <a:gd name="adj1" fmla="val 52833"/>
              <a:gd name="adj2" fmla="val 45940"/>
            </a:avLst>
          </a:prstGeom>
          <a:gradFill flip="none" rotWithShape="1">
            <a:gsLst>
              <a:gs pos="24000">
                <a:srgbClr val="323291"/>
              </a:gs>
              <a:gs pos="85000">
                <a:schemeClr val="bg1"/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51" name="Freeform 16"/>
          <p:cNvSpPr>
            <a:spLocks/>
          </p:cNvSpPr>
          <p:nvPr/>
        </p:nvSpPr>
        <p:spPr bwMode="auto">
          <a:xfrm>
            <a:off x="4616155" y="2658874"/>
            <a:ext cx="1220514" cy="388549"/>
          </a:xfrm>
          <a:custGeom>
            <a:avLst/>
            <a:gdLst>
              <a:gd name="T0" fmla="*/ 0 w 4756"/>
              <a:gd name="T1" fmla="*/ 1576 h 1576"/>
              <a:gd name="T2" fmla="*/ 50 w 4756"/>
              <a:gd name="T3" fmla="*/ 1462 h 1576"/>
              <a:gd name="T4" fmla="*/ 108 w 4756"/>
              <a:gd name="T5" fmla="*/ 1350 h 1576"/>
              <a:gd name="T6" fmla="*/ 170 w 4756"/>
              <a:gd name="T7" fmla="*/ 1242 h 1576"/>
              <a:gd name="T8" fmla="*/ 238 w 4756"/>
              <a:gd name="T9" fmla="*/ 1138 h 1576"/>
              <a:gd name="T10" fmla="*/ 310 w 4756"/>
              <a:gd name="T11" fmla="*/ 1036 h 1576"/>
              <a:gd name="T12" fmla="*/ 386 w 4756"/>
              <a:gd name="T13" fmla="*/ 940 h 1576"/>
              <a:gd name="T14" fmla="*/ 468 w 4756"/>
              <a:gd name="T15" fmla="*/ 846 h 1576"/>
              <a:gd name="T16" fmla="*/ 552 w 4756"/>
              <a:gd name="T17" fmla="*/ 756 h 1576"/>
              <a:gd name="T18" fmla="*/ 596 w 4756"/>
              <a:gd name="T19" fmla="*/ 712 h 1576"/>
              <a:gd name="T20" fmla="*/ 688 w 4756"/>
              <a:gd name="T21" fmla="*/ 630 h 1576"/>
              <a:gd name="T22" fmla="*/ 784 w 4756"/>
              <a:gd name="T23" fmla="*/ 550 h 1576"/>
              <a:gd name="T24" fmla="*/ 884 w 4756"/>
              <a:gd name="T25" fmla="*/ 476 h 1576"/>
              <a:gd name="T26" fmla="*/ 986 w 4756"/>
              <a:gd name="T27" fmla="*/ 406 h 1576"/>
              <a:gd name="T28" fmla="*/ 1092 w 4756"/>
              <a:gd name="T29" fmla="*/ 342 h 1576"/>
              <a:gd name="T30" fmla="*/ 1202 w 4756"/>
              <a:gd name="T31" fmla="*/ 282 h 1576"/>
              <a:gd name="T32" fmla="*/ 1316 w 4756"/>
              <a:gd name="T33" fmla="*/ 228 h 1576"/>
              <a:gd name="T34" fmla="*/ 1374 w 4756"/>
              <a:gd name="T35" fmla="*/ 202 h 1576"/>
              <a:gd name="T36" fmla="*/ 1490 w 4756"/>
              <a:gd name="T37" fmla="*/ 156 h 1576"/>
              <a:gd name="T38" fmla="*/ 1610 w 4756"/>
              <a:gd name="T39" fmla="*/ 116 h 1576"/>
              <a:gd name="T40" fmla="*/ 1732 w 4756"/>
              <a:gd name="T41" fmla="*/ 80 h 1576"/>
              <a:gd name="T42" fmla="*/ 1858 w 4756"/>
              <a:gd name="T43" fmla="*/ 52 h 1576"/>
              <a:gd name="T44" fmla="*/ 1984 w 4756"/>
              <a:gd name="T45" fmla="*/ 30 h 1576"/>
              <a:gd name="T46" fmla="*/ 2114 w 4756"/>
              <a:gd name="T47" fmla="*/ 12 h 1576"/>
              <a:gd name="T48" fmla="*/ 2246 w 4756"/>
              <a:gd name="T49" fmla="*/ 2 h 1576"/>
              <a:gd name="T50" fmla="*/ 2378 w 4756"/>
              <a:gd name="T51" fmla="*/ 0 h 1576"/>
              <a:gd name="T52" fmla="*/ 2444 w 4756"/>
              <a:gd name="T53" fmla="*/ 0 h 1576"/>
              <a:gd name="T54" fmla="*/ 2576 w 4756"/>
              <a:gd name="T55" fmla="*/ 8 h 1576"/>
              <a:gd name="T56" fmla="*/ 2706 w 4756"/>
              <a:gd name="T57" fmla="*/ 20 h 1576"/>
              <a:gd name="T58" fmla="*/ 2834 w 4756"/>
              <a:gd name="T59" fmla="*/ 40 h 1576"/>
              <a:gd name="T60" fmla="*/ 2962 w 4756"/>
              <a:gd name="T61" fmla="*/ 66 h 1576"/>
              <a:gd name="T62" fmla="*/ 3084 w 4756"/>
              <a:gd name="T63" fmla="*/ 98 h 1576"/>
              <a:gd name="T64" fmla="*/ 3206 w 4756"/>
              <a:gd name="T65" fmla="*/ 136 h 1576"/>
              <a:gd name="T66" fmla="*/ 3324 w 4756"/>
              <a:gd name="T67" fmla="*/ 178 h 1576"/>
              <a:gd name="T68" fmla="*/ 3382 w 4756"/>
              <a:gd name="T69" fmla="*/ 202 h 1576"/>
              <a:gd name="T70" fmla="*/ 3498 w 4756"/>
              <a:gd name="T71" fmla="*/ 254 h 1576"/>
              <a:gd name="T72" fmla="*/ 3608 w 4756"/>
              <a:gd name="T73" fmla="*/ 312 h 1576"/>
              <a:gd name="T74" fmla="*/ 3716 w 4756"/>
              <a:gd name="T75" fmla="*/ 374 h 1576"/>
              <a:gd name="T76" fmla="*/ 3822 w 4756"/>
              <a:gd name="T77" fmla="*/ 440 h 1576"/>
              <a:gd name="T78" fmla="*/ 3922 w 4756"/>
              <a:gd name="T79" fmla="*/ 512 h 1576"/>
              <a:gd name="T80" fmla="*/ 4020 w 4756"/>
              <a:gd name="T81" fmla="*/ 590 h 1576"/>
              <a:gd name="T82" fmla="*/ 4114 w 4756"/>
              <a:gd name="T83" fmla="*/ 670 h 1576"/>
              <a:gd name="T84" fmla="*/ 4204 w 4756"/>
              <a:gd name="T85" fmla="*/ 756 h 1576"/>
              <a:gd name="T86" fmla="*/ 4246 w 4756"/>
              <a:gd name="T87" fmla="*/ 800 h 1576"/>
              <a:gd name="T88" fmla="*/ 4330 w 4756"/>
              <a:gd name="T89" fmla="*/ 892 h 1576"/>
              <a:gd name="T90" fmla="*/ 4410 w 4756"/>
              <a:gd name="T91" fmla="*/ 988 h 1576"/>
              <a:gd name="T92" fmla="*/ 4484 w 4756"/>
              <a:gd name="T93" fmla="*/ 1086 h 1576"/>
              <a:gd name="T94" fmla="*/ 4552 w 4756"/>
              <a:gd name="T95" fmla="*/ 1190 h 1576"/>
              <a:gd name="T96" fmla="*/ 4618 w 4756"/>
              <a:gd name="T97" fmla="*/ 1296 h 1576"/>
              <a:gd name="T98" fmla="*/ 4678 w 4756"/>
              <a:gd name="T99" fmla="*/ 1406 h 1576"/>
              <a:gd name="T100" fmla="*/ 4732 w 4756"/>
              <a:gd name="T101" fmla="*/ 1518 h 1576"/>
              <a:gd name="T102" fmla="*/ 0 w 4756"/>
              <a:gd name="T103" fmla="*/ 1576 h 15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6"/>
              <a:gd name="T157" fmla="*/ 0 h 1576"/>
              <a:gd name="T158" fmla="*/ 4756 w 4756"/>
              <a:gd name="T159" fmla="*/ 1576 h 15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524101" y="3728582"/>
            <a:ext cx="1767063" cy="2347638"/>
            <a:chOff x="1214414" y="2620991"/>
            <a:chExt cx="2000264" cy="2768600"/>
          </a:xfrm>
        </p:grpSpPr>
        <p:sp>
          <p:nvSpPr>
            <p:cNvPr id="56" name="Oval 19"/>
            <p:cNvSpPr>
              <a:spLocks noChangeArrowheads="1"/>
            </p:cNvSpPr>
            <p:nvPr/>
          </p:nvSpPr>
          <p:spPr bwMode="auto">
            <a:xfrm>
              <a:off x="1214414" y="4592666"/>
              <a:ext cx="1924050" cy="79692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  <p:sp>
          <p:nvSpPr>
            <p:cNvPr id="58" name="Oval 21"/>
            <p:cNvSpPr>
              <a:spLocks noChangeArrowheads="1"/>
            </p:cNvSpPr>
            <p:nvPr/>
          </p:nvSpPr>
          <p:spPr bwMode="auto">
            <a:xfrm>
              <a:off x="1357303" y="2620991"/>
              <a:ext cx="1857375" cy="1851025"/>
            </a:xfrm>
            <a:prstGeom prst="ellipse">
              <a:avLst/>
            </a:prstGeom>
            <a:solidFill>
              <a:srgbClr val="F5782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1597537" y="2853359"/>
              <a:ext cx="311764" cy="31026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</p:grpSp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2635892" y="4257685"/>
            <a:ext cx="1602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bg1"/>
                </a:solidFill>
                <a:latin typeface="Arial Black" pitchFamily="34" charset="0"/>
              </a:rPr>
              <a:t>Pain when bone grow</a:t>
            </a:r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2777940" y="3736688"/>
            <a:ext cx="1399616" cy="445567"/>
          </a:xfrm>
          <a:custGeom>
            <a:avLst/>
            <a:gdLst>
              <a:gd name="T0" fmla="*/ 0 w 4756"/>
              <a:gd name="T1" fmla="*/ 1576 h 1576"/>
              <a:gd name="T2" fmla="*/ 50 w 4756"/>
              <a:gd name="T3" fmla="*/ 1462 h 1576"/>
              <a:gd name="T4" fmla="*/ 108 w 4756"/>
              <a:gd name="T5" fmla="*/ 1350 h 1576"/>
              <a:gd name="T6" fmla="*/ 170 w 4756"/>
              <a:gd name="T7" fmla="*/ 1242 h 1576"/>
              <a:gd name="T8" fmla="*/ 238 w 4756"/>
              <a:gd name="T9" fmla="*/ 1138 h 1576"/>
              <a:gd name="T10" fmla="*/ 310 w 4756"/>
              <a:gd name="T11" fmla="*/ 1036 h 1576"/>
              <a:gd name="T12" fmla="*/ 386 w 4756"/>
              <a:gd name="T13" fmla="*/ 940 h 1576"/>
              <a:gd name="T14" fmla="*/ 468 w 4756"/>
              <a:gd name="T15" fmla="*/ 846 h 1576"/>
              <a:gd name="T16" fmla="*/ 552 w 4756"/>
              <a:gd name="T17" fmla="*/ 756 h 1576"/>
              <a:gd name="T18" fmla="*/ 596 w 4756"/>
              <a:gd name="T19" fmla="*/ 712 h 1576"/>
              <a:gd name="T20" fmla="*/ 688 w 4756"/>
              <a:gd name="T21" fmla="*/ 630 h 1576"/>
              <a:gd name="T22" fmla="*/ 784 w 4756"/>
              <a:gd name="T23" fmla="*/ 550 h 1576"/>
              <a:gd name="T24" fmla="*/ 884 w 4756"/>
              <a:gd name="T25" fmla="*/ 476 h 1576"/>
              <a:gd name="T26" fmla="*/ 986 w 4756"/>
              <a:gd name="T27" fmla="*/ 406 h 1576"/>
              <a:gd name="T28" fmla="*/ 1092 w 4756"/>
              <a:gd name="T29" fmla="*/ 342 h 1576"/>
              <a:gd name="T30" fmla="*/ 1202 w 4756"/>
              <a:gd name="T31" fmla="*/ 282 h 1576"/>
              <a:gd name="T32" fmla="*/ 1316 w 4756"/>
              <a:gd name="T33" fmla="*/ 228 h 1576"/>
              <a:gd name="T34" fmla="*/ 1374 w 4756"/>
              <a:gd name="T35" fmla="*/ 202 h 1576"/>
              <a:gd name="T36" fmla="*/ 1490 w 4756"/>
              <a:gd name="T37" fmla="*/ 156 h 1576"/>
              <a:gd name="T38" fmla="*/ 1610 w 4756"/>
              <a:gd name="T39" fmla="*/ 116 h 1576"/>
              <a:gd name="T40" fmla="*/ 1732 w 4756"/>
              <a:gd name="T41" fmla="*/ 80 h 1576"/>
              <a:gd name="T42" fmla="*/ 1858 w 4756"/>
              <a:gd name="T43" fmla="*/ 52 h 1576"/>
              <a:gd name="T44" fmla="*/ 1984 w 4756"/>
              <a:gd name="T45" fmla="*/ 30 h 1576"/>
              <a:gd name="T46" fmla="*/ 2114 w 4756"/>
              <a:gd name="T47" fmla="*/ 12 h 1576"/>
              <a:gd name="T48" fmla="*/ 2246 w 4756"/>
              <a:gd name="T49" fmla="*/ 2 h 1576"/>
              <a:gd name="T50" fmla="*/ 2378 w 4756"/>
              <a:gd name="T51" fmla="*/ 0 h 1576"/>
              <a:gd name="T52" fmla="*/ 2444 w 4756"/>
              <a:gd name="T53" fmla="*/ 0 h 1576"/>
              <a:gd name="T54" fmla="*/ 2576 w 4756"/>
              <a:gd name="T55" fmla="*/ 8 h 1576"/>
              <a:gd name="T56" fmla="*/ 2706 w 4756"/>
              <a:gd name="T57" fmla="*/ 20 h 1576"/>
              <a:gd name="T58" fmla="*/ 2834 w 4756"/>
              <a:gd name="T59" fmla="*/ 40 h 1576"/>
              <a:gd name="T60" fmla="*/ 2962 w 4756"/>
              <a:gd name="T61" fmla="*/ 66 h 1576"/>
              <a:gd name="T62" fmla="*/ 3084 w 4756"/>
              <a:gd name="T63" fmla="*/ 98 h 1576"/>
              <a:gd name="T64" fmla="*/ 3206 w 4756"/>
              <a:gd name="T65" fmla="*/ 136 h 1576"/>
              <a:gd name="T66" fmla="*/ 3324 w 4756"/>
              <a:gd name="T67" fmla="*/ 178 h 1576"/>
              <a:gd name="T68" fmla="*/ 3382 w 4756"/>
              <a:gd name="T69" fmla="*/ 202 h 1576"/>
              <a:gd name="T70" fmla="*/ 3498 w 4756"/>
              <a:gd name="T71" fmla="*/ 254 h 1576"/>
              <a:gd name="T72" fmla="*/ 3608 w 4756"/>
              <a:gd name="T73" fmla="*/ 312 h 1576"/>
              <a:gd name="T74" fmla="*/ 3716 w 4756"/>
              <a:gd name="T75" fmla="*/ 374 h 1576"/>
              <a:gd name="T76" fmla="*/ 3822 w 4756"/>
              <a:gd name="T77" fmla="*/ 440 h 1576"/>
              <a:gd name="T78" fmla="*/ 3922 w 4756"/>
              <a:gd name="T79" fmla="*/ 512 h 1576"/>
              <a:gd name="T80" fmla="*/ 4020 w 4756"/>
              <a:gd name="T81" fmla="*/ 590 h 1576"/>
              <a:gd name="T82" fmla="*/ 4114 w 4756"/>
              <a:gd name="T83" fmla="*/ 670 h 1576"/>
              <a:gd name="T84" fmla="*/ 4204 w 4756"/>
              <a:gd name="T85" fmla="*/ 756 h 1576"/>
              <a:gd name="T86" fmla="*/ 4246 w 4756"/>
              <a:gd name="T87" fmla="*/ 800 h 1576"/>
              <a:gd name="T88" fmla="*/ 4330 w 4756"/>
              <a:gd name="T89" fmla="*/ 892 h 1576"/>
              <a:gd name="T90" fmla="*/ 4410 w 4756"/>
              <a:gd name="T91" fmla="*/ 988 h 1576"/>
              <a:gd name="T92" fmla="*/ 4484 w 4756"/>
              <a:gd name="T93" fmla="*/ 1086 h 1576"/>
              <a:gd name="T94" fmla="*/ 4552 w 4756"/>
              <a:gd name="T95" fmla="*/ 1190 h 1576"/>
              <a:gd name="T96" fmla="*/ 4618 w 4756"/>
              <a:gd name="T97" fmla="*/ 1296 h 1576"/>
              <a:gd name="T98" fmla="*/ 4678 w 4756"/>
              <a:gd name="T99" fmla="*/ 1406 h 1576"/>
              <a:gd name="T100" fmla="*/ 4732 w 4756"/>
              <a:gd name="T101" fmla="*/ 1518 h 1576"/>
              <a:gd name="T102" fmla="*/ 0 w 4756"/>
              <a:gd name="T103" fmla="*/ 1576 h 15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6"/>
              <a:gd name="T157" fmla="*/ 0 h 1576"/>
              <a:gd name="T158" fmla="*/ 4756 w 4756"/>
              <a:gd name="T159" fmla="*/ 1576 h 15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66" name="Oval 29"/>
          <p:cNvSpPr>
            <a:spLocks noChangeArrowheads="1"/>
          </p:cNvSpPr>
          <p:nvPr/>
        </p:nvSpPr>
        <p:spPr bwMode="auto">
          <a:xfrm>
            <a:off x="6247554" y="2614611"/>
            <a:ext cx="1437492" cy="1375069"/>
          </a:xfrm>
          <a:prstGeom prst="ellipse">
            <a:avLst/>
          </a:prstGeom>
          <a:solidFill>
            <a:srgbClr val="F5782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67" name="Oval 30"/>
          <p:cNvSpPr>
            <a:spLocks noChangeArrowheads="1"/>
          </p:cNvSpPr>
          <p:nvPr/>
        </p:nvSpPr>
        <p:spPr bwMode="auto">
          <a:xfrm>
            <a:off x="6522903" y="2638699"/>
            <a:ext cx="275417" cy="26309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7ABF5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508322" y="2971801"/>
            <a:ext cx="1016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bg1"/>
                </a:solidFill>
                <a:latin typeface="Arial Black" pitchFamily="34" charset="0"/>
              </a:rPr>
              <a:t>Picky</a:t>
            </a:r>
          </a:p>
          <a:p>
            <a:pPr algn="ctr"/>
            <a:r>
              <a:rPr kumimoji="1" lang="en-US" altLang="ko-KR" dirty="0">
                <a:solidFill>
                  <a:schemeClr val="bg1"/>
                </a:solidFill>
                <a:latin typeface="Arial Black" pitchFamily="34" charset="0"/>
              </a:rPr>
              <a:t>Eating</a:t>
            </a:r>
          </a:p>
        </p:txBody>
      </p:sp>
      <p:sp>
        <p:nvSpPr>
          <p:cNvPr id="63" name="Freeform 32"/>
          <p:cNvSpPr>
            <a:spLocks/>
          </p:cNvSpPr>
          <p:nvPr/>
        </p:nvSpPr>
        <p:spPr bwMode="auto">
          <a:xfrm>
            <a:off x="6346683" y="2623391"/>
            <a:ext cx="1226168" cy="390350"/>
          </a:xfrm>
          <a:custGeom>
            <a:avLst/>
            <a:gdLst>
              <a:gd name="T0" fmla="*/ 0 w 4756"/>
              <a:gd name="T1" fmla="*/ 1576 h 1576"/>
              <a:gd name="T2" fmla="*/ 50 w 4756"/>
              <a:gd name="T3" fmla="*/ 1462 h 1576"/>
              <a:gd name="T4" fmla="*/ 108 w 4756"/>
              <a:gd name="T5" fmla="*/ 1350 h 1576"/>
              <a:gd name="T6" fmla="*/ 170 w 4756"/>
              <a:gd name="T7" fmla="*/ 1242 h 1576"/>
              <a:gd name="T8" fmla="*/ 238 w 4756"/>
              <a:gd name="T9" fmla="*/ 1138 h 1576"/>
              <a:gd name="T10" fmla="*/ 310 w 4756"/>
              <a:gd name="T11" fmla="*/ 1036 h 1576"/>
              <a:gd name="T12" fmla="*/ 386 w 4756"/>
              <a:gd name="T13" fmla="*/ 940 h 1576"/>
              <a:gd name="T14" fmla="*/ 468 w 4756"/>
              <a:gd name="T15" fmla="*/ 846 h 1576"/>
              <a:gd name="T16" fmla="*/ 552 w 4756"/>
              <a:gd name="T17" fmla="*/ 756 h 1576"/>
              <a:gd name="T18" fmla="*/ 596 w 4756"/>
              <a:gd name="T19" fmla="*/ 712 h 1576"/>
              <a:gd name="T20" fmla="*/ 688 w 4756"/>
              <a:gd name="T21" fmla="*/ 630 h 1576"/>
              <a:gd name="T22" fmla="*/ 784 w 4756"/>
              <a:gd name="T23" fmla="*/ 550 h 1576"/>
              <a:gd name="T24" fmla="*/ 884 w 4756"/>
              <a:gd name="T25" fmla="*/ 476 h 1576"/>
              <a:gd name="T26" fmla="*/ 986 w 4756"/>
              <a:gd name="T27" fmla="*/ 406 h 1576"/>
              <a:gd name="T28" fmla="*/ 1092 w 4756"/>
              <a:gd name="T29" fmla="*/ 342 h 1576"/>
              <a:gd name="T30" fmla="*/ 1202 w 4756"/>
              <a:gd name="T31" fmla="*/ 282 h 1576"/>
              <a:gd name="T32" fmla="*/ 1316 w 4756"/>
              <a:gd name="T33" fmla="*/ 228 h 1576"/>
              <a:gd name="T34" fmla="*/ 1374 w 4756"/>
              <a:gd name="T35" fmla="*/ 202 h 1576"/>
              <a:gd name="T36" fmla="*/ 1490 w 4756"/>
              <a:gd name="T37" fmla="*/ 156 h 1576"/>
              <a:gd name="T38" fmla="*/ 1610 w 4756"/>
              <a:gd name="T39" fmla="*/ 116 h 1576"/>
              <a:gd name="T40" fmla="*/ 1732 w 4756"/>
              <a:gd name="T41" fmla="*/ 80 h 1576"/>
              <a:gd name="T42" fmla="*/ 1858 w 4756"/>
              <a:gd name="T43" fmla="*/ 52 h 1576"/>
              <a:gd name="T44" fmla="*/ 1984 w 4756"/>
              <a:gd name="T45" fmla="*/ 30 h 1576"/>
              <a:gd name="T46" fmla="*/ 2114 w 4756"/>
              <a:gd name="T47" fmla="*/ 12 h 1576"/>
              <a:gd name="T48" fmla="*/ 2246 w 4756"/>
              <a:gd name="T49" fmla="*/ 2 h 1576"/>
              <a:gd name="T50" fmla="*/ 2378 w 4756"/>
              <a:gd name="T51" fmla="*/ 0 h 1576"/>
              <a:gd name="T52" fmla="*/ 2444 w 4756"/>
              <a:gd name="T53" fmla="*/ 0 h 1576"/>
              <a:gd name="T54" fmla="*/ 2576 w 4756"/>
              <a:gd name="T55" fmla="*/ 8 h 1576"/>
              <a:gd name="T56" fmla="*/ 2706 w 4756"/>
              <a:gd name="T57" fmla="*/ 20 h 1576"/>
              <a:gd name="T58" fmla="*/ 2834 w 4756"/>
              <a:gd name="T59" fmla="*/ 40 h 1576"/>
              <a:gd name="T60" fmla="*/ 2962 w 4756"/>
              <a:gd name="T61" fmla="*/ 66 h 1576"/>
              <a:gd name="T62" fmla="*/ 3084 w 4756"/>
              <a:gd name="T63" fmla="*/ 98 h 1576"/>
              <a:gd name="T64" fmla="*/ 3206 w 4756"/>
              <a:gd name="T65" fmla="*/ 136 h 1576"/>
              <a:gd name="T66" fmla="*/ 3324 w 4756"/>
              <a:gd name="T67" fmla="*/ 178 h 1576"/>
              <a:gd name="T68" fmla="*/ 3382 w 4756"/>
              <a:gd name="T69" fmla="*/ 202 h 1576"/>
              <a:gd name="T70" fmla="*/ 3498 w 4756"/>
              <a:gd name="T71" fmla="*/ 254 h 1576"/>
              <a:gd name="T72" fmla="*/ 3608 w 4756"/>
              <a:gd name="T73" fmla="*/ 312 h 1576"/>
              <a:gd name="T74" fmla="*/ 3716 w 4756"/>
              <a:gd name="T75" fmla="*/ 374 h 1576"/>
              <a:gd name="T76" fmla="*/ 3822 w 4756"/>
              <a:gd name="T77" fmla="*/ 440 h 1576"/>
              <a:gd name="T78" fmla="*/ 3922 w 4756"/>
              <a:gd name="T79" fmla="*/ 512 h 1576"/>
              <a:gd name="T80" fmla="*/ 4020 w 4756"/>
              <a:gd name="T81" fmla="*/ 590 h 1576"/>
              <a:gd name="T82" fmla="*/ 4114 w 4756"/>
              <a:gd name="T83" fmla="*/ 670 h 1576"/>
              <a:gd name="T84" fmla="*/ 4204 w 4756"/>
              <a:gd name="T85" fmla="*/ 756 h 1576"/>
              <a:gd name="T86" fmla="*/ 4246 w 4756"/>
              <a:gd name="T87" fmla="*/ 800 h 1576"/>
              <a:gd name="T88" fmla="*/ 4330 w 4756"/>
              <a:gd name="T89" fmla="*/ 892 h 1576"/>
              <a:gd name="T90" fmla="*/ 4410 w 4756"/>
              <a:gd name="T91" fmla="*/ 988 h 1576"/>
              <a:gd name="T92" fmla="*/ 4484 w 4756"/>
              <a:gd name="T93" fmla="*/ 1086 h 1576"/>
              <a:gd name="T94" fmla="*/ 4552 w 4756"/>
              <a:gd name="T95" fmla="*/ 1190 h 1576"/>
              <a:gd name="T96" fmla="*/ 4618 w 4756"/>
              <a:gd name="T97" fmla="*/ 1296 h 1576"/>
              <a:gd name="T98" fmla="*/ 4678 w 4756"/>
              <a:gd name="T99" fmla="*/ 1406 h 1576"/>
              <a:gd name="T100" fmla="*/ 4732 w 4756"/>
              <a:gd name="T101" fmla="*/ 1518 h 1576"/>
              <a:gd name="T102" fmla="*/ 0 w 4756"/>
              <a:gd name="T103" fmla="*/ 1576 h 15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6"/>
              <a:gd name="T157" fmla="*/ 0 h 1576"/>
              <a:gd name="T158" fmla="*/ 4756 w 4756"/>
              <a:gd name="T159" fmla="*/ 1576 h 15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4710509" y="4501245"/>
            <a:ext cx="2577650" cy="893826"/>
          </a:xfrm>
          <a:custGeom>
            <a:avLst/>
            <a:gdLst>
              <a:gd name="T0" fmla="*/ 0 w 4756"/>
              <a:gd name="T1" fmla="*/ 1576 h 1576"/>
              <a:gd name="T2" fmla="*/ 50 w 4756"/>
              <a:gd name="T3" fmla="*/ 1462 h 1576"/>
              <a:gd name="T4" fmla="*/ 108 w 4756"/>
              <a:gd name="T5" fmla="*/ 1350 h 1576"/>
              <a:gd name="T6" fmla="*/ 170 w 4756"/>
              <a:gd name="T7" fmla="*/ 1242 h 1576"/>
              <a:gd name="T8" fmla="*/ 238 w 4756"/>
              <a:gd name="T9" fmla="*/ 1138 h 1576"/>
              <a:gd name="T10" fmla="*/ 310 w 4756"/>
              <a:gd name="T11" fmla="*/ 1036 h 1576"/>
              <a:gd name="T12" fmla="*/ 386 w 4756"/>
              <a:gd name="T13" fmla="*/ 940 h 1576"/>
              <a:gd name="T14" fmla="*/ 468 w 4756"/>
              <a:gd name="T15" fmla="*/ 846 h 1576"/>
              <a:gd name="T16" fmla="*/ 552 w 4756"/>
              <a:gd name="T17" fmla="*/ 756 h 1576"/>
              <a:gd name="T18" fmla="*/ 596 w 4756"/>
              <a:gd name="T19" fmla="*/ 712 h 1576"/>
              <a:gd name="T20" fmla="*/ 688 w 4756"/>
              <a:gd name="T21" fmla="*/ 630 h 1576"/>
              <a:gd name="T22" fmla="*/ 784 w 4756"/>
              <a:gd name="T23" fmla="*/ 550 h 1576"/>
              <a:gd name="T24" fmla="*/ 884 w 4756"/>
              <a:gd name="T25" fmla="*/ 476 h 1576"/>
              <a:gd name="T26" fmla="*/ 986 w 4756"/>
              <a:gd name="T27" fmla="*/ 406 h 1576"/>
              <a:gd name="T28" fmla="*/ 1092 w 4756"/>
              <a:gd name="T29" fmla="*/ 342 h 1576"/>
              <a:gd name="T30" fmla="*/ 1202 w 4756"/>
              <a:gd name="T31" fmla="*/ 282 h 1576"/>
              <a:gd name="T32" fmla="*/ 1316 w 4756"/>
              <a:gd name="T33" fmla="*/ 228 h 1576"/>
              <a:gd name="T34" fmla="*/ 1374 w 4756"/>
              <a:gd name="T35" fmla="*/ 202 h 1576"/>
              <a:gd name="T36" fmla="*/ 1490 w 4756"/>
              <a:gd name="T37" fmla="*/ 156 h 1576"/>
              <a:gd name="T38" fmla="*/ 1610 w 4756"/>
              <a:gd name="T39" fmla="*/ 116 h 1576"/>
              <a:gd name="T40" fmla="*/ 1732 w 4756"/>
              <a:gd name="T41" fmla="*/ 80 h 1576"/>
              <a:gd name="T42" fmla="*/ 1858 w 4756"/>
              <a:gd name="T43" fmla="*/ 52 h 1576"/>
              <a:gd name="T44" fmla="*/ 1984 w 4756"/>
              <a:gd name="T45" fmla="*/ 30 h 1576"/>
              <a:gd name="T46" fmla="*/ 2114 w 4756"/>
              <a:gd name="T47" fmla="*/ 12 h 1576"/>
              <a:gd name="T48" fmla="*/ 2246 w 4756"/>
              <a:gd name="T49" fmla="*/ 2 h 1576"/>
              <a:gd name="T50" fmla="*/ 2378 w 4756"/>
              <a:gd name="T51" fmla="*/ 0 h 1576"/>
              <a:gd name="T52" fmla="*/ 2444 w 4756"/>
              <a:gd name="T53" fmla="*/ 0 h 1576"/>
              <a:gd name="T54" fmla="*/ 2576 w 4756"/>
              <a:gd name="T55" fmla="*/ 8 h 1576"/>
              <a:gd name="T56" fmla="*/ 2706 w 4756"/>
              <a:gd name="T57" fmla="*/ 20 h 1576"/>
              <a:gd name="T58" fmla="*/ 2834 w 4756"/>
              <a:gd name="T59" fmla="*/ 40 h 1576"/>
              <a:gd name="T60" fmla="*/ 2962 w 4756"/>
              <a:gd name="T61" fmla="*/ 66 h 1576"/>
              <a:gd name="T62" fmla="*/ 3084 w 4756"/>
              <a:gd name="T63" fmla="*/ 98 h 1576"/>
              <a:gd name="T64" fmla="*/ 3206 w 4756"/>
              <a:gd name="T65" fmla="*/ 136 h 1576"/>
              <a:gd name="T66" fmla="*/ 3324 w 4756"/>
              <a:gd name="T67" fmla="*/ 178 h 1576"/>
              <a:gd name="T68" fmla="*/ 3382 w 4756"/>
              <a:gd name="T69" fmla="*/ 202 h 1576"/>
              <a:gd name="T70" fmla="*/ 3498 w 4756"/>
              <a:gd name="T71" fmla="*/ 254 h 1576"/>
              <a:gd name="T72" fmla="*/ 3608 w 4756"/>
              <a:gd name="T73" fmla="*/ 312 h 1576"/>
              <a:gd name="T74" fmla="*/ 3716 w 4756"/>
              <a:gd name="T75" fmla="*/ 374 h 1576"/>
              <a:gd name="T76" fmla="*/ 3822 w 4756"/>
              <a:gd name="T77" fmla="*/ 440 h 1576"/>
              <a:gd name="T78" fmla="*/ 3922 w 4756"/>
              <a:gd name="T79" fmla="*/ 512 h 1576"/>
              <a:gd name="T80" fmla="*/ 4020 w 4756"/>
              <a:gd name="T81" fmla="*/ 590 h 1576"/>
              <a:gd name="T82" fmla="*/ 4114 w 4756"/>
              <a:gd name="T83" fmla="*/ 670 h 1576"/>
              <a:gd name="T84" fmla="*/ 4204 w 4756"/>
              <a:gd name="T85" fmla="*/ 756 h 1576"/>
              <a:gd name="T86" fmla="*/ 4246 w 4756"/>
              <a:gd name="T87" fmla="*/ 800 h 1576"/>
              <a:gd name="T88" fmla="*/ 4330 w 4756"/>
              <a:gd name="T89" fmla="*/ 892 h 1576"/>
              <a:gd name="T90" fmla="*/ 4410 w 4756"/>
              <a:gd name="T91" fmla="*/ 988 h 1576"/>
              <a:gd name="T92" fmla="*/ 4484 w 4756"/>
              <a:gd name="T93" fmla="*/ 1086 h 1576"/>
              <a:gd name="T94" fmla="*/ 4552 w 4756"/>
              <a:gd name="T95" fmla="*/ 1190 h 1576"/>
              <a:gd name="T96" fmla="*/ 4618 w 4756"/>
              <a:gd name="T97" fmla="*/ 1296 h 1576"/>
              <a:gd name="T98" fmla="*/ 4678 w 4756"/>
              <a:gd name="T99" fmla="*/ 1406 h 1576"/>
              <a:gd name="T100" fmla="*/ 4732 w 4756"/>
              <a:gd name="T101" fmla="*/ 1518 h 1576"/>
              <a:gd name="T102" fmla="*/ 0 w 4756"/>
              <a:gd name="T103" fmla="*/ 1576 h 15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6"/>
              <a:gd name="T157" fmla="*/ 0 h 1576"/>
              <a:gd name="T158" fmla="*/ 4756 w 4756"/>
              <a:gd name="T159" fmla="*/ 1576 h 15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825290" y="3849734"/>
            <a:ext cx="1699735" cy="2347638"/>
            <a:chOff x="6719916" y="2620991"/>
            <a:chExt cx="1924050" cy="2768600"/>
          </a:xfrm>
        </p:grpSpPr>
        <p:sp>
          <p:nvSpPr>
            <p:cNvPr id="75" name="Oval 27"/>
            <p:cNvSpPr>
              <a:spLocks noChangeArrowheads="1"/>
            </p:cNvSpPr>
            <p:nvPr/>
          </p:nvSpPr>
          <p:spPr bwMode="auto">
            <a:xfrm>
              <a:off x="6719916" y="4592666"/>
              <a:ext cx="1924050" cy="796925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  <p:sp>
          <p:nvSpPr>
            <p:cNvPr id="76" name="Oval 29"/>
            <p:cNvSpPr>
              <a:spLocks noChangeArrowheads="1"/>
            </p:cNvSpPr>
            <p:nvPr/>
          </p:nvSpPr>
          <p:spPr bwMode="auto">
            <a:xfrm>
              <a:off x="6735791" y="2620991"/>
              <a:ext cx="1857375" cy="1851025"/>
            </a:xfrm>
            <a:prstGeom prst="ellipse">
              <a:avLst/>
            </a:prstGeom>
            <a:solidFill>
              <a:srgbClr val="F5782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  <p:sp>
          <p:nvSpPr>
            <p:cNvPr id="77" name="Oval 30"/>
            <p:cNvSpPr>
              <a:spLocks noChangeArrowheads="1"/>
            </p:cNvSpPr>
            <p:nvPr/>
          </p:nvSpPr>
          <p:spPr bwMode="auto">
            <a:xfrm>
              <a:off x="7103039" y="2853359"/>
              <a:ext cx="311764" cy="31026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</p:grpSp>
      <p:sp>
        <p:nvSpPr>
          <p:cNvPr id="78" name="Freeform 32"/>
          <p:cNvSpPr>
            <a:spLocks/>
          </p:cNvSpPr>
          <p:nvPr/>
        </p:nvSpPr>
        <p:spPr bwMode="auto">
          <a:xfrm>
            <a:off x="7947289" y="3876657"/>
            <a:ext cx="1399616" cy="445567"/>
          </a:xfrm>
          <a:custGeom>
            <a:avLst/>
            <a:gdLst>
              <a:gd name="T0" fmla="*/ 0 w 4756"/>
              <a:gd name="T1" fmla="*/ 1576 h 1576"/>
              <a:gd name="T2" fmla="*/ 50 w 4756"/>
              <a:gd name="T3" fmla="*/ 1462 h 1576"/>
              <a:gd name="T4" fmla="*/ 108 w 4756"/>
              <a:gd name="T5" fmla="*/ 1350 h 1576"/>
              <a:gd name="T6" fmla="*/ 170 w 4756"/>
              <a:gd name="T7" fmla="*/ 1242 h 1576"/>
              <a:gd name="T8" fmla="*/ 238 w 4756"/>
              <a:gd name="T9" fmla="*/ 1138 h 1576"/>
              <a:gd name="T10" fmla="*/ 310 w 4756"/>
              <a:gd name="T11" fmla="*/ 1036 h 1576"/>
              <a:gd name="T12" fmla="*/ 386 w 4756"/>
              <a:gd name="T13" fmla="*/ 940 h 1576"/>
              <a:gd name="T14" fmla="*/ 468 w 4756"/>
              <a:gd name="T15" fmla="*/ 846 h 1576"/>
              <a:gd name="T16" fmla="*/ 552 w 4756"/>
              <a:gd name="T17" fmla="*/ 756 h 1576"/>
              <a:gd name="T18" fmla="*/ 596 w 4756"/>
              <a:gd name="T19" fmla="*/ 712 h 1576"/>
              <a:gd name="T20" fmla="*/ 688 w 4756"/>
              <a:gd name="T21" fmla="*/ 630 h 1576"/>
              <a:gd name="T22" fmla="*/ 784 w 4756"/>
              <a:gd name="T23" fmla="*/ 550 h 1576"/>
              <a:gd name="T24" fmla="*/ 884 w 4756"/>
              <a:gd name="T25" fmla="*/ 476 h 1576"/>
              <a:gd name="T26" fmla="*/ 986 w 4756"/>
              <a:gd name="T27" fmla="*/ 406 h 1576"/>
              <a:gd name="T28" fmla="*/ 1092 w 4756"/>
              <a:gd name="T29" fmla="*/ 342 h 1576"/>
              <a:gd name="T30" fmla="*/ 1202 w 4756"/>
              <a:gd name="T31" fmla="*/ 282 h 1576"/>
              <a:gd name="T32" fmla="*/ 1316 w 4756"/>
              <a:gd name="T33" fmla="*/ 228 h 1576"/>
              <a:gd name="T34" fmla="*/ 1374 w 4756"/>
              <a:gd name="T35" fmla="*/ 202 h 1576"/>
              <a:gd name="T36" fmla="*/ 1490 w 4756"/>
              <a:gd name="T37" fmla="*/ 156 h 1576"/>
              <a:gd name="T38" fmla="*/ 1610 w 4756"/>
              <a:gd name="T39" fmla="*/ 116 h 1576"/>
              <a:gd name="T40" fmla="*/ 1732 w 4756"/>
              <a:gd name="T41" fmla="*/ 80 h 1576"/>
              <a:gd name="T42" fmla="*/ 1858 w 4756"/>
              <a:gd name="T43" fmla="*/ 52 h 1576"/>
              <a:gd name="T44" fmla="*/ 1984 w 4756"/>
              <a:gd name="T45" fmla="*/ 30 h 1576"/>
              <a:gd name="T46" fmla="*/ 2114 w 4756"/>
              <a:gd name="T47" fmla="*/ 12 h 1576"/>
              <a:gd name="T48" fmla="*/ 2246 w 4756"/>
              <a:gd name="T49" fmla="*/ 2 h 1576"/>
              <a:gd name="T50" fmla="*/ 2378 w 4756"/>
              <a:gd name="T51" fmla="*/ 0 h 1576"/>
              <a:gd name="T52" fmla="*/ 2444 w 4756"/>
              <a:gd name="T53" fmla="*/ 0 h 1576"/>
              <a:gd name="T54" fmla="*/ 2576 w 4756"/>
              <a:gd name="T55" fmla="*/ 8 h 1576"/>
              <a:gd name="T56" fmla="*/ 2706 w 4756"/>
              <a:gd name="T57" fmla="*/ 20 h 1576"/>
              <a:gd name="T58" fmla="*/ 2834 w 4756"/>
              <a:gd name="T59" fmla="*/ 40 h 1576"/>
              <a:gd name="T60" fmla="*/ 2962 w 4756"/>
              <a:gd name="T61" fmla="*/ 66 h 1576"/>
              <a:gd name="T62" fmla="*/ 3084 w 4756"/>
              <a:gd name="T63" fmla="*/ 98 h 1576"/>
              <a:gd name="T64" fmla="*/ 3206 w 4756"/>
              <a:gd name="T65" fmla="*/ 136 h 1576"/>
              <a:gd name="T66" fmla="*/ 3324 w 4756"/>
              <a:gd name="T67" fmla="*/ 178 h 1576"/>
              <a:gd name="T68" fmla="*/ 3382 w 4756"/>
              <a:gd name="T69" fmla="*/ 202 h 1576"/>
              <a:gd name="T70" fmla="*/ 3498 w 4756"/>
              <a:gd name="T71" fmla="*/ 254 h 1576"/>
              <a:gd name="T72" fmla="*/ 3608 w 4756"/>
              <a:gd name="T73" fmla="*/ 312 h 1576"/>
              <a:gd name="T74" fmla="*/ 3716 w 4756"/>
              <a:gd name="T75" fmla="*/ 374 h 1576"/>
              <a:gd name="T76" fmla="*/ 3822 w 4756"/>
              <a:gd name="T77" fmla="*/ 440 h 1576"/>
              <a:gd name="T78" fmla="*/ 3922 w 4756"/>
              <a:gd name="T79" fmla="*/ 512 h 1576"/>
              <a:gd name="T80" fmla="*/ 4020 w 4756"/>
              <a:gd name="T81" fmla="*/ 590 h 1576"/>
              <a:gd name="T82" fmla="*/ 4114 w 4756"/>
              <a:gd name="T83" fmla="*/ 670 h 1576"/>
              <a:gd name="T84" fmla="*/ 4204 w 4756"/>
              <a:gd name="T85" fmla="*/ 756 h 1576"/>
              <a:gd name="T86" fmla="*/ 4246 w 4756"/>
              <a:gd name="T87" fmla="*/ 800 h 1576"/>
              <a:gd name="T88" fmla="*/ 4330 w 4756"/>
              <a:gd name="T89" fmla="*/ 892 h 1576"/>
              <a:gd name="T90" fmla="*/ 4410 w 4756"/>
              <a:gd name="T91" fmla="*/ 988 h 1576"/>
              <a:gd name="T92" fmla="*/ 4484 w 4756"/>
              <a:gd name="T93" fmla="*/ 1086 h 1576"/>
              <a:gd name="T94" fmla="*/ 4552 w 4756"/>
              <a:gd name="T95" fmla="*/ 1190 h 1576"/>
              <a:gd name="T96" fmla="*/ 4618 w 4756"/>
              <a:gd name="T97" fmla="*/ 1296 h 1576"/>
              <a:gd name="T98" fmla="*/ 4678 w 4756"/>
              <a:gd name="T99" fmla="*/ 1406 h 1576"/>
              <a:gd name="T100" fmla="*/ 4732 w 4756"/>
              <a:gd name="T101" fmla="*/ 1518 h 1576"/>
              <a:gd name="T102" fmla="*/ 0 w 4756"/>
              <a:gd name="T103" fmla="*/ 1576 h 15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6"/>
              <a:gd name="T157" fmla="*/ 0 h 1576"/>
              <a:gd name="T158" fmla="*/ 4756 w 4756"/>
              <a:gd name="T159" fmla="*/ 1576 h 15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8077728" y="4319517"/>
            <a:ext cx="12520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ko-KR" dirty="0">
                <a:solidFill>
                  <a:schemeClr val="bg1"/>
                </a:solidFill>
                <a:latin typeface="Arial Black" pitchFamily="34" charset="0"/>
              </a:rPr>
              <a:t>Easy to catch colds</a:t>
            </a:r>
          </a:p>
        </p:txBody>
      </p:sp>
    </p:spTree>
    <p:extLst>
      <p:ext uri="{BB962C8B-B14F-4D97-AF65-F5344CB8AC3E}">
        <p14:creationId xmlns:p14="http://schemas.microsoft.com/office/powerpoint/2010/main" xmlns="" val="7358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680" y="810788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QUESTION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0296" y="1926123"/>
            <a:ext cx="69847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What factors induce adults for calcium deficiency?</a:t>
            </a:r>
          </a:p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(Choose 1 answer)</a:t>
            </a:r>
          </a:p>
        </p:txBody>
      </p:sp>
      <p:cxnSp>
        <p:nvCxnSpPr>
          <p:cNvPr id="4" name="直接连接符 9"/>
          <p:cNvCxnSpPr/>
          <p:nvPr/>
        </p:nvCxnSpPr>
        <p:spPr>
          <a:xfrm>
            <a:off x="1448696" y="1737893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10"/>
          <p:cNvCxnSpPr/>
          <p:nvPr/>
        </p:nvCxnSpPr>
        <p:spPr>
          <a:xfrm>
            <a:off x="6235010" y="1739481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7"/>
          <p:cNvSpPr/>
          <p:nvPr/>
        </p:nvSpPr>
        <p:spPr>
          <a:xfrm>
            <a:off x="5806382" y="1668043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77358" y="3424061"/>
            <a:ext cx="764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Irregular lifestyle.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Unhealthy diet.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 Body does not absorb calcium well</a:t>
            </a:r>
          </a:p>
          <a:p>
            <a:pPr marL="342900" indent="-342900">
              <a:buAutoNum type="alphaUcPeriod"/>
            </a:pPr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All of the above.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8167" y="5597133"/>
            <a:ext cx="395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(See answer in the next page)</a:t>
            </a:r>
          </a:p>
        </p:txBody>
      </p:sp>
    </p:spTree>
    <p:extLst>
      <p:ext uri="{BB962C8B-B14F-4D97-AF65-F5344CB8AC3E}">
        <p14:creationId xmlns:p14="http://schemas.microsoft.com/office/powerpoint/2010/main" xmlns="" val="6934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536" y="1019106"/>
            <a:ext cx="821537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23291"/>
                </a:solidFill>
                <a:latin typeface="Arial Black" pitchFamily="34" charset="0"/>
              </a:rPr>
              <a:t>Adults</a:t>
            </a:r>
          </a:p>
          <a:p>
            <a:r>
              <a:rPr lang="en-US" sz="1000" dirty="0">
                <a:solidFill>
                  <a:srgbClr val="323291"/>
                </a:solidFill>
                <a:latin typeface="Arial Black" pitchFamily="34" charset="0"/>
              </a:rPr>
              <a:t>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Working pressure and intense pace of life may let adults neglect health.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This life stage has not obvious symptom of calcium deficiency.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916180" y="3090808"/>
            <a:ext cx="3286148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en-US" altLang="zh-CN" dirty="0">
                <a:solidFill>
                  <a:srgbClr val="5A5A5A"/>
                </a:solidFill>
                <a:latin typeface="Arial Black" pitchFamily="34" charset="0"/>
                <a:ea typeface="华文细黑" pitchFamily="2" charset="-122"/>
              </a:rPr>
              <a:t>1. Easily get tired.</a:t>
            </a:r>
            <a:endParaRPr lang="zh-CN" altLang="en-US" dirty="0">
              <a:solidFill>
                <a:srgbClr val="5A5A5A"/>
              </a:solidFill>
              <a:latin typeface="Arial Black" pitchFamily="34" charset="0"/>
              <a:ea typeface="华文细黑" pitchFamily="2" charset="-122"/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344809" y="4019502"/>
            <a:ext cx="3309939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en-US" altLang="zh-CN" dirty="0">
                <a:solidFill>
                  <a:srgbClr val="5A5A5A"/>
                </a:solidFill>
                <a:latin typeface="Arial Black" pitchFamily="34" charset="0"/>
              </a:rPr>
              <a:t>2. Easy to catch colds.</a:t>
            </a:r>
            <a:endParaRPr lang="zh-CN" altLang="zh-CN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5701999" y="5019634"/>
            <a:ext cx="3238501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r>
              <a:rPr lang="en-US" altLang="zh-CN" dirty="0">
                <a:solidFill>
                  <a:srgbClr val="5A5A5A"/>
                </a:solidFill>
                <a:latin typeface="Arial Black" pitchFamily="34" charset="0"/>
                <a:ea typeface="华文细黑" pitchFamily="2" charset="-122"/>
              </a:rPr>
              <a:t>3. Backache.</a:t>
            </a:r>
            <a:endParaRPr lang="zh-CN" altLang="en-US" dirty="0">
              <a:solidFill>
                <a:srgbClr val="5A5A5A"/>
              </a:solidFill>
              <a:latin typeface="Arial Black" pitchFamily="34" charset="0"/>
              <a:ea typeface="华文细黑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4561" y="5650434"/>
            <a:ext cx="3455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5A5A5A"/>
                </a:solidFill>
                <a:latin typeface="Arial Black" pitchFamily="34" charset="0"/>
              </a:rPr>
              <a:t>(Answer for question 5: D)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44346" y="4019502"/>
            <a:ext cx="1643074" cy="857256"/>
          </a:xfrm>
          <a:prstGeom prst="roundRect">
            <a:avLst/>
          </a:prstGeom>
          <a:solidFill>
            <a:srgbClr val="F5782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Symptoms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273106" y="3376560"/>
            <a:ext cx="1285884" cy="142876"/>
          </a:xfrm>
          <a:prstGeom prst="rightArrow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773172" y="4243340"/>
            <a:ext cx="1285884" cy="142876"/>
          </a:xfrm>
          <a:prstGeom prst="rightArrow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58924" y="5162510"/>
            <a:ext cx="1285884" cy="142876"/>
          </a:xfrm>
          <a:prstGeom prst="rightArrow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4186" y="1325248"/>
            <a:ext cx="80724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23291"/>
                </a:solidFill>
                <a:latin typeface="Arial Black" pitchFamily="34" charset="0"/>
              </a:rPr>
              <a:t>Aged People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Aged people absorb calcium less and excretion more.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Leading to </a:t>
            </a: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osteoporosis.</a:t>
            </a:r>
          </a:p>
        </p:txBody>
      </p:sp>
      <p:pic>
        <p:nvPicPr>
          <p:cNvPr id="4" name="Picture 4" descr="http://24.media.tumblr.com/af8853f4ab4f1dd8f72b7965b8826b09/tumblr_mlep0w8p8N1qeo1dvo1_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7656" y="2396322"/>
            <a:ext cx="3857652" cy="4211102"/>
          </a:xfrm>
          <a:prstGeom prst="rect">
            <a:avLst/>
          </a:prstGeom>
          <a:noFill/>
        </p:spPr>
      </p:pic>
      <p:sp>
        <p:nvSpPr>
          <p:cNvPr id="5" name="矩形 6"/>
          <p:cNvSpPr/>
          <p:nvPr/>
        </p:nvSpPr>
        <p:spPr>
          <a:xfrm>
            <a:off x="1475558" y="2892648"/>
            <a:ext cx="4071966" cy="3429024"/>
          </a:xfrm>
          <a:prstGeom prst="rect">
            <a:avLst/>
          </a:prstGeom>
          <a:solidFill>
            <a:srgbClr val="FFE2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7"/>
          <p:cNvSpPr txBox="1"/>
          <p:nvPr/>
        </p:nvSpPr>
        <p:spPr>
          <a:xfrm>
            <a:off x="2047062" y="2964087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5A5A5A"/>
                </a:solidFill>
                <a:latin typeface="Arial Black" pitchFamily="34" charset="0"/>
              </a:rPr>
              <a:t>POROUS BONES</a:t>
            </a:r>
            <a:endParaRPr lang="zh-TW" altLang="en-US" sz="24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7" name="文字方塊 8"/>
          <p:cNvSpPr txBox="1"/>
          <p:nvPr/>
        </p:nvSpPr>
        <p:spPr>
          <a:xfrm>
            <a:off x="1475558" y="3392714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zh-TW" dirty="0">
                <a:solidFill>
                  <a:srgbClr val="323291"/>
                </a:solidFill>
                <a:latin typeface="Arial Black" pitchFamily="34" charset="0"/>
              </a:rPr>
              <a:t>A bone disease </a:t>
            </a:r>
            <a:r>
              <a:rPr lang="en-US" altLang="zh-TW" dirty="0">
                <a:solidFill>
                  <a:srgbClr val="5A5A5A"/>
                </a:solidFill>
                <a:latin typeface="Arial Black" pitchFamily="34" charset="0"/>
              </a:rPr>
              <a:t>that mineral calcium flow from bone to blood.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TW" dirty="0">
                <a:solidFill>
                  <a:srgbClr val="323291"/>
                </a:solidFill>
                <a:latin typeface="Arial Black" pitchFamily="34" charset="0"/>
              </a:rPr>
              <a:t>Lead to bone</a:t>
            </a:r>
            <a:r>
              <a:rPr lang="en-US" altLang="zh-TW" dirty="0">
                <a:solidFill>
                  <a:srgbClr val="5A5A5A"/>
                </a:solidFill>
                <a:latin typeface="Arial Black" pitchFamily="34" charset="0"/>
              </a:rPr>
              <a:t> mass loss and structure deterioration of bone tissue.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altLang="zh-CN" dirty="0">
                <a:solidFill>
                  <a:srgbClr val="323291"/>
                </a:solidFill>
                <a:latin typeface="Arial Black" pitchFamily="34" charset="0"/>
              </a:rPr>
              <a:t>Result is </a:t>
            </a:r>
            <a:r>
              <a:rPr lang="en-US" altLang="zh-CN" dirty="0">
                <a:solidFill>
                  <a:srgbClr val="5A5A5A"/>
                </a:solidFill>
                <a:latin typeface="Arial Black" pitchFamily="34" charset="0"/>
              </a:rPr>
              <a:t>bone fragility and an increased susceptibility to fractures of the hip, spine, and wrist.</a:t>
            </a:r>
            <a:endParaRPr lang="en-US" altLang="zh-TW" dirty="0">
              <a:solidFill>
                <a:srgbClr val="5A5A5A"/>
              </a:solidFill>
              <a:latin typeface="Arial Black" pitchFamily="34" charset="0"/>
            </a:endParaRPr>
          </a:p>
        </p:txBody>
      </p:sp>
      <p:cxnSp>
        <p:nvCxnSpPr>
          <p:cNvPr id="8" name="直接连接符 9"/>
          <p:cNvCxnSpPr/>
          <p:nvPr/>
        </p:nvCxnSpPr>
        <p:spPr>
          <a:xfrm>
            <a:off x="1475590" y="2605308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0"/>
          <p:cNvCxnSpPr/>
          <p:nvPr/>
        </p:nvCxnSpPr>
        <p:spPr>
          <a:xfrm>
            <a:off x="6261904" y="2606896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17"/>
          <p:cNvSpPr/>
          <p:nvPr/>
        </p:nvSpPr>
        <p:spPr>
          <a:xfrm>
            <a:off x="5833276" y="2535458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62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678" y="2000241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PART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488" y="3364057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57820"/>
                </a:solidFill>
                <a:latin typeface="Arial Black" pitchFamily="34" charset="0"/>
              </a:rPr>
              <a:t>Zinc</a:t>
            </a:r>
          </a:p>
        </p:txBody>
      </p:sp>
      <p:cxnSp>
        <p:nvCxnSpPr>
          <p:cNvPr id="6" name="直接连接符 9"/>
          <p:cNvCxnSpPr/>
          <p:nvPr/>
        </p:nvCxnSpPr>
        <p:spPr>
          <a:xfrm>
            <a:off x="1524000" y="3070222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/>
        </p:nvCxnSpPr>
        <p:spPr>
          <a:xfrm>
            <a:off x="6310314" y="3071810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7"/>
          <p:cNvSpPr/>
          <p:nvPr/>
        </p:nvSpPr>
        <p:spPr>
          <a:xfrm>
            <a:off x="5881686" y="3000372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77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 rot="16200000" flipH="1">
            <a:off x="1238216" y="4357694"/>
            <a:ext cx="1857388" cy="1285884"/>
          </a:xfrm>
          <a:prstGeom prst="parallelogram">
            <a:avLst>
              <a:gd name="adj" fmla="val 15895"/>
            </a:avLst>
          </a:prstGeom>
          <a:gradFill>
            <a:gsLst>
              <a:gs pos="24000">
                <a:srgbClr val="323291"/>
              </a:gs>
              <a:gs pos="100000">
                <a:srgbClr val="323291">
                  <a:alpha val="6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3" name="直接连接符 9"/>
          <p:cNvCxnSpPr/>
          <p:nvPr/>
        </p:nvCxnSpPr>
        <p:spPr>
          <a:xfrm>
            <a:off x="1524000" y="3355974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10"/>
          <p:cNvCxnSpPr/>
          <p:nvPr/>
        </p:nvCxnSpPr>
        <p:spPr>
          <a:xfrm>
            <a:off x="6524628" y="3357562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17"/>
          <p:cNvSpPr/>
          <p:nvPr/>
        </p:nvSpPr>
        <p:spPr>
          <a:xfrm>
            <a:off x="6024562" y="3286124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5381622" y="1695006"/>
            <a:ext cx="1428759" cy="1233928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Zn</a:t>
            </a:r>
          </a:p>
          <a:p>
            <a:pPr algn="ctr"/>
            <a:endParaRPr lang="en-US" sz="400" dirty="0">
              <a:solidFill>
                <a:srgbClr val="5A5A5A"/>
              </a:solidFill>
              <a:latin typeface="Arial Black" pitchFamily="34" charset="0"/>
            </a:endParaRPr>
          </a:p>
          <a:p>
            <a:pPr algn="ctr"/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Zinc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9852" y="4071942"/>
            <a:ext cx="6643734" cy="1643074"/>
          </a:xfrm>
          <a:prstGeom prst="rect">
            <a:avLst/>
          </a:prstGeom>
          <a:gradFill flip="none" rotWithShape="1">
            <a:gsLst>
              <a:gs pos="1000">
                <a:srgbClr val="323291"/>
              </a:gs>
              <a:gs pos="100000">
                <a:srgbClr val="323291">
                  <a:alpha val="6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Font typeface="Wingdings" pitchFamily="2" charset="2"/>
              <a:buChar char="Ø"/>
            </a:pPr>
            <a:r>
              <a:rPr lang="en-US" sz="2000" dirty="0">
                <a:solidFill>
                  <a:srgbClr val="FFE241"/>
                </a:solidFill>
                <a:latin typeface="Arial Black" pitchFamily="34" charset="0"/>
              </a:rPr>
              <a:t>Zn is famous for promoting brain health and preventing Alzheimer’s disease.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sz="2000" dirty="0">
                <a:solidFill>
                  <a:srgbClr val="FFE241"/>
                </a:solidFill>
                <a:latin typeface="Arial Black" pitchFamily="34" charset="0"/>
              </a:rPr>
              <a:t>It is an essential trace element for human body.</a:t>
            </a:r>
          </a:p>
        </p:txBody>
      </p:sp>
      <p:sp>
        <p:nvSpPr>
          <p:cNvPr id="8" name="Parallelogram 7"/>
          <p:cNvSpPr/>
          <p:nvPr/>
        </p:nvSpPr>
        <p:spPr>
          <a:xfrm rot="5400000">
            <a:off x="9132099" y="4393429"/>
            <a:ext cx="1857388" cy="1214414"/>
          </a:xfrm>
          <a:prstGeom prst="parallelogram">
            <a:avLst>
              <a:gd name="adj" fmla="val 15895"/>
            </a:avLst>
          </a:prstGeom>
          <a:gradFill>
            <a:gsLst>
              <a:gs pos="24000">
                <a:srgbClr val="323291"/>
              </a:gs>
              <a:gs pos="100000">
                <a:srgbClr val="323291">
                  <a:alpha val="6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64637" y="1879760"/>
            <a:ext cx="26636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5A5A5A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May help clean cholesterol in the body.</a:t>
            </a:r>
            <a:endParaRPr lang="zh-CN" altLang="en-US" sz="1600" i="1" dirty="0">
              <a:solidFill>
                <a:srgbClr val="5A5A5A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740362" y="3636538"/>
            <a:ext cx="25717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5A5A5A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Influences the sense of taste and appetite.</a:t>
            </a:r>
            <a:endParaRPr lang="zh-CN" altLang="en-US" sz="1600" i="1" dirty="0">
              <a:solidFill>
                <a:srgbClr val="5A5A5A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097420" y="4930044"/>
            <a:ext cx="364333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eaLnBrk="0" hangingPunct="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5A5A5A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Promotes sexual organ development.</a:t>
            </a:r>
          </a:p>
          <a:p>
            <a:pPr marL="273050" indent="-273050" eaLnBrk="0" hangingPunct="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5A5A5A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Supports male and female reproductive health and fertility.</a:t>
            </a:r>
            <a:endParaRPr lang="zh-CN" altLang="en-US" sz="1600" i="1" dirty="0">
              <a:solidFill>
                <a:srgbClr val="5A5A5A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68132" y="3578371"/>
            <a:ext cx="20717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5A5A5A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Strengthen the immune system.</a:t>
            </a:r>
            <a:endParaRPr lang="zh-CN" altLang="en-US" sz="1600" i="1" dirty="0">
              <a:solidFill>
                <a:srgbClr val="5A5A5A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851293" y="5265909"/>
            <a:ext cx="212750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r" eaLnBrk="0" hangingPunct="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5A5A5A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Cares for the skin.</a:t>
            </a:r>
            <a:endParaRPr lang="zh-CN" altLang="en-US" sz="1600" i="1" dirty="0">
              <a:solidFill>
                <a:srgbClr val="5A5A5A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454082" y="2006734"/>
            <a:ext cx="3991142" cy="3500462"/>
            <a:chOff x="2233644" y="2552738"/>
            <a:chExt cx="4338620" cy="3805220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gray">
            <a:xfrm rot="17973186">
              <a:off x="4635737" y="3297268"/>
              <a:ext cx="792163" cy="288904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FFE241"/>
            </a:soli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 rot="3465783">
              <a:off x="4686534" y="5407055"/>
              <a:ext cx="792163" cy="288904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FFE241"/>
            </a:soli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 rot="14369022">
              <a:off x="3467421" y="3319493"/>
              <a:ext cx="792163" cy="288904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FFE241"/>
            </a:soli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 rot="7535209">
              <a:off x="3429324" y="5373718"/>
              <a:ext cx="792163" cy="288904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FFE241"/>
            </a:soli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5265959" y="4370408"/>
              <a:ext cx="792106" cy="288925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rgbClr val="FFE241"/>
            </a:soli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 rot="10800000">
              <a:off x="2856306" y="4364058"/>
              <a:ext cx="863538" cy="288925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rgbClr val="FFE241"/>
            </a:solidFill>
            <a:ln w="0" algn="ctr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576926" y="4203218"/>
              <a:ext cx="3743058" cy="564567"/>
            </a:xfrm>
            <a:prstGeom prst="ellipse">
              <a:avLst/>
            </a:prstGeom>
            <a:noFill/>
            <a:ln w="57150" algn="ctr">
              <a:solidFill>
                <a:srgbClr val="32329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anchor="ctr">
              <a:spAutoFit/>
            </a:bodyPr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233644" y="4203738"/>
              <a:ext cx="604820" cy="604820"/>
            </a:xfrm>
            <a:prstGeom prst="ellipse">
              <a:avLst/>
            </a:prstGeom>
            <a:solidFill>
              <a:srgbClr val="F5782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Arial Black" pitchFamily="34" charset="0"/>
                </a:rPr>
                <a:t>5.</a:t>
              </a:r>
              <a:endParaRPr lang="zh-CN" altLang="en-U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3148044" y="2552738"/>
              <a:ext cx="604820" cy="604820"/>
            </a:xfrm>
            <a:prstGeom prst="ellipse">
              <a:avLst/>
            </a:prstGeom>
            <a:solidFill>
              <a:srgbClr val="F5782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Arial Black" pitchFamily="34" charset="0"/>
                </a:rPr>
                <a:t>6.</a:t>
              </a:r>
              <a:endParaRPr lang="zh-CN" altLang="en-U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5053044" y="2552738"/>
              <a:ext cx="604820" cy="604820"/>
            </a:xfrm>
            <a:prstGeom prst="ellipse">
              <a:avLst/>
            </a:prstGeom>
            <a:solidFill>
              <a:srgbClr val="F5782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Arial Black" pitchFamily="34" charset="0"/>
                </a:rPr>
                <a:t>1.</a:t>
              </a:r>
              <a:endParaRPr lang="zh-CN" altLang="en-U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3071844" y="5753138"/>
              <a:ext cx="604820" cy="604820"/>
            </a:xfrm>
            <a:prstGeom prst="ellipse">
              <a:avLst/>
            </a:prstGeom>
            <a:solidFill>
              <a:srgbClr val="F5782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Arial Black" pitchFamily="34" charset="0"/>
                </a:rPr>
                <a:t>4.</a:t>
              </a:r>
              <a:endParaRPr lang="zh-CN" altLang="en-U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5053044" y="5753138"/>
              <a:ext cx="604820" cy="604820"/>
            </a:xfrm>
            <a:prstGeom prst="ellipse">
              <a:avLst/>
            </a:prstGeom>
            <a:solidFill>
              <a:srgbClr val="F5782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Arial Black" pitchFamily="34" charset="0"/>
                </a:rPr>
                <a:t>3.</a:t>
              </a:r>
              <a:endParaRPr lang="zh-CN" altLang="en-U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5967444" y="4191038"/>
              <a:ext cx="604820" cy="604820"/>
            </a:xfrm>
            <a:prstGeom prst="ellipse">
              <a:avLst/>
            </a:prstGeom>
            <a:solidFill>
              <a:srgbClr val="F57820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Arial Black" pitchFamily="34" charset="0"/>
                </a:rPr>
                <a:t>2.</a:t>
              </a:r>
              <a:endParaRPr lang="zh-CN" altLang="en-U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3616352" y="4204805"/>
              <a:ext cx="282382" cy="56456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3616352" y="4204805"/>
              <a:ext cx="282382" cy="564567"/>
            </a:xfrm>
            <a:prstGeom prst="ellipse">
              <a:avLst/>
            </a:prstGeom>
            <a:solidFill>
              <a:srgbClr val="323291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3733805" y="4204012"/>
              <a:ext cx="1481137" cy="564567"/>
            </a:xfrm>
            <a:prstGeom prst="ellipse">
              <a:avLst/>
            </a:prstGeom>
            <a:solidFill>
              <a:srgbClr val="FFE241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3852958" y="3846533"/>
              <a:ext cx="1290546" cy="1277938"/>
              <a:chOff x="4166" y="1706"/>
              <a:chExt cx="1252" cy="1252"/>
            </a:xfrm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28" name="Text Box 32"/>
            <p:cNvSpPr txBox="1">
              <a:spLocks noChangeArrowheads="1"/>
            </p:cNvSpPr>
            <p:nvPr/>
          </p:nvSpPr>
          <p:spPr bwMode="gray">
            <a:xfrm>
              <a:off x="4000496" y="4263102"/>
              <a:ext cx="1000581" cy="5018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rgbClr val="5A5A5A"/>
                  </a:solidFill>
                  <a:latin typeface="Arial Black" pitchFamily="34" charset="0"/>
                </a:rPr>
                <a:t>Zinc</a:t>
              </a:r>
            </a:p>
          </p:txBody>
        </p:sp>
      </p:grpSp>
      <p:cxnSp>
        <p:nvCxnSpPr>
          <p:cNvPr id="33" name="直接连接符 9"/>
          <p:cNvCxnSpPr/>
          <p:nvPr/>
        </p:nvCxnSpPr>
        <p:spPr>
          <a:xfrm>
            <a:off x="1525288" y="1576518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0"/>
          <p:cNvCxnSpPr/>
          <p:nvPr/>
        </p:nvCxnSpPr>
        <p:spPr>
          <a:xfrm>
            <a:off x="6525916" y="1578106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17"/>
          <p:cNvSpPr/>
          <p:nvPr/>
        </p:nvSpPr>
        <p:spPr>
          <a:xfrm>
            <a:off x="6025850" y="1506668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025586" y="798782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Zinc Function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6811668" y="2072524"/>
            <a:ext cx="385762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altLang="zh-CN" sz="1600" i="1" dirty="0">
                <a:solidFill>
                  <a:srgbClr val="5A5A5A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Component of more than 100 kinds of enzymes in the body. These enzymes control the metabolism of protein, fat, sugar and </a:t>
            </a:r>
            <a:r>
              <a:rPr lang="en-US" sz="1600" i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Nucleic acid.</a:t>
            </a:r>
            <a:endParaRPr lang="zh-CN" altLang="en-US" sz="1600" i="1" dirty="0">
              <a:solidFill>
                <a:srgbClr val="5A5A5A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3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tionalpeanutboard.org/content/uploads/2013/04/Healthy-Kid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48000"/>
          <a:stretch>
            <a:fillRect/>
          </a:stretch>
        </p:blipFill>
        <p:spPr bwMode="auto">
          <a:xfrm>
            <a:off x="1488249" y="1807929"/>
            <a:ext cx="3429024" cy="312126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http://cbsnewyork.files.wordpress.com/2012/04/sick-child-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4463" y="2709885"/>
            <a:ext cx="4729364" cy="31480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1488249" y="4929197"/>
            <a:ext cx="3429024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Some children grow with a strong body.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4463" y="1785925"/>
            <a:ext cx="4714908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Some children always get sick.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7141" y="954929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DIFFERENCE AMONG CHILDREN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31091" y="1284271"/>
            <a:ext cx="2786050" cy="1588"/>
          </a:xfrm>
          <a:prstGeom prst="line">
            <a:avLst/>
          </a:prstGeom>
          <a:ln w="3810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560479" y="1284271"/>
            <a:ext cx="2714612" cy="1588"/>
          </a:xfrm>
          <a:prstGeom prst="line">
            <a:avLst/>
          </a:prstGeom>
          <a:ln w="3810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7"/>
          <p:cNvSpPr/>
          <p:nvPr/>
        </p:nvSpPr>
        <p:spPr>
          <a:xfrm>
            <a:off x="7346165" y="1142983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7"/>
          <p:cNvSpPr/>
          <p:nvPr/>
        </p:nvSpPr>
        <p:spPr>
          <a:xfrm>
            <a:off x="3845703" y="1142983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94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464833" y="1856295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465461" y="1857883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5965395" y="1786445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64965" y="1140115"/>
            <a:ext cx="778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23291"/>
                </a:solidFill>
                <a:latin typeface="Arial Black" pitchFamily="34" charset="0"/>
              </a:rPr>
              <a:t>3 Factors for Zinc Deficiency !</a:t>
            </a:r>
          </a:p>
        </p:txBody>
      </p:sp>
      <p:grpSp>
        <p:nvGrpSpPr>
          <p:cNvPr id="6" name="组合 38"/>
          <p:cNvGrpSpPr/>
          <p:nvPr/>
        </p:nvGrpSpPr>
        <p:grpSpPr>
          <a:xfrm>
            <a:off x="7236589" y="4626161"/>
            <a:ext cx="2657897" cy="1089375"/>
            <a:chOff x="4357686" y="6000768"/>
            <a:chExt cx="4017963" cy="1439863"/>
          </a:xfrm>
        </p:grpSpPr>
        <p:sp>
          <p:nvSpPr>
            <p:cNvPr id="7" name="Freeform 33"/>
            <p:cNvSpPr>
              <a:spLocks/>
            </p:cNvSpPr>
            <p:nvPr/>
          </p:nvSpPr>
          <p:spPr bwMode="auto">
            <a:xfrm>
              <a:off x="4357686" y="6648478"/>
              <a:ext cx="4017963" cy="781050"/>
            </a:xfrm>
            <a:custGeom>
              <a:avLst/>
              <a:gdLst>
                <a:gd name="T0" fmla="*/ 514 w 700"/>
                <a:gd name="T1" fmla="*/ 0 h 136"/>
                <a:gd name="T2" fmla="*/ 0 w 700"/>
                <a:gd name="T3" fmla="*/ 66 h 136"/>
                <a:gd name="T4" fmla="*/ 0 w 700"/>
                <a:gd name="T5" fmla="*/ 68 h 136"/>
                <a:gd name="T6" fmla="*/ 126 w 700"/>
                <a:gd name="T7" fmla="*/ 136 h 136"/>
                <a:gd name="T8" fmla="*/ 700 w 700"/>
                <a:gd name="T9" fmla="*/ 34 h 136"/>
                <a:gd name="T10" fmla="*/ 700 w 700"/>
                <a:gd name="T11" fmla="*/ 32 h 136"/>
                <a:gd name="T12" fmla="*/ 514 w 700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0"/>
                <a:gd name="T22" fmla="*/ 0 h 136"/>
                <a:gd name="T23" fmla="*/ 700 w 700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0" h="136">
                  <a:moveTo>
                    <a:pt x="514" y="0"/>
                  </a:moveTo>
                  <a:lnTo>
                    <a:pt x="0" y="66"/>
                  </a:lnTo>
                  <a:lnTo>
                    <a:pt x="0" y="68"/>
                  </a:lnTo>
                  <a:lnTo>
                    <a:pt x="126" y="136"/>
                  </a:lnTo>
                  <a:lnTo>
                    <a:pt x="700" y="34"/>
                  </a:lnTo>
                  <a:lnTo>
                    <a:pt x="700" y="32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323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7286644" y="6000768"/>
              <a:ext cx="1068388" cy="838200"/>
            </a:xfrm>
            <a:custGeom>
              <a:avLst/>
              <a:gdLst>
                <a:gd name="T0" fmla="*/ 186 w 186"/>
                <a:gd name="T1" fmla="*/ 146 h 146"/>
                <a:gd name="T2" fmla="*/ 186 w 186"/>
                <a:gd name="T3" fmla="*/ 12 h 146"/>
                <a:gd name="T4" fmla="*/ 0 w 186"/>
                <a:gd name="T5" fmla="*/ 0 h 146"/>
                <a:gd name="T6" fmla="*/ 0 w 186"/>
                <a:gd name="T7" fmla="*/ 114 h 146"/>
                <a:gd name="T8" fmla="*/ 186 w 186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146"/>
                <a:gd name="T17" fmla="*/ 186 w 186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146">
                  <a:moveTo>
                    <a:pt x="186" y="146"/>
                  </a:moveTo>
                  <a:lnTo>
                    <a:pt x="186" y="12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186" y="146"/>
                  </a:lnTo>
                  <a:close/>
                </a:path>
              </a:pathLst>
            </a:custGeom>
            <a:solidFill>
              <a:srgbClr val="323291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9" name="Freeform 35"/>
            <p:cNvSpPr>
              <a:spLocks/>
            </p:cNvSpPr>
            <p:nvPr/>
          </p:nvSpPr>
          <p:spPr bwMode="auto">
            <a:xfrm>
              <a:off x="4429124" y="6000768"/>
              <a:ext cx="2949575" cy="1033462"/>
            </a:xfrm>
            <a:custGeom>
              <a:avLst/>
              <a:gdLst>
                <a:gd name="T0" fmla="*/ 514 w 514"/>
                <a:gd name="T1" fmla="*/ 114 h 180"/>
                <a:gd name="T2" fmla="*/ 514 w 514"/>
                <a:gd name="T3" fmla="*/ 0 h 180"/>
                <a:gd name="T4" fmla="*/ 0 w 514"/>
                <a:gd name="T5" fmla="*/ 26 h 180"/>
                <a:gd name="T6" fmla="*/ 0 w 514"/>
                <a:gd name="T7" fmla="*/ 180 h 180"/>
                <a:gd name="T8" fmla="*/ 514 w 514"/>
                <a:gd name="T9" fmla="*/ 114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180"/>
                <a:gd name="T17" fmla="*/ 514 w 514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180">
                  <a:moveTo>
                    <a:pt x="514" y="114"/>
                  </a:moveTo>
                  <a:lnTo>
                    <a:pt x="514" y="0"/>
                  </a:lnTo>
                  <a:lnTo>
                    <a:pt x="0" y="26"/>
                  </a:lnTo>
                  <a:lnTo>
                    <a:pt x="0" y="180"/>
                  </a:lnTo>
                  <a:lnTo>
                    <a:pt x="514" y="1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10" name="Freeform 36"/>
            <p:cNvSpPr>
              <a:spLocks/>
            </p:cNvSpPr>
            <p:nvPr/>
          </p:nvSpPr>
          <p:spPr bwMode="auto">
            <a:xfrm>
              <a:off x="4357686" y="6000768"/>
              <a:ext cx="4017963" cy="287337"/>
            </a:xfrm>
            <a:custGeom>
              <a:avLst/>
              <a:gdLst>
                <a:gd name="T0" fmla="*/ 514 w 700"/>
                <a:gd name="T1" fmla="*/ 0 h 50"/>
                <a:gd name="T2" fmla="*/ 0 w 700"/>
                <a:gd name="T3" fmla="*/ 24 h 50"/>
                <a:gd name="T4" fmla="*/ 126 w 700"/>
                <a:gd name="T5" fmla="*/ 50 h 50"/>
                <a:gd name="T6" fmla="*/ 126 w 700"/>
                <a:gd name="T7" fmla="*/ 50 h 50"/>
                <a:gd name="T8" fmla="*/ 700 w 700"/>
                <a:gd name="T9" fmla="*/ 12 h 50"/>
                <a:gd name="T10" fmla="*/ 700 w 700"/>
                <a:gd name="T11" fmla="*/ 12 h 50"/>
                <a:gd name="T12" fmla="*/ 514 w 700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0"/>
                <a:gd name="T22" fmla="*/ 0 h 50"/>
                <a:gd name="T23" fmla="*/ 700 w 700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0" h="50">
                  <a:moveTo>
                    <a:pt x="514" y="0"/>
                  </a:moveTo>
                  <a:lnTo>
                    <a:pt x="0" y="24"/>
                  </a:lnTo>
                  <a:lnTo>
                    <a:pt x="126" y="50"/>
                  </a:lnTo>
                  <a:lnTo>
                    <a:pt x="700" y="12"/>
                  </a:lnTo>
                  <a:lnTo>
                    <a:pt x="514" y="0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323291"/>
                </a:gs>
                <a:gs pos="84000">
                  <a:srgbClr val="323291">
                    <a:alpha val="7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11" name="Freeform 37"/>
            <p:cNvSpPr>
              <a:spLocks/>
            </p:cNvSpPr>
            <p:nvPr/>
          </p:nvSpPr>
          <p:spPr bwMode="auto">
            <a:xfrm>
              <a:off x="5064151" y="6053166"/>
              <a:ext cx="3294063" cy="1376362"/>
            </a:xfrm>
            <a:custGeom>
              <a:avLst/>
              <a:gdLst>
                <a:gd name="T0" fmla="*/ 0 w 574"/>
                <a:gd name="T1" fmla="*/ 240 h 240"/>
                <a:gd name="T2" fmla="*/ 574 w 574"/>
                <a:gd name="T3" fmla="*/ 136 h 240"/>
                <a:gd name="T4" fmla="*/ 574 w 574"/>
                <a:gd name="T5" fmla="*/ 0 h 240"/>
                <a:gd name="T6" fmla="*/ 0 w 574"/>
                <a:gd name="T7" fmla="*/ 38 h 240"/>
                <a:gd name="T8" fmla="*/ 0 w 574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240"/>
                <a:gd name="T17" fmla="*/ 574 w 574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240">
                  <a:moveTo>
                    <a:pt x="0" y="240"/>
                  </a:moveTo>
                  <a:lnTo>
                    <a:pt x="574" y="136"/>
                  </a:lnTo>
                  <a:lnTo>
                    <a:pt x="574" y="0"/>
                  </a:lnTo>
                  <a:lnTo>
                    <a:pt x="0" y="38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323291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12" name="Freeform 38"/>
            <p:cNvSpPr>
              <a:spLocks/>
            </p:cNvSpPr>
            <p:nvPr/>
          </p:nvSpPr>
          <p:spPr bwMode="auto">
            <a:xfrm>
              <a:off x="4357686" y="6143644"/>
              <a:ext cx="723900" cy="1296987"/>
            </a:xfrm>
            <a:custGeom>
              <a:avLst/>
              <a:gdLst>
                <a:gd name="T0" fmla="*/ 0 w 126"/>
                <a:gd name="T1" fmla="*/ 0 h 226"/>
                <a:gd name="T2" fmla="*/ 0 w 126"/>
                <a:gd name="T3" fmla="*/ 156 h 226"/>
                <a:gd name="T4" fmla="*/ 126 w 126"/>
                <a:gd name="T5" fmla="*/ 226 h 226"/>
                <a:gd name="T6" fmla="*/ 126 w 126"/>
                <a:gd name="T7" fmla="*/ 24 h 226"/>
                <a:gd name="T8" fmla="*/ 0 w 126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226"/>
                <a:gd name="T17" fmla="*/ 126 w 126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226">
                  <a:moveTo>
                    <a:pt x="0" y="0"/>
                  </a:moveTo>
                  <a:lnTo>
                    <a:pt x="0" y="156"/>
                  </a:lnTo>
                  <a:lnTo>
                    <a:pt x="126" y="226"/>
                  </a:lnTo>
                  <a:lnTo>
                    <a:pt x="126" y="2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323291"/>
                </a:gs>
                <a:gs pos="84000">
                  <a:srgbClr val="323291">
                    <a:alpha val="7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</p:grpSp>
      <p:sp>
        <p:nvSpPr>
          <p:cNvPr id="14" name="Freeform 46"/>
          <p:cNvSpPr>
            <a:spLocks/>
          </p:cNvSpPr>
          <p:nvPr/>
        </p:nvSpPr>
        <p:spPr bwMode="auto">
          <a:xfrm>
            <a:off x="7191571" y="3500914"/>
            <a:ext cx="478862" cy="871980"/>
          </a:xfrm>
          <a:custGeom>
            <a:avLst/>
            <a:gdLst>
              <a:gd name="T0" fmla="*/ 124 w 126"/>
              <a:gd name="T1" fmla="*/ 0 h 201"/>
              <a:gd name="T2" fmla="*/ 0 w 126"/>
              <a:gd name="T3" fmla="*/ 33 h 201"/>
              <a:gd name="T4" fmla="*/ 0 w 126"/>
              <a:gd name="T5" fmla="*/ 189 h 201"/>
              <a:gd name="T6" fmla="*/ 126 w 126"/>
              <a:gd name="T7" fmla="*/ 201 h 201"/>
              <a:gd name="T8" fmla="*/ 126 w 126"/>
              <a:gd name="T9" fmla="*/ 0 h 201"/>
              <a:gd name="T10" fmla="*/ 124 w 126"/>
              <a:gd name="T11" fmla="*/ 0 h 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201"/>
              <a:gd name="T20" fmla="*/ 126 w 126"/>
              <a:gd name="T21" fmla="*/ 201 h 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201">
                <a:moveTo>
                  <a:pt x="124" y="0"/>
                </a:moveTo>
                <a:lnTo>
                  <a:pt x="0" y="33"/>
                </a:lnTo>
                <a:lnTo>
                  <a:pt x="0" y="189"/>
                </a:lnTo>
                <a:lnTo>
                  <a:pt x="126" y="201"/>
                </a:lnTo>
                <a:lnTo>
                  <a:pt x="126" y="0"/>
                </a:lnTo>
                <a:lnTo>
                  <a:pt x="124" y="0"/>
                </a:lnTo>
                <a:close/>
              </a:path>
            </a:pathLst>
          </a:custGeom>
          <a:gradFill flip="none" rotWithShape="1">
            <a:gsLst>
              <a:gs pos="21000">
                <a:srgbClr val="9632AA"/>
              </a:gs>
              <a:gs pos="93000">
                <a:srgbClr val="9632AA">
                  <a:alpha val="52000"/>
                </a:srgb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5" name="Freeform 47"/>
          <p:cNvSpPr>
            <a:spLocks/>
          </p:cNvSpPr>
          <p:nvPr/>
        </p:nvSpPr>
        <p:spPr bwMode="auto">
          <a:xfrm>
            <a:off x="7664136" y="3497310"/>
            <a:ext cx="2179034" cy="871980"/>
          </a:xfrm>
          <a:custGeom>
            <a:avLst/>
            <a:gdLst>
              <a:gd name="T0" fmla="*/ 574 w 574"/>
              <a:gd name="T1" fmla="*/ 45 h 201"/>
              <a:gd name="T2" fmla="*/ 0 w 574"/>
              <a:gd name="T3" fmla="*/ 0 h 201"/>
              <a:gd name="T4" fmla="*/ 0 w 574"/>
              <a:gd name="T5" fmla="*/ 201 h 201"/>
              <a:gd name="T6" fmla="*/ 574 w 574"/>
              <a:gd name="T7" fmla="*/ 185 h 201"/>
              <a:gd name="T8" fmla="*/ 574 w 574"/>
              <a:gd name="T9" fmla="*/ 45 h 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"/>
              <a:gd name="T16" fmla="*/ 0 h 201"/>
              <a:gd name="T17" fmla="*/ 574 w 574"/>
              <a:gd name="T18" fmla="*/ 201 h 2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" h="201">
                <a:moveTo>
                  <a:pt x="574" y="45"/>
                </a:moveTo>
                <a:lnTo>
                  <a:pt x="0" y="0"/>
                </a:lnTo>
                <a:lnTo>
                  <a:pt x="0" y="201"/>
                </a:lnTo>
                <a:lnTo>
                  <a:pt x="574" y="185"/>
                </a:lnTo>
                <a:lnTo>
                  <a:pt x="574" y="45"/>
                </a:lnTo>
                <a:close/>
              </a:path>
            </a:pathLst>
          </a:custGeom>
          <a:solidFill>
            <a:srgbClr val="9632AA">
              <a:alpha val="69804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6" name="Freeform 48"/>
          <p:cNvSpPr>
            <a:spLocks/>
          </p:cNvSpPr>
          <p:nvPr/>
        </p:nvSpPr>
        <p:spPr bwMode="auto">
          <a:xfrm>
            <a:off x="7191571" y="3497310"/>
            <a:ext cx="2605390" cy="264236"/>
          </a:xfrm>
          <a:custGeom>
            <a:avLst/>
            <a:gdLst>
              <a:gd name="T0" fmla="*/ 516 w 686"/>
              <a:gd name="T1" fmla="*/ 61 h 61"/>
              <a:gd name="T2" fmla="*/ 686 w 686"/>
              <a:gd name="T3" fmla="*/ 45 h 61"/>
              <a:gd name="T4" fmla="*/ 122 w 686"/>
              <a:gd name="T5" fmla="*/ 0 h 61"/>
              <a:gd name="T6" fmla="*/ 0 w 686"/>
              <a:gd name="T7" fmla="*/ 33 h 61"/>
              <a:gd name="T8" fmla="*/ 514 w 686"/>
              <a:gd name="T9" fmla="*/ 61 h 61"/>
              <a:gd name="T10" fmla="*/ 516 w 686"/>
              <a:gd name="T11" fmla="*/ 61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6"/>
              <a:gd name="T19" fmla="*/ 0 h 61"/>
              <a:gd name="T20" fmla="*/ 686 w 686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6" h="61">
                <a:moveTo>
                  <a:pt x="516" y="61"/>
                </a:moveTo>
                <a:lnTo>
                  <a:pt x="686" y="45"/>
                </a:lnTo>
                <a:lnTo>
                  <a:pt x="122" y="0"/>
                </a:lnTo>
                <a:lnTo>
                  <a:pt x="0" y="33"/>
                </a:lnTo>
                <a:lnTo>
                  <a:pt x="514" y="61"/>
                </a:lnTo>
                <a:lnTo>
                  <a:pt x="516" y="61"/>
                </a:lnTo>
                <a:close/>
              </a:path>
            </a:pathLst>
          </a:custGeom>
          <a:gradFill flip="none" rotWithShape="1">
            <a:gsLst>
              <a:gs pos="20000">
                <a:srgbClr val="9632AA"/>
              </a:gs>
              <a:gs pos="72000">
                <a:srgbClr val="9632AA">
                  <a:alpha val="52000"/>
                </a:srgb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7" name="Freeform 49"/>
          <p:cNvSpPr>
            <a:spLocks/>
          </p:cNvSpPr>
          <p:nvPr/>
        </p:nvSpPr>
        <p:spPr bwMode="auto">
          <a:xfrm>
            <a:off x="9161628" y="3688281"/>
            <a:ext cx="690990" cy="607744"/>
          </a:xfrm>
          <a:custGeom>
            <a:avLst/>
            <a:gdLst>
              <a:gd name="T0" fmla="*/ 180 w 182"/>
              <a:gd name="T1" fmla="*/ 2 h 140"/>
              <a:gd name="T2" fmla="*/ 170 w 182"/>
              <a:gd name="T3" fmla="*/ 0 h 140"/>
              <a:gd name="T4" fmla="*/ 0 w 182"/>
              <a:gd name="T5" fmla="*/ 16 h 140"/>
              <a:gd name="T6" fmla="*/ 0 w 182"/>
              <a:gd name="T7" fmla="*/ 126 h 140"/>
              <a:gd name="T8" fmla="*/ 0 w 182"/>
              <a:gd name="T9" fmla="*/ 126 h 140"/>
              <a:gd name="T10" fmla="*/ 0 w 182"/>
              <a:gd name="T11" fmla="*/ 128 h 140"/>
              <a:gd name="T12" fmla="*/ 178 w 182"/>
              <a:gd name="T13" fmla="*/ 140 h 140"/>
              <a:gd name="T14" fmla="*/ 182 w 182"/>
              <a:gd name="T15" fmla="*/ 140 h 140"/>
              <a:gd name="T16" fmla="*/ 180 w 182"/>
              <a:gd name="T17" fmla="*/ 2 h 1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"/>
              <a:gd name="T28" fmla="*/ 0 h 140"/>
              <a:gd name="T29" fmla="*/ 182 w 182"/>
              <a:gd name="T30" fmla="*/ 140 h 1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" h="140">
                <a:moveTo>
                  <a:pt x="180" y="2"/>
                </a:moveTo>
                <a:lnTo>
                  <a:pt x="170" y="0"/>
                </a:lnTo>
                <a:lnTo>
                  <a:pt x="0" y="16"/>
                </a:lnTo>
                <a:lnTo>
                  <a:pt x="0" y="126"/>
                </a:lnTo>
                <a:lnTo>
                  <a:pt x="0" y="128"/>
                </a:lnTo>
                <a:lnTo>
                  <a:pt x="178" y="140"/>
                </a:lnTo>
                <a:lnTo>
                  <a:pt x="182" y="140"/>
                </a:lnTo>
                <a:lnTo>
                  <a:pt x="180" y="2"/>
                </a:lnTo>
                <a:close/>
              </a:path>
            </a:pathLst>
          </a:custGeom>
          <a:solidFill>
            <a:srgbClr val="9632AA">
              <a:alpha val="69804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8" name="Freeform 50"/>
          <p:cNvSpPr>
            <a:spLocks/>
          </p:cNvSpPr>
          <p:nvPr/>
        </p:nvSpPr>
        <p:spPr bwMode="auto">
          <a:xfrm>
            <a:off x="9165829" y="3761546"/>
            <a:ext cx="4201" cy="478028"/>
          </a:xfrm>
          <a:custGeom>
            <a:avLst/>
            <a:gdLst>
              <a:gd name="T0" fmla="*/ 0 w 4"/>
              <a:gd name="T1" fmla="*/ 110 h 110"/>
              <a:gd name="T2" fmla="*/ 0 w 4"/>
              <a:gd name="T3" fmla="*/ 110 h 110"/>
              <a:gd name="T4" fmla="*/ 0 w 4"/>
              <a:gd name="T5" fmla="*/ 0 h 110"/>
              <a:gd name="T6" fmla="*/ 0 w 4"/>
              <a:gd name="T7" fmla="*/ 110 h 110"/>
              <a:gd name="T8" fmla="*/ 0 w 4"/>
              <a:gd name="T9" fmla="*/ 110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10"/>
              <a:gd name="T17" fmla="*/ 4 w 4"/>
              <a:gd name="T18" fmla="*/ 110 h 1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10">
                <a:moveTo>
                  <a:pt x="0" y="110"/>
                </a:moveTo>
                <a:lnTo>
                  <a:pt x="0" y="110"/>
                </a:lnTo>
                <a:lnTo>
                  <a:pt x="0" y="0"/>
                </a:lnTo>
                <a:lnTo>
                  <a:pt x="0" y="110"/>
                </a:lnTo>
                <a:close/>
              </a:path>
            </a:pathLst>
          </a:custGeom>
          <a:solidFill>
            <a:srgbClr val="02020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华文细黑" pitchFamily="2" charset="-122"/>
            </a:endParaRPr>
          </a:p>
        </p:txBody>
      </p:sp>
      <p:sp>
        <p:nvSpPr>
          <p:cNvPr id="19" name="Freeform 51"/>
          <p:cNvSpPr>
            <a:spLocks/>
          </p:cNvSpPr>
          <p:nvPr/>
        </p:nvSpPr>
        <p:spPr bwMode="auto">
          <a:xfrm>
            <a:off x="7194723" y="4246782"/>
            <a:ext cx="2643195" cy="121309"/>
          </a:xfrm>
          <a:custGeom>
            <a:avLst/>
            <a:gdLst>
              <a:gd name="T0" fmla="*/ 0 w 696"/>
              <a:gd name="T1" fmla="*/ 16 h 28"/>
              <a:gd name="T2" fmla="*/ 126 w 696"/>
              <a:gd name="T3" fmla="*/ 28 h 28"/>
              <a:gd name="T4" fmla="*/ 696 w 696"/>
              <a:gd name="T5" fmla="*/ 12 h 28"/>
              <a:gd name="T6" fmla="*/ 518 w 696"/>
              <a:gd name="T7" fmla="*/ 0 h 28"/>
              <a:gd name="T8" fmla="*/ 0 w 696"/>
              <a:gd name="T9" fmla="*/ 16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6"/>
              <a:gd name="T16" fmla="*/ 0 h 28"/>
              <a:gd name="T17" fmla="*/ 696 w 696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6" h="28">
                <a:moveTo>
                  <a:pt x="0" y="16"/>
                </a:moveTo>
                <a:lnTo>
                  <a:pt x="126" y="28"/>
                </a:lnTo>
                <a:lnTo>
                  <a:pt x="696" y="12"/>
                </a:lnTo>
                <a:lnTo>
                  <a:pt x="518" y="0"/>
                </a:lnTo>
                <a:lnTo>
                  <a:pt x="0" y="16"/>
                </a:lnTo>
                <a:close/>
              </a:path>
            </a:pathLst>
          </a:custGeom>
          <a:solidFill>
            <a:srgbClr val="9632A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ea typeface="华文细黑" pitchFamily="2" charset="-122"/>
            </a:endParaRPr>
          </a:p>
        </p:txBody>
      </p:sp>
      <p:grpSp>
        <p:nvGrpSpPr>
          <p:cNvPr id="22" name="组合 36"/>
          <p:cNvGrpSpPr/>
          <p:nvPr/>
        </p:nvGrpSpPr>
        <p:grpSpPr>
          <a:xfrm>
            <a:off x="7179841" y="2286512"/>
            <a:ext cx="2641076" cy="1142247"/>
            <a:chOff x="4633941" y="2582863"/>
            <a:chExt cx="3992535" cy="1509745"/>
          </a:xfrm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5286380" y="2614617"/>
              <a:ext cx="3306763" cy="1457325"/>
            </a:xfrm>
            <a:custGeom>
              <a:avLst/>
              <a:gdLst>
                <a:gd name="T0" fmla="*/ 0 w 576"/>
                <a:gd name="T1" fmla="*/ 0 h 254"/>
                <a:gd name="T2" fmla="*/ 0 w 576"/>
                <a:gd name="T3" fmla="*/ 208 h 254"/>
                <a:gd name="T4" fmla="*/ 576 w 576"/>
                <a:gd name="T5" fmla="*/ 254 h 254"/>
                <a:gd name="T6" fmla="*/ 576 w 576"/>
                <a:gd name="T7" fmla="*/ 124 h 254"/>
                <a:gd name="T8" fmla="*/ 0 w 576"/>
                <a:gd name="T9" fmla="*/ 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254"/>
                <a:gd name="T17" fmla="*/ 576 w 576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254">
                  <a:moveTo>
                    <a:pt x="0" y="0"/>
                  </a:moveTo>
                  <a:lnTo>
                    <a:pt x="0" y="208"/>
                  </a:lnTo>
                  <a:lnTo>
                    <a:pt x="576" y="254"/>
                  </a:lnTo>
                  <a:lnTo>
                    <a:pt x="576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241">
                <a:alpha val="69804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4643438" y="2582863"/>
              <a:ext cx="3983038" cy="917575"/>
            </a:xfrm>
            <a:custGeom>
              <a:avLst/>
              <a:gdLst>
                <a:gd name="T0" fmla="*/ 510 w 694"/>
                <a:gd name="T1" fmla="*/ 160 h 160"/>
                <a:gd name="T2" fmla="*/ 510 w 694"/>
                <a:gd name="T3" fmla="*/ 160 h 160"/>
                <a:gd name="T4" fmla="*/ 694 w 694"/>
                <a:gd name="T5" fmla="*/ 126 h 160"/>
                <a:gd name="T6" fmla="*/ 694 w 694"/>
                <a:gd name="T7" fmla="*/ 124 h 160"/>
                <a:gd name="T8" fmla="*/ 118 w 694"/>
                <a:gd name="T9" fmla="*/ 0 h 160"/>
                <a:gd name="T10" fmla="*/ 0 w 694"/>
                <a:gd name="T11" fmla="*/ 82 h 160"/>
                <a:gd name="T12" fmla="*/ 508 w 694"/>
                <a:gd name="T13" fmla="*/ 160 h 160"/>
                <a:gd name="T14" fmla="*/ 510 w 694"/>
                <a:gd name="T15" fmla="*/ 16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160"/>
                <a:gd name="T26" fmla="*/ 694 w 694"/>
                <a:gd name="T27" fmla="*/ 160 h 1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160">
                  <a:moveTo>
                    <a:pt x="510" y="160"/>
                  </a:moveTo>
                  <a:lnTo>
                    <a:pt x="510" y="160"/>
                  </a:lnTo>
                  <a:lnTo>
                    <a:pt x="694" y="126"/>
                  </a:lnTo>
                  <a:lnTo>
                    <a:pt x="694" y="124"/>
                  </a:lnTo>
                  <a:lnTo>
                    <a:pt x="118" y="0"/>
                  </a:lnTo>
                  <a:lnTo>
                    <a:pt x="0" y="82"/>
                  </a:lnTo>
                  <a:lnTo>
                    <a:pt x="508" y="160"/>
                  </a:lnTo>
                  <a:lnTo>
                    <a:pt x="510" y="1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E241"/>
                </a:gs>
                <a:gs pos="7000">
                  <a:srgbClr val="F57820"/>
                </a:gs>
                <a:gs pos="100000">
                  <a:srgbClr val="FFE241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7564466" y="3309970"/>
              <a:ext cx="1055688" cy="746125"/>
            </a:xfrm>
            <a:custGeom>
              <a:avLst/>
              <a:gdLst>
                <a:gd name="T0" fmla="*/ 184 w 184"/>
                <a:gd name="T1" fmla="*/ 0 h 130"/>
                <a:gd name="T2" fmla="*/ 0 w 184"/>
                <a:gd name="T3" fmla="*/ 34 h 130"/>
                <a:gd name="T4" fmla="*/ 0 w 184"/>
                <a:gd name="T5" fmla="*/ 114 h 130"/>
                <a:gd name="T6" fmla="*/ 184 w 184"/>
                <a:gd name="T7" fmla="*/ 130 h 130"/>
                <a:gd name="T8" fmla="*/ 184 w 184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30"/>
                <a:gd name="T17" fmla="*/ 184 w 184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30">
                  <a:moveTo>
                    <a:pt x="184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184" y="13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E2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633941" y="3783045"/>
              <a:ext cx="3960813" cy="309563"/>
            </a:xfrm>
            <a:custGeom>
              <a:avLst/>
              <a:gdLst>
                <a:gd name="T0" fmla="*/ 0 w 690"/>
                <a:gd name="T1" fmla="*/ 36 h 54"/>
                <a:gd name="T2" fmla="*/ 120 w 690"/>
                <a:gd name="T3" fmla="*/ 0 h 54"/>
                <a:gd name="T4" fmla="*/ 514 w 690"/>
                <a:gd name="T5" fmla="*/ 30 h 54"/>
                <a:gd name="T6" fmla="*/ 690 w 690"/>
                <a:gd name="T7" fmla="*/ 46 h 54"/>
                <a:gd name="T8" fmla="*/ 512 w 690"/>
                <a:gd name="T9" fmla="*/ 54 h 54"/>
                <a:gd name="T10" fmla="*/ 0 w 690"/>
                <a:gd name="T11" fmla="*/ 36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54"/>
                <a:gd name="T20" fmla="*/ 690 w 690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54">
                  <a:moveTo>
                    <a:pt x="0" y="36"/>
                  </a:moveTo>
                  <a:lnTo>
                    <a:pt x="120" y="0"/>
                  </a:lnTo>
                  <a:lnTo>
                    <a:pt x="514" y="30"/>
                  </a:lnTo>
                  <a:lnTo>
                    <a:pt x="690" y="46"/>
                  </a:lnTo>
                  <a:lnTo>
                    <a:pt x="512" y="5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2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4633941" y="2600329"/>
              <a:ext cx="688975" cy="1400175"/>
            </a:xfrm>
            <a:custGeom>
              <a:avLst/>
              <a:gdLst>
                <a:gd name="T0" fmla="*/ 0 w 120"/>
                <a:gd name="T1" fmla="*/ 82 h 244"/>
                <a:gd name="T2" fmla="*/ 0 w 120"/>
                <a:gd name="T3" fmla="*/ 244 h 244"/>
                <a:gd name="T4" fmla="*/ 120 w 120"/>
                <a:gd name="T5" fmla="*/ 208 h 244"/>
                <a:gd name="T6" fmla="*/ 120 w 120"/>
                <a:gd name="T7" fmla="*/ 0 h 244"/>
                <a:gd name="T8" fmla="*/ 0 w 120"/>
                <a:gd name="T9" fmla="*/ 82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44"/>
                <a:gd name="T17" fmla="*/ 120 w 120"/>
                <a:gd name="T18" fmla="*/ 244 h 2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44">
                  <a:moveTo>
                    <a:pt x="0" y="82"/>
                  </a:moveTo>
                  <a:lnTo>
                    <a:pt x="0" y="244"/>
                  </a:lnTo>
                  <a:lnTo>
                    <a:pt x="120" y="208"/>
                  </a:lnTo>
                  <a:lnTo>
                    <a:pt x="120" y="0"/>
                  </a:lnTo>
                  <a:lnTo>
                    <a:pt x="0" y="82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F57820"/>
                </a:gs>
                <a:gs pos="72000">
                  <a:srgbClr val="FFE241"/>
                </a:gs>
                <a:gs pos="100000">
                  <a:srgbClr val="FFE24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华文细黑" pitchFamily="2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79115" y="2592029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Inborn Deficiency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79115" y="3692117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Intake Deficiency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79115" y="4906564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5A5A5A"/>
                </a:solidFill>
                <a:latin typeface="Arial Black" pitchFamily="34" charset="0"/>
              </a:rPr>
              <a:t>Less body absorbance</a:t>
            </a:r>
          </a:p>
        </p:txBody>
      </p:sp>
      <p:cxnSp>
        <p:nvCxnSpPr>
          <p:cNvPr id="51" name="Straight Connector 50"/>
          <p:cNvCxnSpPr>
            <a:stCxn id="35" idx="3"/>
          </p:cNvCxnSpPr>
          <p:nvPr/>
        </p:nvCxnSpPr>
        <p:spPr>
          <a:xfrm>
            <a:off x="5393891" y="2853639"/>
            <a:ext cx="1571636" cy="4376"/>
          </a:xfrm>
          <a:prstGeom prst="line">
            <a:avLst/>
          </a:prstGeom>
          <a:ln w="38100">
            <a:solidFill>
              <a:srgbClr val="F5782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93891" y="3996647"/>
            <a:ext cx="1571636" cy="4376"/>
          </a:xfrm>
          <a:prstGeom prst="line">
            <a:avLst/>
          </a:prstGeom>
          <a:ln w="38100">
            <a:solidFill>
              <a:srgbClr val="9632A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393891" y="5139655"/>
            <a:ext cx="1571636" cy="4376"/>
          </a:xfrm>
          <a:prstGeom prst="line">
            <a:avLst/>
          </a:prstGeom>
          <a:ln w="38100">
            <a:solidFill>
              <a:srgbClr val="32329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32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685365" y="1699629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685993" y="1701217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6185927" y="1629779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42655" y="1045005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23291"/>
                </a:solidFill>
                <a:latin typeface="Arial Black" pitchFamily="34" charset="0"/>
              </a:rPr>
              <a:t>Zinc Deficiency Symptoms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3717286"/>
              </p:ext>
            </p:extLst>
          </p:nvPr>
        </p:nvGraphicFramePr>
        <p:xfrm>
          <a:off x="1685333" y="2058409"/>
          <a:ext cx="9144032" cy="399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7500958"/>
              </a:tblGrid>
              <a:tr h="58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Life Stage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Symptoms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1340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Baby</a:t>
                      </a:r>
                      <a:endParaRPr lang="en-US" baseline="0" dirty="0" smtClean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Teenagers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>
                        <a:buFont typeface="Wingdings" pitchFamily="2" charset="2"/>
                        <a:buChar char="Ø"/>
                      </a:pPr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Picky</a:t>
                      </a:r>
                      <a:r>
                        <a:rPr lang="en-US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 eating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Ø"/>
                      </a:pPr>
                      <a:r>
                        <a:rPr lang="en-US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Oral ulcers; facial acnes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Ø"/>
                      </a:pPr>
                      <a:r>
                        <a:rPr lang="en-US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Body growth and intelligence development delaying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Ø"/>
                      </a:pPr>
                      <a:r>
                        <a:rPr lang="en-US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Immunity decrease and easy to catch a cold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Pregnant Women</a:t>
                      </a:r>
                      <a:endParaRPr lang="en-US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>
                        <a:buFont typeface="Wingdings" pitchFamily="2" charset="2"/>
                        <a:buChar char="Ø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Aggravated of pregnancy reaction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Ø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Retardation of fetal growth 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Ø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Increasing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rate of abnormal fetal</a:t>
                      </a:r>
                      <a:endParaRPr lang="en-US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9187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Adults Male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355600" algn="l">
                        <a:buFont typeface="Wingdings" pitchFamily="2" charset="2"/>
                        <a:buChar char="Ø"/>
                      </a:pPr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Abnormal</a:t>
                      </a:r>
                      <a:r>
                        <a:rPr lang="en-US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 semen, such as little amount, great viscosity</a:t>
                      </a:r>
                    </a:p>
                    <a:p>
                      <a:pPr marL="355600" indent="-355600" algn="l">
                        <a:buFont typeface="Wingdings" pitchFamily="2" charset="2"/>
                        <a:buChar char="Ø"/>
                      </a:pPr>
                      <a:r>
                        <a:rPr lang="en-US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May induce </a:t>
                      </a:r>
                      <a:r>
                        <a:rPr lang="en-US" baseline="0" dirty="0" err="1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prostatitis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31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524000" y="2128928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524628" y="2130516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6024562" y="2059078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79776" y="2559714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5A5A5A"/>
                </a:solidFill>
                <a:latin typeface="Arial Black" pitchFamily="34" charset="0"/>
              </a:rPr>
              <a:t>Which group of people is mostly considered to have zinc deficiency?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9984" y="1085206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QUESTION 6</a:t>
            </a:r>
          </a:p>
        </p:txBody>
      </p:sp>
      <p:pic>
        <p:nvPicPr>
          <p:cNvPr id="17410" name="Picture 2" descr="http://4.bp.blogspot.com/-ekvVggfQgj0/TyBuLnK-ppI/AAAAAAAAAJs/crHK0Tbi2xw/s1600/man_thinking+visualiz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892" y="1880546"/>
            <a:ext cx="5194109" cy="3893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4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2628" y="1711100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 People who are picky-eating.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 Vegetarian: vegetables containing low level of zinc.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 Teenagers: their body develop rapidly.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 Men with low sexual performance.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 Cancer patients: they need to improve immune function.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 People who get serious acne.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 Women experiencing irregular menstruation.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 Pregnant and </a:t>
            </a:r>
            <a:r>
              <a:rPr lang="en-US" sz="2000" dirty="0" err="1">
                <a:solidFill>
                  <a:srgbClr val="323291"/>
                </a:solidFill>
                <a:latin typeface="Arial Black" pitchFamily="34" charset="0"/>
              </a:rPr>
              <a:t>breasfeeding</a:t>
            </a:r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 women.</a:t>
            </a:r>
          </a:p>
        </p:txBody>
      </p:sp>
      <p:cxnSp>
        <p:nvCxnSpPr>
          <p:cNvPr id="3" name="直接连接符 10"/>
          <p:cNvCxnSpPr/>
          <p:nvPr/>
        </p:nvCxnSpPr>
        <p:spPr>
          <a:xfrm>
            <a:off x="6310346" y="1541964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5810280" y="1470526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8512" y="85384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57820"/>
                </a:solidFill>
                <a:latin typeface="Arial Black" pitchFamily="34" charset="0"/>
              </a:rPr>
              <a:t>Answer to question 6</a:t>
            </a:r>
          </a:p>
        </p:txBody>
      </p:sp>
      <p:cxnSp>
        <p:nvCxnSpPr>
          <p:cNvPr id="6" name="直接连接符 10"/>
          <p:cNvCxnSpPr/>
          <p:nvPr/>
        </p:nvCxnSpPr>
        <p:spPr>
          <a:xfrm>
            <a:off x="1381124" y="1568223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5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524000" y="3784602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524628" y="3786190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6024562" y="3714752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24066" y="1797785"/>
            <a:ext cx="8286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Calcium &amp; Zinc deficiency induces disease and affects human health.</a:t>
            </a:r>
          </a:p>
          <a:p>
            <a:endParaRPr lang="en-US" sz="2000" dirty="0">
              <a:solidFill>
                <a:srgbClr val="5A5A5A"/>
              </a:solidFill>
              <a:latin typeface="Arial Black" pitchFamily="34" charset="0"/>
            </a:endParaRPr>
          </a:p>
          <a:p>
            <a:r>
              <a:rPr lang="en-US" sz="2000" dirty="0">
                <a:solidFill>
                  <a:srgbClr val="5A5A5A"/>
                </a:solidFill>
                <a:latin typeface="Arial Black" pitchFamily="34" charset="0"/>
              </a:rPr>
              <a:t>How take Calcium &amp; Zinc properly?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728" y="4216794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BF Suma Gives You the Best Solution!</a:t>
            </a:r>
          </a:p>
        </p:txBody>
      </p:sp>
    </p:spTree>
    <p:extLst>
      <p:ext uri="{BB962C8B-B14F-4D97-AF65-F5344CB8AC3E}">
        <p14:creationId xmlns:p14="http://schemas.microsoft.com/office/powerpoint/2010/main" xmlns="" val="2966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business2community.com/wp-content/uploads/2012/10/Balanced-Di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0852" y="2358778"/>
            <a:ext cx="4588024" cy="23601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95472" y="4930547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23291"/>
                </a:solidFill>
                <a:latin typeface="Arial Black" pitchFamily="34" charset="0"/>
              </a:rPr>
              <a:t>Balanced Diet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0314" y="2501654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323291"/>
                </a:solidFill>
                <a:latin typeface="Arial Black" pitchFamily="34" charset="0"/>
              </a:rPr>
              <a:t>+</a:t>
            </a:r>
          </a:p>
        </p:txBody>
      </p:sp>
      <p:pic>
        <p:nvPicPr>
          <p:cNvPr id="5" name="图片 7" descr="f4f4dfdd4856cc.jpg"/>
          <p:cNvPicPr>
            <a:picLocks noChangeAspect="1"/>
          </p:cNvPicPr>
          <p:nvPr/>
        </p:nvPicPr>
        <p:blipFill>
          <a:blip r:embed="rId5" cstate="print"/>
          <a:srcRect l="31818" r="32727"/>
          <a:stretch>
            <a:fillRect/>
          </a:stretch>
        </p:blipFill>
        <p:spPr>
          <a:xfrm>
            <a:off x="7863770" y="1149860"/>
            <a:ext cx="2018444" cy="3923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0446" y="4930546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23291"/>
                </a:solidFill>
                <a:latin typeface="Arial Black" pitchFamily="34" charset="0"/>
              </a:rPr>
              <a:t>Nutritional Supplements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2596" y="1001457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Best Solution=</a:t>
            </a:r>
          </a:p>
        </p:txBody>
      </p:sp>
    </p:spTree>
    <p:extLst>
      <p:ext uri="{BB962C8B-B14F-4D97-AF65-F5344CB8AC3E}">
        <p14:creationId xmlns:p14="http://schemas.microsoft.com/office/powerpoint/2010/main" xmlns="" val="6085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524000" y="2267264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524628" y="2268852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6024562" y="2197414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24232" y="977320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23291"/>
                </a:solidFill>
                <a:latin typeface="Arial Black" pitchFamily="34" charset="0"/>
              </a:rPr>
              <a:t>Balanced Diet for Calcium Deficiency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554604"/>
            <a:ext cx="2857520" cy="3286148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http://hudabeauty.com/wp-content/uploads/2012/05/glass_icon_col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5406" y="2626043"/>
            <a:ext cx="2643206" cy="26681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38282" y="534068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Drink Milk Daily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5802" y="2554604"/>
            <a:ext cx="2928958" cy="3286148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8" name="Picture 6" descr="http://www.wrapyourselfslim.com/wp-content/uploads/2013/08/Seaweed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41" y="2483166"/>
            <a:ext cx="2714643" cy="26957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38678" y="534068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A5A5A"/>
                </a:solidFill>
                <a:latin typeface="Arial Black" pitchFamily="34" charset="0"/>
              </a:rPr>
              <a:t>Eat Seaweeds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10512" y="2626042"/>
            <a:ext cx="2857488" cy="3214710"/>
          </a:xfrm>
          <a:prstGeom prst="rect">
            <a:avLst/>
          </a:prstGeom>
          <a:solidFill>
            <a:srgbClr val="9632A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20" name="Picture 8" descr="http://palmettosclemson.com/wp-content/uploads/2013/01/slider1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3389" y="2768918"/>
            <a:ext cx="2618837" cy="196298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881982" y="5328544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 Black" pitchFamily="34" charset="0"/>
              </a:rPr>
              <a:t>Eat Oysters</a:t>
            </a:r>
          </a:p>
        </p:txBody>
      </p:sp>
    </p:spTree>
    <p:extLst>
      <p:ext uri="{BB962C8B-B14F-4D97-AF65-F5344CB8AC3E}">
        <p14:creationId xmlns:p14="http://schemas.microsoft.com/office/powerpoint/2010/main" xmlns="" val="7340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24496" y="3821325"/>
            <a:ext cx="4786346" cy="2143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直接连接符 9"/>
          <p:cNvCxnSpPr/>
          <p:nvPr/>
        </p:nvCxnSpPr>
        <p:spPr>
          <a:xfrm>
            <a:off x="1452562" y="2033787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453190" y="2035375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5953124" y="1963937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52794" y="892367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23291"/>
                </a:solidFill>
                <a:latin typeface="Arial Black" pitchFamily="34" charset="0"/>
              </a:rPr>
              <a:t>Balanced Diet for Zinc Deficiency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2562" y="2178251"/>
            <a:ext cx="4572000" cy="2143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://uncooking101.com/site/wp-content/uploads/2011/02/sesame-seeds-bla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2728" y="2321128"/>
            <a:ext cx="1857388" cy="18573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3968" y="3064025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Sesame</a:t>
            </a:r>
          </a:p>
        </p:txBody>
      </p:sp>
      <p:pic>
        <p:nvPicPr>
          <p:cNvPr id="12292" name="Picture 4" descr="http://www.birdsong-peanuts.com/images/peanut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7439" y="3964202"/>
            <a:ext cx="3000395" cy="16569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67768" y="5464399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Peanuts</a:t>
            </a:r>
          </a:p>
        </p:txBody>
      </p:sp>
    </p:spTree>
    <p:extLst>
      <p:ext uri="{BB962C8B-B14F-4D97-AF65-F5344CB8AC3E}">
        <p14:creationId xmlns:p14="http://schemas.microsoft.com/office/powerpoint/2010/main" xmlns="" val="16703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432560" y="2019163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433188" y="2020751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5933122" y="1949313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5668" y="800657"/>
            <a:ext cx="457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23291"/>
                </a:solidFill>
                <a:latin typeface="Arial Black" pitchFamily="34" charset="0"/>
              </a:rPr>
              <a:t>Shortage of Balanced Diet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8808" y="3126205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Supply More</a:t>
            </a:r>
          </a:p>
          <a:p>
            <a:pPr algn="ctr"/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But Slow Effect</a:t>
            </a:r>
          </a:p>
        </p:txBody>
      </p:sp>
      <p:pic>
        <p:nvPicPr>
          <p:cNvPr id="11266" name="Picture 2" descr="http://snarfed.org/tortoise_and_ha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2560" y="2303109"/>
            <a:ext cx="4214810" cy="3660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29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f4f4dfdd4856cc.jpg"/>
          <p:cNvPicPr>
            <a:picLocks noChangeAspect="1"/>
          </p:cNvPicPr>
          <p:nvPr/>
        </p:nvPicPr>
        <p:blipFill>
          <a:blip r:embed="rId3" cstate="print"/>
          <a:srcRect l="31818" r="32727"/>
          <a:stretch>
            <a:fillRect/>
          </a:stretch>
        </p:blipFill>
        <p:spPr>
          <a:xfrm>
            <a:off x="1765011" y="1002872"/>
            <a:ext cx="2643206" cy="5138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3903" y="3250418"/>
            <a:ext cx="6000760" cy="2428892"/>
          </a:xfrm>
          <a:prstGeom prst="rect">
            <a:avLst/>
          </a:prstGeom>
          <a:gradFill flip="none" rotWithShape="1">
            <a:gsLst>
              <a:gs pos="0">
                <a:srgbClr val="323291"/>
              </a:gs>
              <a:gs pos="70000">
                <a:srgbClr val="323291">
                  <a:alpha val="70000"/>
                </a:srgbClr>
              </a:gs>
              <a:gs pos="98000">
                <a:schemeClr val="bg1">
                  <a:alpha val="97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79655" y="1537882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323291"/>
                </a:solidFill>
                <a:latin typeface="Arial Black" pitchFamily="34" charset="0"/>
              </a:rPr>
              <a:t>ZaminoCal</a:t>
            </a:r>
            <a:r>
              <a:rPr lang="en-US" altLang="zh-CN" sz="4800" baseline="30000" dirty="0" err="1">
                <a:solidFill>
                  <a:srgbClr val="323291"/>
                </a:solidFill>
                <a:latin typeface="Arial Black" pitchFamily="34" charset="0"/>
              </a:rPr>
              <a:t>TM</a:t>
            </a:r>
            <a:r>
              <a:rPr lang="en-US" altLang="zh-CN" sz="4800" dirty="0">
                <a:solidFill>
                  <a:srgbClr val="323291"/>
                </a:solidFill>
                <a:latin typeface="Arial Black" pitchFamily="34" charset="0"/>
              </a:rPr>
              <a:t> Capsules</a:t>
            </a:r>
            <a:endParaRPr lang="zh-CN" altLang="en-US" sz="48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6779" y="3848182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F57820"/>
                </a:solidFill>
                <a:latin typeface="Arial Black" pitchFamily="34" charset="0"/>
              </a:rPr>
              <a:t>CALCIUM &amp; ZINC</a:t>
            </a:r>
          </a:p>
          <a:p>
            <a:pPr algn="ctr"/>
            <a:r>
              <a:rPr lang="en-US" altLang="zh-CN" sz="2400" dirty="0">
                <a:solidFill>
                  <a:srgbClr val="F57820"/>
                </a:solidFill>
                <a:latin typeface="Arial Black" pitchFamily="34" charset="0"/>
              </a:rPr>
              <a:t>NEW FORM OF BONE PARTNER</a:t>
            </a:r>
            <a:endParaRPr lang="zh-CN" altLang="en-US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7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08945" y="1796608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Some adults are competent and vigorous when working.</a:t>
            </a:r>
          </a:p>
        </p:txBody>
      </p:sp>
      <p:pic>
        <p:nvPicPr>
          <p:cNvPr id="19460" name="Picture 4" descr="http://www.milionkobiet.pl/files/2011_08/68e24d373ee2212c49e9c0667962e269_23e6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3128" y="2812270"/>
            <a:ext cx="5000627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22665" y="531909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23291"/>
                </a:solidFill>
                <a:latin typeface="Arial Black" pitchFamily="34" charset="0"/>
              </a:rPr>
              <a:t>Some adults are easy feeling tired.</a:t>
            </a:r>
          </a:p>
        </p:txBody>
      </p:sp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5" cstate="print"/>
          <a:srcRect t="11268" r="2057"/>
          <a:stretch>
            <a:fillRect/>
          </a:stretch>
        </p:blipFill>
        <p:spPr>
          <a:xfrm>
            <a:off x="1179755" y="1865886"/>
            <a:ext cx="4158117" cy="34467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flipH="1">
            <a:off x="4894499" y="2097890"/>
            <a:ext cx="1000132" cy="428628"/>
          </a:xfrm>
          <a:prstGeom prst="rightArrow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5805" y="90970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DIFFERENCE AMONG ADULTS</a:t>
            </a:r>
          </a:p>
        </p:txBody>
      </p:sp>
      <p:cxnSp>
        <p:nvCxnSpPr>
          <p:cNvPr id="13" name="直接连接符 9"/>
          <p:cNvCxnSpPr/>
          <p:nvPr/>
        </p:nvCxnSpPr>
        <p:spPr>
          <a:xfrm>
            <a:off x="1179755" y="1240634"/>
            <a:ext cx="2786050" cy="1588"/>
          </a:xfrm>
          <a:prstGeom prst="line">
            <a:avLst/>
          </a:prstGeom>
          <a:ln w="3810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0"/>
          <p:cNvCxnSpPr/>
          <p:nvPr/>
        </p:nvCxnSpPr>
        <p:spPr>
          <a:xfrm>
            <a:off x="7609143" y="1240634"/>
            <a:ext cx="2714612" cy="1588"/>
          </a:xfrm>
          <a:prstGeom prst="line">
            <a:avLst/>
          </a:prstGeom>
          <a:ln w="3810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7"/>
          <p:cNvSpPr/>
          <p:nvPr/>
        </p:nvSpPr>
        <p:spPr>
          <a:xfrm>
            <a:off x="7394829" y="1097758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7"/>
          <p:cNvSpPr/>
          <p:nvPr/>
        </p:nvSpPr>
        <p:spPr>
          <a:xfrm>
            <a:off x="3894367" y="1097758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ight Arrow 8"/>
          <p:cNvSpPr/>
          <p:nvPr/>
        </p:nvSpPr>
        <p:spPr>
          <a:xfrm>
            <a:off x="4894499" y="5455476"/>
            <a:ext cx="1071570" cy="428628"/>
          </a:xfrm>
          <a:prstGeom prst="rightArrow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14814" y="2354100"/>
            <a:ext cx="5786477" cy="3510287"/>
            <a:chOff x="-571535" y="2776233"/>
            <a:chExt cx="5786477" cy="3510287"/>
          </a:xfrm>
        </p:grpSpPr>
        <p:sp>
          <p:nvSpPr>
            <p:cNvPr id="2" name="椭圆 10"/>
            <p:cNvSpPr>
              <a:spLocks noChangeArrowheads="1"/>
            </p:cNvSpPr>
            <p:nvPr/>
          </p:nvSpPr>
          <p:spPr bwMode="auto">
            <a:xfrm>
              <a:off x="-571535" y="5200912"/>
              <a:ext cx="5786477" cy="108560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矩形 5"/>
            <p:cNvSpPr/>
            <p:nvPr/>
          </p:nvSpPr>
          <p:spPr>
            <a:xfrm>
              <a:off x="1532858" y="2776233"/>
              <a:ext cx="1577692" cy="3139452"/>
            </a:xfrm>
            <a:custGeom>
              <a:avLst/>
              <a:gdLst>
                <a:gd name="connsiteX0" fmla="*/ 0 w 2160240"/>
                <a:gd name="connsiteY0" fmla="*/ 0 h 3416004"/>
                <a:gd name="connsiteX1" fmla="*/ 2160240 w 2160240"/>
                <a:gd name="connsiteY1" fmla="*/ 0 h 3416004"/>
                <a:gd name="connsiteX2" fmla="*/ 2160240 w 2160240"/>
                <a:gd name="connsiteY2" fmla="*/ 3416004 h 3416004"/>
                <a:gd name="connsiteX3" fmla="*/ 0 w 2160240"/>
                <a:gd name="connsiteY3" fmla="*/ 3416004 h 3416004"/>
                <a:gd name="connsiteX4" fmla="*/ 0 w 2160240"/>
                <a:gd name="connsiteY4" fmla="*/ 0 h 3416004"/>
                <a:gd name="connsiteX0" fmla="*/ 0 w 2172597"/>
                <a:gd name="connsiteY0" fmla="*/ 0 h 3416004"/>
                <a:gd name="connsiteX1" fmla="*/ 2172597 w 2172597"/>
                <a:gd name="connsiteY1" fmla="*/ 333633 h 3416004"/>
                <a:gd name="connsiteX2" fmla="*/ 2160240 w 2172597"/>
                <a:gd name="connsiteY2" fmla="*/ 3416004 h 3416004"/>
                <a:gd name="connsiteX3" fmla="*/ 0 w 2172597"/>
                <a:gd name="connsiteY3" fmla="*/ 3416004 h 3416004"/>
                <a:gd name="connsiteX4" fmla="*/ 0 w 2172597"/>
                <a:gd name="connsiteY4" fmla="*/ 0 h 3416004"/>
                <a:gd name="connsiteX0" fmla="*/ 0 w 2172597"/>
                <a:gd name="connsiteY0" fmla="*/ 0 h 3416004"/>
                <a:gd name="connsiteX1" fmla="*/ 2172597 w 2172597"/>
                <a:gd name="connsiteY1" fmla="*/ 333633 h 3416004"/>
                <a:gd name="connsiteX2" fmla="*/ 2172596 w 2172597"/>
                <a:gd name="connsiteY2" fmla="*/ 2983517 h 3416004"/>
                <a:gd name="connsiteX3" fmla="*/ 0 w 2172597"/>
                <a:gd name="connsiteY3" fmla="*/ 3416004 h 3416004"/>
                <a:gd name="connsiteX4" fmla="*/ 0 w 2172597"/>
                <a:gd name="connsiteY4" fmla="*/ 0 h 3416004"/>
                <a:gd name="connsiteX0" fmla="*/ 0 w 2172597"/>
                <a:gd name="connsiteY0" fmla="*/ 0 h 3416004"/>
                <a:gd name="connsiteX1" fmla="*/ 2172597 w 2172597"/>
                <a:gd name="connsiteY1" fmla="*/ 333633 h 3416004"/>
                <a:gd name="connsiteX2" fmla="*/ 1814250 w 2172597"/>
                <a:gd name="connsiteY2" fmla="*/ 3008230 h 3416004"/>
                <a:gd name="connsiteX3" fmla="*/ 0 w 2172597"/>
                <a:gd name="connsiteY3" fmla="*/ 3416004 h 3416004"/>
                <a:gd name="connsiteX4" fmla="*/ 0 w 2172597"/>
                <a:gd name="connsiteY4" fmla="*/ 0 h 3416004"/>
                <a:gd name="connsiteX0" fmla="*/ 0 w 1851322"/>
                <a:gd name="connsiteY0" fmla="*/ 0 h 3416004"/>
                <a:gd name="connsiteX1" fmla="*/ 1851322 w 1851322"/>
                <a:gd name="connsiteY1" fmla="*/ 308919 h 3416004"/>
                <a:gd name="connsiteX2" fmla="*/ 1814250 w 1851322"/>
                <a:gd name="connsiteY2" fmla="*/ 3008230 h 3416004"/>
                <a:gd name="connsiteX3" fmla="*/ 0 w 1851322"/>
                <a:gd name="connsiteY3" fmla="*/ 3416004 h 3416004"/>
                <a:gd name="connsiteX4" fmla="*/ 0 w 1851322"/>
                <a:gd name="connsiteY4" fmla="*/ 0 h 3416004"/>
                <a:gd name="connsiteX0" fmla="*/ 0 w 1814252"/>
                <a:gd name="connsiteY0" fmla="*/ 0 h 3416004"/>
                <a:gd name="connsiteX1" fmla="*/ 1814252 w 1814252"/>
                <a:gd name="connsiteY1" fmla="*/ 321276 h 3416004"/>
                <a:gd name="connsiteX2" fmla="*/ 1814250 w 1814252"/>
                <a:gd name="connsiteY2" fmla="*/ 3008230 h 3416004"/>
                <a:gd name="connsiteX3" fmla="*/ 0 w 1814252"/>
                <a:gd name="connsiteY3" fmla="*/ 3416004 h 3416004"/>
                <a:gd name="connsiteX4" fmla="*/ 0 w 1814252"/>
                <a:gd name="connsiteY4" fmla="*/ 0 h 341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252" h="3416004">
                  <a:moveTo>
                    <a:pt x="0" y="0"/>
                  </a:moveTo>
                  <a:lnTo>
                    <a:pt x="1814252" y="321276"/>
                  </a:lnTo>
                  <a:cubicBezTo>
                    <a:pt x="1814252" y="1204571"/>
                    <a:pt x="1814250" y="2124935"/>
                    <a:pt x="1814250" y="3008230"/>
                  </a:cubicBezTo>
                  <a:lnTo>
                    <a:pt x="0" y="34160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  <a:gs pos="55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5"/>
            <p:cNvSpPr/>
            <p:nvPr/>
          </p:nvSpPr>
          <p:spPr>
            <a:xfrm>
              <a:off x="2322224" y="4409757"/>
              <a:ext cx="291410" cy="1052512"/>
            </a:xfrm>
            <a:prstGeom prst="rect">
              <a:avLst/>
            </a:prstGeom>
            <a:gradFill>
              <a:gsLst>
                <a:gs pos="0">
                  <a:schemeClr val="tx1">
                    <a:alpha val="50000"/>
                  </a:schemeClr>
                </a:gs>
                <a:gs pos="87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右箭头 1"/>
            <p:cNvSpPr/>
            <p:nvPr/>
          </p:nvSpPr>
          <p:spPr>
            <a:xfrm rot="20832865">
              <a:off x="-3048" y="3346132"/>
              <a:ext cx="4938951" cy="2125662"/>
            </a:xfrm>
            <a:custGeom>
              <a:avLst/>
              <a:gdLst/>
              <a:ahLst/>
              <a:cxnLst/>
              <a:rect l="l" t="t" r="r" b="b"/>
              <a:pathLst>
                <a:path w="5680224" h="2312897">
                  <a:moveTo>
                    <a:pt x="1493657" y="1010955"/>
                  </a:moveTo>
                  <a:lnTo>
                    <a:pt x="1434086" y="1273463"/>
                  </a:lnTo>
                  <a:lnTo>
                    <a:pt x="0" y="1156300"/>
                  </a:lnTo>
                  <a:lnTo>
                    <a:pt x="12204" y="1156596"/>
                  </a:lnTo>
                  <a:close/>
                  <a:moveTo>
                    <a:pt x="3924196" y="0"/>
                  </a:moveTo>
                  <a:lnTo>
                    <a:pt x="5680224" y="1120299"/>
                  </a:lnTo>
                  <a:lnTo>
                    <a:pt x="3924196" y="2312897"/>
                  </a:lnTo>
                  <a:lnTo>
                    <a:pt x="4424565" y="1517782"/>
                  </a:lnTo>
                  <a:lnTo>
                    <a:pt x="2852765" y="1389368"/>
                  </a:lnTo>
                  <a:cubicBezTo>
                    <a:pt x="2845727" y="1390995"/>
                    <a:pt x="2838572" y="1390760"/>
                    <a:pt x="2831389" y="1389906"/>
                  </a:cubicBezTo>
                  <a:lnTo>
                    <a:pt x="2819121" y="1386619"/>
                  </a:lnTo>
                  <a:lnTo>
                    <a:pt x="2788448" y="1384113"/>
                  </a:lnTo>
                  <a:lnTo>
                    <a:pt x="2790082" y="1376914"/>
                  </a:lnTo>
                  <a:cubicBezTo>
                    <a:pt x="2714731" y="1340933"/>
                    <a:pt x="2668650" y="1232861"/>
                    <a:pt x="2682986" y="1112243"/>
                  </a:cubicBezTo>
                  <a:cubicBezTo>
                    <a:pt x="2699818" y="970636"/>
                    <a:pt x="2793549" y="865360"/>
                    <a:pt x="2892341" y="877102"/>
                  </a:cubicBezTo>
                  <a:lnTo>
                    <a:pt x="2902864" y="879922"/>
                  </a:lnTo>
                  <a:lnTo>
                    <a:pt x="2904606" y="872245"/>
                  </a:lnTo>
                  <a:lnTo>
                    <a:pt x="4424565" y="722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E241"/>
                </a:gs>
                <a:gs pos="100000">
                  <a:srgbClr val="F57820">
                    <a:alpha val="48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7"/>
            <p:cNvSpPr/>
            <p:nvPr/>
          </p:nvSpPr>
          <p:spPr>
            <a:xfrm rot="20832865">
              <a:off x="3237012" y="2930207"/>
              <a:ext cx="1739448" cy="1063625"/>
            </a:xfrm>
            <a:custGeom>
              <a:avLst/>
              <a:gdLst>
                <a:gd name="connsiteX0" fmla="*/ 0 w 2305318"/>
                <a:gd name="connsiteY0" fmla="*/ 0 h 1242812"/>
                <a:gd name="connsiteX1" fmla="*/ 2028422 w 2305318"/>
                <a:gd name="connsiteY1" fmla="*/ 1223493 h 1242812"/>
                <a:gd name="connsiteX2" fmla="*/ 2305318 w 2305318"/>
                <a:gd name="connsiteY2" fmla="*/ 1242812 h 1242812"/>
                <a:gd name="connsiteX3" fmla="*/ 0 w 2305318"/>
                <a:gd name="connsiteY3" fmla="*/ 0 h 12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318" h="1242812">
                  <a:moveTo>
                    <a:pt x="0" y="0"/>
                  </a:moveTo>
                  <a:lnTo>
                    <a:pt x="2028422" y="1223493"/>
                  </a:lnTo>
                  <a:lnTo>
                    <a:pt x="2305318" y="124281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57820"/>
                </a:gs>
                <a:gs pos="100000">
                  <a:srgbClr val="F57820">
                    <a:alpha val="48000"/>
                  </a:srgbClr>
                </a:gs>
              </a:gsLst>
              <a:lin ang="10800000" scaled="1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8"/>
            <p:cNvSpPr/>
            <p:nvPr/>
          </p:nvSpPr>
          <p:spPr>
            <a:xfrm rot="20832865">
              <a:off x="3493873" y="3939857"/>
              <a:ext cx="1691380" cy="1076325"/>
            </a:xfrm>
            <a:custGeom>
              <a:avLst/>
              <a:gdLst>
                <a:gd name="connsiteX0" fmla="*/ 1964028 w 2240924"/>
                <a:gd name="connsiteY0" fmla="*/ 0 h 1249251"/>
                <a:gd name="connsiteX1" fmla="*/ 2240924 w 2240924"/>
                <a:gd name="connsiteY1" fmla="*/ 25758 h 1249251"/>
                <a:gd name="connsiteX2" fmla="*/ 0 w 2240924"/>
                <a:gd name="connsiteY2" fmla="*/ 1249251 h 1249251"/>
                <a:gd name="connsiteX3" fmla="*/ 1964028 w 2240924"/>
                <a:gd name="connsiteY3" fmla="*/ 0 h 124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0924" h="1249251">
                  <a:moveTo>
                    <a:pt x="1964028" y="0"/>
                  </a:moveTo>
                  <a:lnTo>
                    <a:pt x="2240924" y="25758"/>
                  </a:lnTo>
                  <a:lnTo>
                    <a:pt x="0" y="1249251"/>
                  </a:lnTo>
                  <a:lnTo>
                    <a:pt x="1964028" y="0"/>
                  </a:lnTo>
                  <a:close/>
                </a:path>
              </a:pathLst>
            </a:custGeom>
            <a:gradFill>
              <a:gsLst>
                <a:gs pos="0">
                  <a:srgbClr val="F57820"/>
                </a:gs>
                <a:gs pos="100000">
                  <a:srgbClr val="F57820">
                    <a:alpha val="48000"/>
                  </a:srgbClr>
                </a:gs>
              </a:gsLst>
              <a:lin ang="10800000" scaled="1"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9"/>
            <p:cNvSpPr/>
            <p:nvPr/>
          </p:nvSpPr>
          <p:spPr>
            <a:xfrm>
              <a:off x="1310206" y="2776233"/>
              <a:ext cx="245088" cy="3145718"/>
            </a:xfrm>
            <a:custGeom>
              <a:avLst/>
              <a:gdLst>
                <a:gd name="connsiteX0" fmla="*/ 284206 w 284206"/>
                <a:gd name="connsiteY0" fmla="*/ 0 h 3422822"/>
                <a:gd name="connsiteX1" fmla="*/ 0 w 284206"/>
                <a:gd name="connsiteY1" fmla="*/ 74140 h 3422822"/>
                <a:gd name="connsiteX2" fmla="*/ 0 w 284206"/>
                <a:gd name="connsiteY2" fmla="*/ 3311611 h 3422822"/>
                <a:gd name="connsiteX3" fmla="*/ 271849 w 284206"/>
                <a:gd name="connsiteY3" fmla="*/ 3422822 h 3422822"/>
                <a:gd name="connsiteX4" fmla="*/ 284206 w 284206"/>
                <a:gd name="connsiteY4" fmla="*/ 0 h 342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206" h="3422822">
                  <a:moveTo>
                    <a:pt x="284206" y="0"/>
                  </a:moveTo>
                  <a:lnTo>
                    <a:pt x="0" y="74140"/>
                  </a:lnTo>
                  <a:lnTo>
                    <a:pt x="0" y="3311611"/>
                  </a:lnTo>
                  <a:lnTo>
                    <a:pt x="271849" y="3422822"/>
                  </a:lnTo>
                  <a:lnTo>
                    <a:pt x="28420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  <a:gs pos="55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 rot="20855908" flipH="1">
              <a:off x="3041737" y="3874769"/>
              <a:ext cx="1518637" cy="3381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16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 flipH="1">
              <a:off x="1681443" y="2903219"/>
              <a:ext cx="461665" cy="18831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Breakthrough</a:t>
              </a:r>
              <a:r>
                <a:rPr lang="zh-CN" altLang="en-US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    </a:t>
              </a:r>
              <a:endParaRPr lang="en-US" altLang="zh-CN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6558414" y="2149610"/>
            <a:ext cx="3857652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en-US" altLang="zh-CN" sz="2400" b="1" kern="0" dirty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rPr>
              <a:t>Golden formulation that supply calcium &amp; zinc at the same time.</a:t>
            </a: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en-US" altLang="zh-CN" sz="2400" b="1" kern="0" dirty="0">
              <a:solidFill>
                <a:srgbClr val="323291"/>
              </a:solidFill>
              <a:latin typeface="Arial Black" pitchFamily="34" charset="0"/>
              <a:ea typeface="微软雅黑" pitchFamily="34" charset="-122"/>
            </a:endParaRP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en-US" altLang="zh-CN" sz="2400" b="1" kern="0" dirty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rPr>
              <a:t>High technology to increase mineral absorption.</a:t>
            </a: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endParaRPr lang="en-US" altLang="zh-CN" sz="2400" b="1" kern="0" dirty="0">
              <a:solidFill>
                <a:srgbClr val="323291"/>
              </a:solidFill>
              <a:latin typeface="Arial Black" pitchFamily="34" charset="0"/>
              <a:ea typeface="微软雅黑" pitchFamily="34" charset="-122"/>
            </a:endParaRPr>
          </a:p>
          <a:p>
            <a:pPr marL="355600" indent="-355600" eaLnBrk="1" hangingPunct="1">
              <a:buFont typeface="Wingdings" pitchFamily="2" charset="2"/>
              <a:buChar char="Ø"/>
              <a:defRPr/>
            </a:pPr>
            <a:r>
              <a:rPr lang="en-US" altLang="zh-CN" sz="2400" b="1" kern="0" dirty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rPr>
              <a:t>More safety.</a:t>
            </a:r>
          </a:p>
        </p:txBody>
      </p:sp>
      <p:cxnSp>
        <p:nvCxnSpPr>
          <p:cNvPr id="16" name="直接连接符 9"/>
          <p:cNvCxnSpPr/>
          <p:nvPr/>
        </p:nvCxnSpPr>
        <p:spPr>
          <a:xfrm>
            <a:off x="1486348" y="2005146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0"/>
          <p:cNvCxnSpPr/>
          <p:nvPr/>
        </p:nvCxnSpPr>
        <p:spPr>
          <a:xfrm>
            <a:off x="6486976" y="2006734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986910" y="1935296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72266" y="1084534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Breakthroughs</a:t>
            </a:r>
          </a:p>
        </p:txBody>
      </p:sp>
    </p:spTree>
    <p:extLst>
      <p:ext uri="{BB962C8B-B14F-4D97-AF65-F5344CB8AC3E}">
        <p14:creationId xmlns:p14="http://schemas.microsoft.com/office/powerpoint/2010/main" xmlns="" val="36074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524000" y="2713032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524628" y="2714620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6024562" y="2643182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09852" y="1935296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1.Golden Formulation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38414" y="3786190"/>
            <a:ext cx="3643338" cy="1285884"/>
            <a:chOff x="2714612" y="3643314"/>
            <a:chExt cx="3643338" cy="1285884"/>
          </a:xfrm>
        </p:grpSpPr>
        <p:sp>
          <p:nvSpPr>
            <p:cNvPr id="7" name="Rounded Rectangle 6"/>
            <p:cNvSpPr/>
            <p:nvPr/>
          </p:nvSpPr>
          <p:spPr>
            <a:xfrm rot="16200000" flipH="1">
              <a:off x="3893339" y="2464587"/>
              <a:ext cx="1285884" cy="3643338"/>
            </a:xfrm>
            <a:prstGeom prst="roundRect">
              <a:avLst>
                <a:gd name="adj" fmla="val 50000"/>
              </a:avLst>
            </a:prstGeom>
            <a:solidFill>
              <a:srgbClr val="323291"/>
            </a:solidFill>
            <a:ln w="76200">
              <a:gradFill>
                <a:gsLst>
                  <a:gs pos="49000">
                    <a:srgbClr val="F57820"/>
                  </a:gs>
                  <a:gs pos="45000">
                    <a:srgbClr val="FFE24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elay 7"/>
            <p:cNvSpPr/>
            <p:nvPr/>
          </p:nvSpPr>
          <p:spPr>
            <a:xfrm>
              <a:off x="4572000" y="3786190"/>
              <a:ext cx="1643074" cy="1000132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323291"/>
                  </a:solidFill>
                  <a:latin typeface="Arial Black" pitchFamily="34" charset="0"/>
                </a:rPr>
                <a:t>Zinc</a:t>
              </a:r>
            </a:p>
          </p:txBody>
        </p:sp>
        <p:sp>
          <p:nvSpPr>
            <p:cNvPr id="9" name="Flowchart: Delay 8"/>
            <p:cNvSpPr/>
            <p:nvPr/>
          </p:nvSpPr>
          <p:spPr>
            <a:xfrm rot="10800000">
              <a:off x="2857488" y="3786190"/>
              <a:ext cx="1643074" cy="1000132"/>
            </a:xfrm>
            <a:prstGeom prst="flowChartDelay">
              <a:avLst/>
            </a:prstGeom>
            <a:solidFill>
              <a:srgbClr val="FFE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6050" y="4048788"/>
              <a:ext cx="185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5A5A5A"/>
                  </a:solidFill>
                  <a:latin typeface="Arial Black" pitchFamily="34" charset="0"/>
                </a:rPr>
                <a:t>Calcium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52530" y="3429001"/>
            <a:ext cx="7143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5782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4628" y="3357563"/>
            <a:ext cx="7143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5782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7668" y="3800308"/>
            <a:ext cx="300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Supply Calcium &amp; Zinc at the same time</a:t>
            </a:r>
          </a:p>
        </p:txBody>
      </p:sp>
    </p:spTree>
    <p:extLst>
      <p:ext uri="{BB962C8B-B14F-4D97-AF65-F5344CB8AC3E}">
        <p14:creationId xmlns:p14="http://schemas.microsoft.com/office/powerpoint/2010/main" xmlns="" val="30455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10050" y="1319482"/>
            <a:ext cx="3643338" cy="1285884"/>
            <a:chOff x="2714612" y="3643314"/>
            <a:chExt cx="3643338" cy="1285884"/>
          </a:xfrm>
        </p:grpSpPr>
        <p:sp>
          <p:nvSpPr>
            <p:cNvPr id="3" name="Rounded Rectangle 2"/>
            <p:cNvSpPr/>
            <p:nvPr/>
          </p:nvSpPr>
          <p:spPr>
            <a:xfrm rot="16200000" flipH="1">
              <a:off x="3893339" y="2464587"/>
              <a:ext cx="1285884" cy="3643338"/>
            </a:xfrm>
            <a:prstGeom prst="roundRect">
              <a:avLst>
                <a:gd name="adj" fmla="val 50000"/>
              </a:avLst>
            </a:prstGeom>
            <a:solidFill>
              <a:srgbClr val="323291"/>
            </a:solidFill>
            <a:ln w="76200">
              <a:gradFill>
                <a:gsLst>
                  <a:gs pos="49000">
                    <a:srgbClr val="F57820"/>
                  </a:gs>
                  <a:gs pos="45000">
                    <a:srgbClr val="FFE24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lay 3"/>
            <p:cNvSpPr/>
            <p:nvPr/>
          </p:nvSpPr>
          <p:spPr>
            <a:xfrm>
              <a:off x="4572000" y="3786190"/>
              <a:ext cx="1643074" cy="1000132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323291"/>
                  </a:solidFill>
                  <a:latin typeface="Arial Black" pitchFamily="34" charset="0"/>
                </a:rPr>
                <a:t>Zinc</a:t>
              </a:r>
            </a:p>
          </p:txBody>
        </p:sp>
        <p:sp>
          <p:nvSpPr>
            <p:cNvPr id="5" name="Flowchart: Delay 4"/>
            <p:cNvSpPr/>
            <p:nvPr/>
          </p:nvSpPr>
          <p:spPr>
            <a:xfrm rot="10800000">
              <a:off x="2857488" y="3786190"/>
              <a:ext cx="1643074" cy="1000132"/>
            </a:xfrm>
            <a:prstGeom prst="flowChartDelay">
              <a:avLst/>
            </a:prstGeom>
            <a:solidFill>
              <a:srgbClr val="FFE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6050" y="4048788"/>
              <a:ext cx="185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5A5A5A"/>
                  </a:solidFill>
                  <a:latin typeface="Arial Black" pitchFamily="34" charset="0"/>
                </a:rPr>
                <a:t>Calcium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809720" y="3176870"/>
            <a:ext cx="2286016" cy="642942"/>
          </a:xfrm>
          <a:prstGeom prst="roundRect">
            <a:avLst>
              <a:gd name="adj" fmla="val 50000"/>
            </a:avLst>
          </a:prstGeom>
          <a:solidFill>
            <a:srgbClr val="F57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Strengthens Bone and Teeth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38348" y="4248440"/>
            <a:ext cx="2500330" cy="857256"/>
          </a:xfrm>
          <a:prstGeom prst="roundRect">
            <a:avLst>
              <a:gd name="adj" fmla="val 50000"/>
            </a:avLst>
          </a:prstGeom>
          <a:solidFill>
            <a:srgbClr val="F57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Help to prevent Osteoporosis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81554" y="5105696"/>
            <a:ext cx="2571768" cy="928694"/>
          </a:xfrm>
          <a:prstGeom prst="roundRect">
            <a:avLst>
              <a:gd name="adj" fmla="val 50000"/>
            </a:avLst>
          </a:prstGeom>
          <a:solidFill>
            <a:srgbClr val="F57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Promote the Body and Brain Development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53322" y="4248440"/>
            <a:ext cx="2286016" cy="785818"/>
          </a:xfrm>
          <a:prstGeom prst="roundRect">
            <a:avLst>
              <a:gd name="adj" fmla="val 50000"/>
            </a:avLst>
          </a:prstGeom>
          <a:solidFill>
            <a:srgbClr val="F57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Beneficial to the Immune System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96264" y="3176870"/>
            <a:ext cx="2286016" cy="642942"/>
          </a:xfrm>
          <a:prstGeom prst="roundRect">
            <a:avLst>
              <a:gd name="adj" fmla="val 50000"/>
            </a:avLst>
          </a:prstGeom>
          <a:solidFill>
            <a:srgbClr val="F57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Improve the Appetite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81422" y="2819679"/>
            <a:ext cx="4429156" cy="2214580"/>
            <a:chOff x="2143108" y="3357561"/>
            <a:chExt cx="4429156" cy="2214580"/>
          </a:xfrm>
        </p:grpSpPr>
        <p:cxnSp>
          <p:nvCxnSpPr>
            <p:cNvPr id="13" name="Straight Connector 12"/>
            <p:cNvCxnSpPr/>
            <p:nvPr/>
          </p:nvCxnSpPr>
          <p:spPr>
            <a:xfrm rot="10800000" flipV="1">
              <a:off x="2143108" y="3357562"/>
              <a:ext cx="2214578" cy="214314"/>
            </a:xfrm>
            <a:prstGeom prst="line">
              <a:avLst/>
            </a:prstGeom>
            <a:ln w="28575">
              <a:solidFill>
                <a:srgbClr val="32329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2786050" y="3357562"/>
              <a:ext cx="1571636" cy="1214446"/>
            </a:xfrm>
            <a:prstGeom prst="line">
              <a:avLst/>
            </a:prstGeom>
            <a:ln w="28575">
              <a:solidFill>
                <a:srgbClr val="32329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250398" y="4464851"/>
              <a:ext cx="2214579" cy="2"/>
            </a:xfrm>
            <a:prstGeom prst="line">
              <a:avLst/>
            </a:prstGeom>
            <a:ln w="28575">
              <a:solidFill>
                <a:srgbClr val="32329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357687" y="3357561"/>
              <a:ext cx="1571635" cy="1285885"/>
            </a:xfrm>
            <a:prstGeom prst="line">
              <a:avLst/>
            </a:prstGeom>
            <a:ln w="28575">
              <a:solidFill>
                <a:srgbClr val="32329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57686" y="3357562"/>
              <a:ext cx="2214578" cy="214314"/>
            </a:xfrm>
            <a:prstGeom prst="line">
              <a:avLst/>
            </a:prstGeom>
            <a:ln w="28575">
              <a:solidFill>
                <a:srgbClr val="32329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387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524000" y="2855908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524628" y="2857496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6024562" y="2786058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38414" y="1571613"/>
            <a:ext cx="6929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2. High Technology</a:t>
            </a:r>
          </a:p>
          <a:p>
            <a:pPr algn="r"/>
            <a:r>
              <a:rPr lang="en-US" sz="2800" dirty="0">
                <a:solidFill>
                  <a:srgbClr val="F57820"/>
                </a:solidFill>
                <a:latin typeface="Arial Black" pitchFamily="34" charset="0"/>
              </a:rPr>
              <a:t>– Amino Acid Chelating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3857628"/>
            <a:ext cx="3571900" cy="2428892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Font typeface="Wingdings" pitchFamily="2" charset="2"/>
              <a:buChar char="Ø"/>
            </a:pPr>
            <a:r>
              <a:rPr lang="en-US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Using amino acid and minerals to combine two elements. 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This complex greatly increase the absorption of minerals absorbed by human body.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5472" y="3286124"/>
            <a:ext cx="3571900" cy="571504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itchFamily="34" charset="0"/>
              </a:rPr>
              <a:t>Concept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6066" y="3857628"/>
            <a:ext cx="3571900" cy="2428892"/>
          </a:xfrm>
          <a:prstGeom prst="rec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>
              <a:buFont typeface="Wingdings" pitchFamily="2" charset="2"/>
              <a:buChar char="Ø"/>
            </a:pPr>
            <a:r>
              <a:rPr lang="en-US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Dissolves rapidly in body condition.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Absorb completely than common forms of mineral.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96066" y="3286124"/>
            <a:ext cx="3571900" cy="571504"/>
          </a:xfrm>
          <a:prstGeom prst="rect">
            <a:avLst/>
          </a:prstGeom>
          <a:solidFill>
            <a:srgbClr val="32329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itchFamily="34" charset="0"/>
              </a:rPr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xmlns="" val="19221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90808" y="1785926"/>
          <a:ext cx="6691340" cy="267357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1928826"/>
                <a:gridCol w="1416844"/>
                <a:gridCol w="1672835"/>
                <a:gridCol w="1672835"/>
              </a:tblGrid>
              <a:tr h="1112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Solubility</a:t>
                      </a:r>
                      <a:r>
                        <a:rPr lang="en-US" baseline="0" dirty="0" smtClean="0">
                          <a:latin typeface="Arial Black" pitchFamily="34" charset="0"/>
                        </a:rPr>
                        <a:t> in body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Absorption rate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Total Absorption</a:t>
                      </a:r>
                      <a:r>
                        <a:rPr lang="en-US" baseline="0" dirty="0" smtClean="0">
                          <a:latin typeface="Arial Black" pitchFamily="34" charset="0"/>
                        </a:rPr>
                        <a:t> Rate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323291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Common</a:t>
                      </a:r>
                      <a:r>
                        <a:rPr lang="en-US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 Calcium Supplement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&lt; 5%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&lt; 30%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&lt; 1.5%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</a:tr>
              <a:tr h="56092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ZaminoCal</a:t>
                      </a:r>
                      <a:r>
                        <a:rPr lang="en-US" baseline="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baseline="30000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TM</a:t>
                      </a:r>
                      <a:endParaRPr lang="en-US" baseline="30000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&gt; 99%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&gt; 90%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5A5A5A"/>
                          </a:solidFill>
                          <a:latin typeface="Arial Black" pitchFamily="34" charset="0"/>
                        </a:rPr>
                        <a:t>&gt; 90%</a:t>
                      </a:r>
                      <a:endParaRPr lang="en-US" dirty="0">
                        <a:solidFill>
                          <a:srgbClr val="5A5A5A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FFE24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7" descr="f4f4dfdd4856cc.jpg"/>
          <p:cNvPicPr>
            <a:picLocks noChangeAspect="1"/>
          </p:cNvPicPr>
          <p:nvPr/>
        </p:nvPicPr>
        <p:blipFill>
          <a:blip r:embed="rId3" cstate="print"/>
          <a:srcRect l="31818" r="32727"/>
          <a:stretch>
            <a:fillRect/>
          </a:stretch>
        </p:blipFill>
        <p:spPr>
          <a:xfrm rot="20546760">
            <a:off x="5793359" y="4585441"/>
            <a:ext cx="1043188" cy="20134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20546760">
            <a:off x="6923339" y="4462908"/>
            <a:ext cx="3429024" cy="1675252"/>
          </a:xfrm>
          <a:prstGeom prst="roundRect">
            <a:avLst/>
          </a:prstGeom>
          <a:noFill/>
          <a:ln w="76200">
            <a:solidFill>
              <a:srgbClr val="F578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Total absorption rate is higher than any other common calcium supplements for about</a:t>
            </a:r>
          </a:p>
          <a:p>
            <a:pPr algn="ctr"/>
            <a:r>
              <a:rPr lang="en-US" sz="4400" b="1" dirty="0">
                <a:solidFill>
                  <a:srgbClr val="F57820"/>
                </a:solidFill>
                <a:latin typeface="Arial" pitchFamily="34" charset="0"/>
                <a:cs typeface="Arial" pitchFamily="34" charset="0"/>
              </a:rPr>
              <a:t>60 times!</a:t>
            </a:r>
            <a:endParaRPr lang="en-US" b="1" dirty="0">
              <a:solidFill>
                <a:srgbClr val="F578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0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458822" y="1370004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459450" y="1371592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5959384" y="1300154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73236" y="52083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3. Good Safety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698" y="1585906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gradFill flip="none" rotWithShape="1">
                  <a:gsLst>
                    <a:gs pos="49000">
                      <a:srgbClr val="F57820"/>
                    </a:gs>
                    <a:gs pos="10000">
                      <a:srgbClr val="FFE24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Our </a:t>
            </a:r>
            <a:r>
              <a:rPr lang="en-US" altLang="zh-CN" sz="3600" dirty="0" err="1">
                <a:gradFill flip="none" rotWithShape="1">
                  <a:gsLst>
                    <a:gs pos="49000">
                      <a:srgbClr val="F57820"/>
                    </a:gs>
                    <a:gs pos="10000">
                      <a:srgbClr val="FFE24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ZaminoCal</a:t>
            </a:r>
            <a:r>
              <a:rPr lang="en-US" altLang="zh-CN" sz="3600" baseline="30000" dirty="0" err="1">
                <a:gradFill flip="none" rotWithShape="1">
                  <a:gsLst>
                    <a:gs pos="49000">
                      <a:srgbClr val="F57820"/>
                    </a:gs>
                    <a:gs pos="10000">
                      <a:srgbClr val="FFE24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TM</a:t>
            </a:r>
            <a:endParaRPr lang="en-US" altLang="zh-CN" sz="3600" dirty="0">
              <a:gradFill flip="none" rotWithShape="1">
                <a:gsLst>
                  <a:gs pos="49000">
                    <a:srgbClr val="F57820"/>
                  </a:gs>
                  <a:gs pos="10000">
                    <a:srgbClr val="FFE24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  <a:p>
            <a:pPr algn="ctr"/>
            <a:r>
              <a:rPr lang="en-US" altLang="zh-CN" sz="3600" dirty="0">
                <a:gradFill flip="none" rotWithShape="1">
                  <a:gsLst>
                    <a:gs pos="49000">
                      <a:srgbClr val="F57820"/>
                    </a:gs>
                    <a:gs pos="10000">
                      <a:srgbClr val="FFE24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Has No Side Effects!</a:t>
            </a:r>
            <a:endParaRPr lang="zh-CN" altLang="en-US" sz="3600" dirty="0">
              <a:gradFill flip="none" rotWithShape="1">
                <a:gsLst>
                  <a:gs pos="49000">
                    <a:srgbClr val="F57820"/>
                  </a:gs>
                  <a:gs pos="10000">
                    <a:srgbClr val="FFE241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8" name="组合 8"/>
          <p:cNvGrpSpPr>
            <a:grpSpLocks/>
          </p:cNvGrpSpPr>
          <p:nvPr/>
        </p:nvGrpSpPr>
        <p:grpSpPr bwMode="auto">
          <a:xfrm>
            <a:off x="2673237" y="4941502"/>
            <a:ext cx="500065" cy="644933"/>
            <a:chOff x="6876256" y="2742174"/>
            <a:chExt cx="1513892" cy="2709936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9" name="圆角矩形 9"/>
            <p:cNvSpPr/>
            <p:nvPr/>
          </p:nvSpPr>
          <p:spPr>
            <a:xfrm>
              <a:off x="6876256" y="4093288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42000">
                  <a:srgbClr val="FF7711"/>
                </a:gs>
                <a:gs pos="8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</a:gsLst>
              <a:lin ang="66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圆角矩形 10"/>
            <p:cNvSpPr/>
            <p:nvPr/>
          </p:nvSpPr>
          <p:spPr>
            <a:xfrm>
              <a:off x="6877980" y="4082395"/>
              <a:ext cx="1512168" cy="1358822"/>
            </a:xfrm>
            <a:prstGeom prst="roundRect">
              <a:avLst>
                <a:gd name="adj" fmla="val 5673"/>
              </a:avLst>
            </a:prstGeom>
            <a:noFill/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953397" y="2742174"/>
              <a:ext cx="1378895" cy="2189165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70000">
                  <a:srgbClr val="FF810E"/>
                </a:gs>
                <a:gs pos="31000">
                  <a:srgbClr val="FF7711"/>
                </a:gs>
                <a:gs pos="53000">
                  <a:srgbClr val="FFB001"/>
                </a:gs>
                <a:gs pos="89000">
                  <a:srgbClr val="D74E05"/>
                </a:gs>
                <a:gs pos="0">
                  <a:srgbClr val="C73E0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0"/>
            <p:cNvSpPr/>
            <p:nvPr/>
          </p:nvSpPr>
          <p:spPr>
            <a:xfrm>
              <a:off x="7264372" y="3236425"/>
              <a:ext cx="759356" cy="429154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0"/>
            <p:cNvSpPr/>
            <p:nvPr/>
          </p:nvSpPr>
          <p:spPr>
            <a:xfrm>
              <a:off x="7054645" y="3976593"/>
              <a:ext cx="1181221" cy="417099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21"/>
          <p:cNvGrpSpPr>
            <a:grpSpLocks/>
          </p:cNvGrpSpPr>
          <p:nvPr/>
        </p:nvGrpSpPr>
        <p:grpSpPr bwMode="auto">
          <a:xfrm>
            <a:off x="1744543" y="5086368"/>
            <a:ext cx="500065" cy="642942"/>
            <a:chOff x="179512" y="2797966"/>
            <a:chExt cx="1513892" cy="2709936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15" name="圆角矩形 22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圆角矩形 23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10"/>
            <p:cNvSpPr/>
            <p:nvPr/>
          </p:nvSpPr>
          <p:spPr>
            <a:xfrm>
              <a:off x="256448" y="2797966"/>
              <a:ext cx="1379875" cy="2188794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0"/>
            <p:cNvSpPr/>
            <p:nvPr/>
          </p:nvSpPr>
          <p:spPr>
            <a:xfrm>
              <a:off x="569154" y="3291810"/>
              <a:ext cx="756945" cy="429321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0"/>
            <p:cNvSpPr/>
            <p:nvPr/>
          </p:nvSpPr>
          <p:spPr>
            <a:xfrm>
              <a:off x="358201" y="4031335"/>
              <a:ext cx="1181332" cy="419394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1744542" y="1443030"/>
            <a:ext cx="464632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kern="0" dirty="0">
                <a:solidFill>
                  <a:srgbClr val="323291"/>
                </a:solidFill>
                <a:latin typeface="Arial Black" pitchFamily="34" charset="0"/>
                <a:ea typeface="微软雅黑" pitchFamily="34" charset="-122"/>
              </a:rPr>
              <a:t>Other Common Calcium and Zinc  products side effects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3136" y="2081170"/>
            <a:ext cx="4000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Ø"/>
            </a:pP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Some products contain ingredients which stimulate stomach and induce nausea.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Some contains a great amount of sugar, sodium and not suitable for people with diabetes and hypertension.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en-US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Some need Vitamin D to improve absorption. Excess Vitamin D may toxicity for human body.</a:t>
            </a:r>
          </a:p>
        </p:txBody>
      </p:sp>
      <p:grpSp>
        <p:nvGrpSpPr>
          <p:cNvPr id="27" name="组合 21"/>
          <p:cNvGrpSpPr>
            <a:grpSpLocks/>
          </p:cNvGrpSpPr>
          <p:nvPr/>
        </p:nvGrpSpPr>
        <p:grpSpPr bwMode="auto">
          <a:xfrm>
            <a:off x="3530493" y="5086368"/>
            <a:ext cx="428627" cy="642942"/>
            <a:chOff x="179512" y="2797966"/>
            <a:chExt cx="1513892" cy="2709936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28" name="圆角矩形 22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圆角矩形 23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10"/>
            <p:cNvSpPr/>
            <p:nvPr/>
          </p:nvSpPr>
          <p:spPr>
            <a:xfrm>
              <a:off x="256448" y="2797966"/>
              <a:ext cx="1379875" cy="2188794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10"/>
            <p:cNvSpPr/>
            <p:nvPr/>
          </p:nvSpPr>
          <p:spPr>
            <a:xfrm>
              <a:off x="569154" y="3291810"/>
              <a:ext cx="756945" cy="429321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10"/>
            <p:cNvSpPr/>
            <p:nvPr/>
          </p:nvSpPr>
          <p:spPr>
            <a:xfrm>
              <a:off x="358201" y="4031335"/>
              <a:ext cx="1181332" cy="419394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组合 8"/>
          <p:cNvGrpSpPr>
            <a:grpSpLocks/>
          </p:cNvGrpSpPr>
          <p:nvPr/>
        </p:nvGrpSpPr>
        <p:grpSpPr bwMode="auto">
          <a:xfrm>
            <a:off x="4387750" y="4943493"/>
            <a:ext cx="500065" cy="644933"/>
            <a:chOff x="6876256" y="2742174"/>
            <a:chExt cx="1513892" cy="2709936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40" name="圆角矩形 9"/>
            <p:cNvSpPr/>
            <p:nvPr/>
          </p:nvSpPr>
          <p:spPr>
            <a:xfrm>
              <a:off x="6876256" y="4093288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42000">
                  <a:srgbClr val="FF7711"/>
                </a:gs>
                <a:gs pos="8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</a:gsLst>
              <a:lin ang="66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圆角矩形 10"/>
            <p:cNvSpPr/>
            <p:nvPr/>
          </p:nvSpPr>
          <p:spPr>
            <a:xfrm>
              <a:off x="6877980" y="4082395"/>
              <a:ext cx="1512168" cy="1358822"/>
            </a:xfrm>
            <a:prstGeom prst="roundRect">
              <a:avLst>
                <a:gd name="adj" fmla="val 5673"/>
              </a:avLst>
            </a:prstGeom>
            <a:noFill/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10"/>
            <p:cNvSpPr/>
            <p:nvPr/>
          </p:nvSpPr>
          <p:spPr>
            <a:xfrm>
              <a:off x="6953397" y="2742174"/>
              <a:ext cx="1378895" cy="2189165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70000">
                  <a:srgbClr val="FF810E"/>
                </a:gs>
                <a:gs pos="31000">
                  <a:srgbClr val="FF7711"/>
                </a:gs>
                <a:gs pos="53000">
                  <a:srgbClr val="FFB001"/>
                </a:gs>
                <a:gs pos="89000">
                  <a:srgbClr val="D74E05"/>
                </a:gs>
                <a:gs pos="0">
                  <a:srgbClr val="C73E0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10"/>
            <p:cNvSpPr/>
            <p:nvPr/>
          </p:nvSpPr>
          <p:spPr>
            <a:xfrm>
              <a:off x="7264372" y="3236425"/>
              <a:ext cx="759356" cy="429154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10"/>
            <p:cNvSpPr/>
            <p:nvPr/>
          </p:nvSpPr>
          <p:spPr>
            <a:xfrm>
              <a:off x="7054645" y="3976593"/>
              <a:ext cx="1181221" cy="417099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21"/>
          <p:cNvGrpSpPr>
            <a:grpSpLocks/>
          </p:cNvGrpSpPr>
          <p:nvPr/>
        </p:nvGrpSpPr>
        <p:grpSpPr bwMode="auto">
          <a:xfrm>
            <a:off x="5102130" y="5086368"/>
            <a:ext cx="428627" cy="642942"/>
            <a:chOff x="179512" y="2797966"/>
            <a:chExt cx="1513892" cy="2709936"/>
          </a:xfrm>
          <a:effectLst>
            <a:reflection blurRad="6350" stA="50000" endA="300" endPos="90000" dir="5400000" sy="-100000" algn="bl" rotWithShape="0"/>
          </a:effectLst>
        </p:grpSpPr>
        <p:sp>
          <p:nvSpPr>
            <p:cNvPr id="46" name="圆角矩形 22"/>
            <p:cNvSpPr/>
            <p:nvPr/>
          </p:nvSpPr>
          <p:spPr>
            <a:xfrm>
              <a:off x="179512" y="4149080"/>
              <a:ext cx="1512168" cy="1358822"/>
            </a:xfrm>
            <a:prstGeom prst="roundRect">
              <a:avLst>
                <a:gd name="adj" fmla="val 5673"/>
              </a:avLst>
            </a:prstGeom>
            <a:solidFill>
              <a:srgbClr val="BE1247"/>
            </a:soli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extrusionH="635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圆角矩形 23"/>
            <p:cNvSpPr/>
            <p:nvPr/>
          </p:nvSpPr>
          <p:spPr>
            <a:xfrm>
              <a:off x="181236" y="4138187"/>
              <a:ext cx="1512168" cy="1358822"/>
            </a:xfrm>
            <a:prstGeom prst="roundRect">
              <a:avLst>
                <a:gd name="adj" fmla="val 5673"/>
              </a:avLst>
            </a:prstGeom>
            <a:gradFill flip="none" rotWithShape="1">
              <a:gsLst>
                <a:gs pos="0">
                  <a:srgbClr val="BE1247"/>
                </a:gs>
                <a:gs pos="33000">
                  <a:srgbClr val="D2144F"/>
                </a:gs>
                <a:gs pos="90000">
                  <a:srgbClr val="F87477"/>
                </a:gs>
                <a:gs pos="100000">
                  <a:srgbClr val="FA9496"/>
                </a:gs>
              </a:gsLst>
              <a:lin ang="7200000" scaled="0"/>
              <a:tileRect/>
            </a:gradFill>
            <a:ln>
              <a:noFill/>
            </a:ln>
            <a:scene3d>
              <a:camera prst="isometricOffAxis1Top">
                <a:rot lat="19308370" lon="17994607" rev="3982837"/>
              </a:camera>
              <a:lightRig rig="sof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椭圆 10"/>
            <p:cNvSpPr/>
            <p:nvPr/>
          </p:nvSpPr>
          <p:spPr>
            <a:xfrm>
              <a:off x="256448" y="2797966"/>
              <a:ext cx="1379875" cy="2188794"/>
            </a:xfrm>
            <a:custGeom>
              <a:avLst/>
              <a:gdLst>
                <a:gd name="connsiteX0" fmla="*/ 564273 w 1405538"/>
                <a:gd name="connsiteY0" fmla="*/ 0 h 2135354"/>
                <a:gd name="connsiteX1" fmla="*/ 823003 w 1405538"/>
                <a:gd name="connsiteY1" fmla="*/ 0 h 2135354"/>
                <a:gd name="connsiteX2" fmla="*/ 1405538 w 1405538"/>
                <a:gd name="connsiteY2" fmla="*/ 1732147 h 2135354"/>
                <a:gd name="connsiteX3" fmla="*/ 1387275 w 1405538"/>
                <a:gd name="connsiteY3" fmla="*/ 1841423 h 2135354"/>
                <a:gd name="connsiteX4" fmla="*/ 1380484 w 1405538"/>
                <a:gd name="connsiteY4" fmla="*/ 1841423 h 2135354"/>
                <a:gd name="connsiteX5" fmla="*/ 1383925 w 1405538"/>
                <a:gd name="connsiteY5" fmla="*/ 1855288 h 2135354"/>
                <a:gd name="connsiteX6" fmla="*/ 694344 w 1405538"/>
                <a:gd name="connsiteY6" fmla="*/ 2135354 h 2135354"/>
                <a:gd name="connsiteX7" fmla="*/ 4763 w 1405538"/>
                <a:gd name="connsiteY7" fmla="*/ 1855288 h 2135354"/>
                <a:gd name="connsiteX8" fmla="*/ 8205 w 1405538"/>
                <a:gd name="connsiteY8" fmla="*/ 1841423 h 2135354"/>
                <a:gd name="connsiteX9" fmla="*/ 0 w 1405538"/>
                <a:gd name="connsiteY9" fmla="*/ 1841423 h 2135354"/>
                <a:gd name="connsiteX10" fmla="*/ 564273 w 1405538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60593 w 1457926"/>
                <a:gd name="connsiteY8" fmla="*/ 1841423 h 2135354"/>
                <a:gd name="connsiteX9" fmla="*/ 0 w 1457926"/>
                <a:gd name="connsiteY9" fmla="*/ 1731886 h 2135354"/>
                <a:gd name="connsiteX10" fmla="*/ 616661 w 1457926"/>
                <a:gd name="connsiteY10" fmla="*/ 0 h 2135354"/>
                <a:gd name="connsiteX0" fmla="*/ 689418 w 1530683"/>
                <a:gd name="connsiteY0" fmla="*/ 0 h 2135354"/>
                <a:gd name="connsiteX1" fmla="*/ 948148 w 1530683"/>
                <a:gd name="connsiteY1" fmla="*/ 0 h 2135354"/>
                <a:gd name="connsiteX2" fmla="*/ 1530683 w 1530683"/>
                <a:gd name="connsiteY2" fmla="*/ 1732147 h 2135354"/>
                <a:gd name="connsiteX3" fmla="*/ 1512420 w 1530683"/>
                <a:gd name="connsiteY3" fmla="*/ 1841423 h 2135354"/>
                <a:gd name="connsiteX4" fmla="*/ 1505629 w 1530683"/>
                <a:gd name="connsiteY4" fmla="*/ 1841423 h 2135354"/>
                <a:gd name="connsiteX5" fmla="*/ 1509070 w 1530683"/>
                <a:gd name="connsiteY5" fmla="*/ 1855288 h 2135354"/>
                <a:gd name="connsiteX6" fmla="*/ 819489 w 1530683"/>
                <a:gd name="connsiteY6" fmla="*/ 2135354 h 2135354"/>
                <a:gd name="connsiteX7" fmla="*/ 129908 w 1530683"/>
                <a:gd name="connsiteY7" fmla="*/ 1855288 h 2135354"/>
                <a:gd name="connsiteX8" fmla="*/ 0 w 1530683"/>
                <a:gd name="connsiteY8" fmla="*/ 1841423 h 2135354"/>
                <a:gd name="connsiteX9" fmla="*/ 72757 w 1530683"/>
                <a:gd name="connsiteY9" fmla="*/ 1731886 h 2135354"/>
                <a:gd name="connsiteX10" fmla="*/ 689418 w 1530683"/>
                <a:gd name="connsiteY10" fmla="*/ 0 h 2135354"/>
                <a:gd name="connsiteX0" fmla="*/ 616661 w 1457926"/>
                <a:gd name="connsiteY0" fmla="*/ 0 h 2135354"/>
                <a:gd name="connsiteX1" fmla="*/ 875391 w 1457926"/>
                <a:gd name="connsiteY1" fmla="*/ 0 h 2135354"/>
                <a:gd name="connsiteX2" fmla="*/ 1457926 w 1457926"/>
                <a:gd name="connsiteY2" fmla="*/ 1732147 h 2135354"/>
                <a:gd name="connsiteX3" fmla="*/ 1439663 w 1457926"/>
                <a:gd name="connsiteY3" fmla="*/ 1841423 h 2135354"/>
                <a:gd name="connsiteX4" fmla="*/ 1432872 w 1457926"/>
                <a:gd name="connsiteY4" fmla="*/ 1841423 h 2135354"/>
                <a:gd name="connsiteX5" fmla="*/ 1436313 w 1457926"/>
                <a:gd name="connsiteY5" fmla="*/ 1855288 h 2135354"/>
                <a:gd name="connsiteX6" fmla="*/ 746732 w 1457926"/>
                <a:gd name="connsiteY6" fmla="*/ 2135354 h 2135354"/>
                <a:gd name="connsiteX7" fmla="*/ 57151 w 1457926"/>
                <a:gd name="connsiteY7" fmla="*/ 1855288 h 2135354"/>
                <a:gd name="connsiteX8" fmla="*/ 0 w 1457926"/>
                <a:gd name="connsiteY8" fmla="*/ 1731886 h 2135354"/>
                <a:gd name="connsiteX9" fmla="*/ 616661 w 1457926"/>
                <a:gd name="connsiteY9" fmla="*/ 0 h 2135354"/>
                <a:gd name="connsiteX0" fmla="*/ 559510 w 1400775"/>
                <a:gd name="connsiteY0" fmla="*/ 0 h 2135354"/>
                <a:gd name="connsiteX1" fmla="*/ 818240 w 1400775"/>
                <a:gd name="connsiteY1" fmla="*/ 0 h 2135354"/>
                <a:gd name="connsiteX2" fmla="*/ 1400775 w 1400775"/>
                <a:gd name="connsiteY2" fmla="*/ 1732147 h 2135354"/>
                <a:gd name="connsiteX3" fmla="*/ 1382512 w 1400775"/>
                <a:gd name="connsiteY3" fmla="*/ 1841423 h 2135354"/>
                <a:gd name="connsiteX4" fmla="*/ 1375721 w 1400775"/>
                <a:gd name="connsiteY4" fmla="*/ 1841423 h 2135354"/>
                <a:gd name="connsiteX5" fmla="*/ 1379162 w 1400775"/>
                <a:gd name="connsiteY5" fmla="*/ 1855288 h 2135354"/>
                <a:gd name="connsiteX6" fmla="*/ 689581 w 1400775"/>
                <a:gd name="connsiteY6" fmla="*/ 2135354 h 2135354"/>
                <a:gd name="connsiteX7" fmla="*/ 0 w 1400775"/>
                <a:gd name="connsiteY7" fmla="*/ 1855288 h 2135354"/>
                <a:gd name="connsiteX8" fmla="*/ 559510 w 1400775"/>
                <a:gd name="connsiteY8" fmla="*/ 0 h 2135354"/>
                <a:gd name="connsiteX0" fmla="*/ 559510 w 1382512"/>
                <a:gd name="connsiteY0" fmla="*/ 0 h 2135354"/>
                <a:gd name="connsiteX1" fmla="*/ 818240 w 1382512"/>
                <a:gd name="connsiteY1" fmla="*/ 0 h 2135354"/>
                <a:gd name="connsiteX2" fmla="*/ 1382512 w 1382512"/>
                <a:gd name="connsiteY2" fmla="*/ 1841423 h 2135354"/>
                <a:gd name="connsiteX3" fmla="*/ 1375721 w 1382512"/>
                <a:gd name="connsiteY3" fmla="*/ 1841423 h 2135354"/>
                <a:gd name="connsiteX4" fmla="*/ 1379162 w 1382512"/>
                <a:gd name="connsiteY4" fmla="*/ 1855288 h 2135354"/>
                <a:gd name="connsiteX5" fmla="*/ 689581 w 1382512"/>
                <a:gd name="connsiteY5" fmla="*/ 2135354 h 2135354"/>
                <a:gd name="connsiteX6" fmla="*/ 0 w 1382512"/>
                <a:gd name="connsiteY6" fmla="*/ 1855288 h 2135354"/>
                <a:gd name="connsiteX7" fmla="*/ 559510 w 1382512"/>
                <a:gd name="connsiteY7" fmla="*/ 0 h 2135354"/>
                <a:gd name="connsiteX0" fmla="*/ 559510 w 1392037"/>
                <a:gd name="connsiteY0" fmla="*/ 0 h 2135354"/>
                <a:gd name="connsiteX1" fmla="*/ 818240 w 1392037"/>
                <a:gd name="connsiteY1" fmla="*/ 0 h 2135354"/>
                <a:gd name="connsiteX2" fmla="*/ 1392037 w 1392037"/>
                <a:gd name="connsiteY2" fmla="*/ 1727123 h 2135354"/>
                <a:gd name="connsiteX3" fmla="*/ 1375721 w 1392037"/>
                <a:gd name="connsiteY3" fmla="*/ 1841423 h 2135354"/>
                <a:gd name="connsiteX4" fmla="*/ 1379162 w 1392037"/>
                <a:gd name="connsiteY4" fmla="*/ 1855288 h 2135354"/>
                <a:gd name="connsiteX5" fmla="*/ 689581 w 1392037"/>
                <a:gd name="connsiteY5" fmla="*/ 2135354 h 2135354"/>
                <a:gd name="connsiteX6" fmla="*/ 0 w 1392037"/>
                <a:gd name="connsiteY6" fmla="*/ 1855288 h 2135354"/>
                <a:gd name="connsiteX7" fmla="*/ 559510 w 1392037"/>
                <a:gd name="connsiteY7" fmla="*/ 0 h 2135354"/>
                <a:gd name="connsiteX0" fmla="*/ 559510 w 1379162"/>
                <a:gd name="connsiteY0" fmla="*/ 0 h 2135354"/>
                <a:gd name="connsiteX1" fmla="*/ 818240 w 1379162"/>
                <a:gd name="connsiteY1" fmla="*/ 0 h 2135354"/>
                <a:gd name="connsiteX2" fmla="*/ 1375721 w 1379162"/>
                <a:gd name="connsiteY2" fmla="*/ 1841423 h 2135354"/>
                <a:gd name="connsiteX3" fmla="*/ 1379162 w 1379162"/>
                <a:gd name="connsiteY3" fmla="*/ 1855288 h 2135354"/>
                <a:gd name="connsiteX4" fmla="*/ 689581 w 1379162"/>
                <a:gd name="connsiteY4" fmla="*/ 2135354 h 2135354"/>
                <a:gd name="connsiteX5" fmla="*/ 0 w 1379162"/>
                <a:gd name="connsiteY5" fmla="*/ 1855288 h 2135354"/>
                <a:gd name="connsiteX6" fmla="*/ 559510 w 1379162"/>
                <a:gd name="connsiteY6" fmla="*/ 0 h 2135354"/>
                <a:gd name="connsiteX0" fmla="*/ 559510 w 1379162"/>
                <a:gd name="connsiteY0" fmla="*/ 3 h 2135357"/>
                <a:gd name="connsiteX1" fmla="*/ 818240 w 1379162"/>
                <a:gd name="connsiteY1" fmla="*/ 3 h 2135357"/>
                <a:gd name="connsiteX2" fmla="*/ 1375721 w 1379162"/>
                <a:gd name="connsiteY2" fmla="*/ 1841426 h 2135357"/>
                <a:gd name="connsiteX3" fmla="*/ 1379162 w 1379162"/>
                <a:gd name="connsiteY3" fmla="*/ 1855291 h 2135357"/>
                <a:gd name="connsiteX4" fmla="*/ 689581 w 1379162"/>
                <a:gd name="connsiteY4" fmla="*/ 2135357 h 2135357"/>
                <a:gd name="connsiteX5" fmla="*/ 0 w 1379162"/>
                <a:gd name="connsiteY5" fmla="*/ 1855291 h 2135357"/>
                <a:gd name="connsiteX6" fmla="*/ 559510 w 1379162"/>
                <a:gd name="connsiteY6" fmla="*/ 3 h 2135357"/>
                <a:gd name="connsiteX0" fmla="*/ 559510 w 1379162"/>
                <a:gd name="connsiteY0" fmla="*/ 40216 h 2175570"/>
                <a:gd name="connsiteX1" fmla="*/ 818240 w 1379162"/>
                <a:gd name="connsiteY1" fmla="*/ 40216 h 2175570"/>
                <a:gd name="connsiteX2" fmla="*/ 1375721 w 1379162"/>
                <a:gd name="connsiteY2" fmla="*/ 1881639 h 2175570"/>
                <a:gd name="connsiteX3" fmla="*/ 1379162 w 1379162"/>
                <a:gd name="connsiteY3" fmla="*/ 1895504 h 2175570"/>
                <a:gd name="connsiteX4" fmla="*/ 689581 w 1379162"/>
                <a:gd name="connsiteY4" fmla="*/ 2175570 h 2175570"/>
                <a:gd name="connsiteX5" fmla="*/ 0 w 1379162"/>
                <a:gd name="connsiteY5" fmla="*/ 1895504 h 2175570"/>
                <a:gd name="connsiteX6" fmla="*/ 559510 w 1379162"/>
                <a:gd name="connsiteY6" fmla="*/ 40216 h 2175570"/>
                <a:gd name="connsiteX0" fmla="*/ 559510 w 1379162"/>
                <a:gd name="connsiteY0" fmla="*/ 50079 h 2185433"/>
                <a:gd name="connsiteX1" fmla="*/ 818240 w 1379162"/>
                <a:gd name="connsiteY1" fmla="*/ 50079 h 2185433"/>
                <a:gd name="connsiteX2" fmla="*/ 1375721 w 1379162"/>
                <a:gd name="connsiteY2" fmla="*/ 1891502 h 2185433"/>
                <a:gd name="connsiteX3" fmla="*/ 1379162 w 1379162"/>
                <a:gd name="connsiteY3" fmla="*/ 1905367 h 2185433"/>
                <a:gd name="connsiteX4" fmla="*/ 689581 w 1379162"/>
                <a:gd name="connsiteY4" fmla="*/ 2185433 h 2185433"/>
                <a:gd name="connsiteX5" fmla="*/ 0 w 1379162"/>
                <a:gd name="connsiteY5" fmla="*/ 1905367 h 2185433"/>
                <a:gd name="connsiteX6" fmla="*/ 559510 w 1379162"/>
                <a:gd name="connsiteY6" fmla="*/ 50079 h 2185433"/>
                <a:gd name="connsiteX0" fmla="*/ 559510 w 1379162"/>
                <a:gd name="connsiteY0" fmla="*/ 52984 h 2188338"/>
                <a:gd name="connsiteX1" fmla="*/ 818240 w 1379162"/>
                <a:gd name="connsiteY1" fmla="*/ 52984 h 2188338"/>
                <a:gd name="connsiteX2" fmla="*/ 1375721 w 1379162"/>
                <a:gd name="connsiteY2" fmla="*/ 1894407 h 2188338"/>
                <a:gd name="connsiteX3" fmla="*/ 1379162 w 1379162"/>
                <a:gd name="connsiteY3" fmla="*/ 1908272 h 2188338"/>
                <a:gd name="connsiteX4" fmla="*/ 689581 w 1379162"/>
                <a:gd name="connsiteY4" fmla="*/ 2188338 h 2188338"/>
                <a:gd name="connsiteX5" fmla="*/ 0 w 1379162"/>
                <a:gd name="connsiteY5" fmla="*/ 1908272 h 2188338"/>
                <a:gd name="connsiteX6" fmla="*/ 559510 w 1379162"/>
                <a:gd name="connsiteY6" fmla="*/ 52984 h 2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9162" h="2188338">
                  <a:moveTo>
                    <a:pt x="559510" y="52984"/>
                  </a:moveTo>
                  <a:cubicBezTo>
                    <a:pt x="593366" y="5359"/>
                    <a:pt x="731997" y="-37503"/>
                    <a:pt x="818240" y="52984"/>
                  </a:cubicBezTo>
                  <a:cubicBezTo>
                    <a:pt x="816162" y="50325"/>
                    <a:pt x="1282234" y="1585192"/>
                    <a:pt x="1375721" y="1894407"/>
                  </a:cubicBezTo>
                  <a:cubicBezTo>
                    <a:pt x="1378870" y="1898789"/>
                    <a:pt x="1379162" y="1903517"/>
                    <a:pt x="1379162" y="1908272"/>
                  </a:cubicBezTo>
                  <a:cubicBezTo>
                    <a:pt x="1379162" y="2062948"/>
                    <a:pt x="1070426" y="2188338"/>
                    <a:pt x="689581" y="2188338"/>
                  </a:cubicBezTo>
                  <a:cubicBezTo>
                    <a:pt x="308736" y="2188338"/>
                    <a:pt x="0" y="2062948"/>
                    <a:pt x="0" y="1908272"/>
                  </a:cubicBezTo>
                  <a:lnTo>
                    <a:pt x="559510" y="52984"/>
                  </a:lnTo>
                  <a:close/>
                </a:path>
              </a:pathLst>
            </a:custGeom>
            <a:gradFill flip="none" rotWithShape="1">
              <a:gsLst>
                <a:gs pos="98000">
                  <a:srgbClr val="C5134A"/>
                </a:gs>
                <a:gs pos="0">
                  <a:srgbClr val="BE1247"/>
                </a:gs>
                <a:gs pos="19000">
                  <a:srgbClr val="D2144F"/>
                </a:gs>
                <a:gs pos="54000">
                  <a:srgbClr val="F87477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10"/>
            <p:cNvSpPr/>
            <p:nvPr/>
          </p:nvSpPr>
          <p:spPr>
            <a:xfrm>
              <a:off x="569154" y="3291810"/>
              <a:ext cx="756945" cy="429321"/>
            </a:xfrm>
            <a:custGeom>
              <a:avLst/>
              <a:gdLst/>
              <a:ahLst/>
              <a:cxnLst/>
              <a:rect l="l" t="t" r="r" b="b"/>
              <a:pathLst>
                <a:path w="590834" h="334594">
                  <a:moveTo>
                    <a:pt x="86928" y="0"/>
                  </a:moveTo>
                  <a:cubicBezTo>
                    <a:pt x="160265" y="23782"/>
                    <a:pt x="240109" y="35684"/>
                    <a:pt x="323402" y="35684"/>
                  </a:cubicBezTo>
                  <a:cubicBezTo>
                    <a:pt x="387332" y="35684"/>
                    <a:pt x="449230" y="28672"/>
                    <a:pt x="507434" y="13120"/>
                  </a:cubicBezTo>
                  <a:cubicBezTo>
                    <a:pt x="531772" y="93575"/>
                    <a:pt x="560176" y="187373"/>
                    <a:pt x="590834" y="288543"/>
                  </a:cubicBezTo>
                  <a:cubicBezTo>
                    <a:pt x="499769" y="318822"/>
                    <a:pt x="400175" y="334594"/>
                    <a:pt x="296010" y="334594"/>
                  </a:cubicBezTo>
                  <a:cubicBezTo>
                    <a:pt x="191403" y="334594"/>
                    <a:pt x="91406" y="318688"/>
                    <a:pt x="0" y="288246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10"/>
            <p:cNvSpPr/>
            <p:nvPr/>
          </p:nvSpPr>
          <p:spPr>
            <a:xfrm>
              <a:off x="358201" y="4031335"/>
              <a:ext cx="1181332" cy="419394"/>
            </a:xfrm>
            <a:custGeom>
              <a:avLst/>
              <a:gdLst/>
              <a:ahLst/>
              <a:cxnLst/>
              <a:rect l="l" t="t" r="r" b="b"/>
              <a:pathLst>
                <a:path w="1082218" h="392352">
                  <a:moveTo>
                    <a:pt x="92746" y="0"/>
                  </a:moveTo>
                  <a:cubicBezTo>
                    <a:pt x="229132" y="56158"/>
                    <a:pt x="381210" y="86960"/>
                    <a:pt x="541436" y="86960"/>
                  </a:cubicBezTo>
                  <a:cubicBezTo>
                    <a:pt x="701493" y="86960"/>
                    <a:pt x="853418" y="56223"/>
                    <a:pt x="989694" y="184"/>
                  </a:cubicBezTo>
                  <a:cubicBezTo>
                    <a:pt x="1021621" y="105469"/>
                    <a:pt x="1052999" y="208935"/>
                    <a:pt x="1082218" y="305289"/>
                  </a:cubicBezTo>
                  <a:cubicBezTo>
                    <a:pt x="917102" y="361516"/>
                    <a:pt x="732512" y="392352"/>
                    <a:pt x="537839" y="392352"/>
                  </a:cubicBezTo>
                  <a:cubicBezTo>
                    <a:pt x="345739" y="392352"/>
                    <a:pt x="163457" y="362325"/>
                    <a:pt x="0" y="307539"/>
                  </a:cubicBezTo>
                  <a:close/>
                </a:path>
              </a:pathLst>
            </a:custGeom>
            <a:gradFill flip="none" rotWithShape="1">
              <a:gsLst>
                <a:gs pos="98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55000">
                  <a:schemeClr val="bg1"/>
                </a:gs>
              </a:gsLst>
              <a:lin ang="111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5538" name="Picture 2" descr="http://www.magazine.ucla.edu/exclusives/print/brain-hand-gestur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5852" y="3348066"/>
            <a:ext cx="3174060" cy="245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28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9"/>
          <p:cNvCxnSpPr/>
          <p:nvPr/>
        </p:nvCxnSpPr>
        <p:spPr>
          <a:xfrm>
            <a:off x="1588546" y="1754989"/>
            <a:ext cx="4214810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10"/>
          <p:cNvCxnSpPr/>
          <p:nvPr/>
        </p:nvCxnSpPr>
        <p:spPr>
          <a:xfrm>
            <a:off x="6589174" y="1756577"/>
            <a:ext cx="4143372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17"/>
          <p:cNvSpPr/>
          <p:nvPr/>
        </p:nvSpPr>
        <p:spPr>
          <a:xfrm>
            <a:off x="6089108" y="1685139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88514" y="970759"/>
            <a:ext cx="9144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23291"/>
                </a:solidFill>
                <a:latin typeface="Arial Black" pitchFamily="34" charset="0"/>
              </a:rPr>
              <a:t>Target Users &amp; Suggested Use</a:t>
            </a:r>
          </a:p>
        </p:txBody>
      </p:sp>
      <p:sp>
        <p:nvSpPr>
          <p:cNvPr id="6" name="椭圆 10"/>
          <p:cNvSpPr>
            <a:spLocks noChangeArrowheads="1"/>
          </p:cNvSpPr>
          <p:nvPr/>
        </p:nvSpPr>
        <p:spPr bwMode="auto">
          <a:xfrm>
            <a:off x="3541113" y="4961027"/>
            <a:ext cx="5222980" cy="1296145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</a:endParaRPr>
          </a:p>
        </p:txBody>
      </p: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2861722" y="4554595"/>
            <a:ext cx="3527425" cy="1189037"/>
            <a:chOff x="537424" y="2540908"/>
            <a:chExt cx="4236496" cy="1427243"/>
          </a:xfrm>
        </p:grpSpPr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537424" y="3179261"/>
              <a:ext cx="4236496" cy="769835"/>
            </a:xfrm>
            <a:custGeom>
              <a:avLst/>
              <a:gdLst>
                <a:gd name="T0" fmla="*/ 1128 w 1128"/>
                <a:gd name="T1" fmla="*/ 188 h 302"/>
                <a:gd name="T2" fmla="*/ 974 w 1128"/>
                <a:gd name="T3" fmla="*/ 252 h 302"/>
                <a:gd name="T4" fmla="*/ 352 w 1128"/>
                <a:gd name="T5" fmla="*/ 230 h 302"/>
                <a:gd name="T6" fmla="*/ 404 w 1128"/>
                <a:gd name="T7" fmla="*/ 276 h 302"/>
                <a:gd name="T8" fmla="*/ 0 w 1128"/>
                <a:gd name="T9" fmla="*/ 302 h 302"/>
                <a:gd name="T10" fmla="*/ 200 w 1128"/>
                <a:gd name="T11" fmla="*/ 128 h 302"/>
                <a:gd name="T12" fmla="*/ 250 w 1128"/>
                <a:gd name="T13" fmla="*/ 166 h 302"/>
                <a:gd name="T14" fmla="*/ 1128 w 1128"/>
                <a:gd name="T15" fmla="*/ 188 h 302"/>
                <a:gd name="connsiteX0" fmla="*/ 10254 w 10254"/>
                <a:gd name="connsiteY0" fmla="*/ 2963 h 6942"/>
                <a:gd name="connsiteX1" fmla="*/ 8889 w 10254"/>
                <a:gd name="connsiteY1" fmla="*/ 5082 h 6942"/>
                <a:gd name="connsiteX2" fmla="*/ 3375 w 10254"/>
                <a:gd name="connsiteY2" fmla="*/ 4354 h 6942"/>
                <a:gd name="connsiteX3" fmla="*/ 3836 w 10254"/>
                <a:gd name="connsiteY3" fmla="*/ 5877 h 6942"/>
                <a:gd name="connsiteX4" fmla="*/ 254 w 10254"/>
                <a:gd name="connsiteY4" fmla="*/ 6738 h 6942"/>
                <a:gd name="connsiteX5" fmla="*/ 287 w 10254"/>
                <a:gd name="connsiteY5" fmla="*/ 2803 h 6942"/>
                <a:gd name="connsiteX6" fmla="*/ 2470 w 10254"/>
                <a:gd name="connsiteY6" fmla="*/ 2235 h 6942"/>
                <a:gd name="connsiteX7" fmla="*/ 10254 w 10254"/>
                <a:gd name="connsiteY7" fmla="*/ 2963 h 6942"/>
                <a:gd name="connsiteX0" fmla="*/ 10000 w 10000"/>
                <a:gd name="connsiteY0" fmla="*/ 4267 h 9999"/>
                <a:gd name="connsiteX1" fmla="*/ 8669 w 10000"/>
                <a:gd name="connsiteY1" fmla="*/ 7320 h 9999"/>
                <a:gd name="connsiteX2" fmla="*/ 3291 w 10000"/>
                <a:gd name="connsiteY2" fmla="*/ 6271 h 9999"/>
                <a:gd name="connsiteX3" fmla="*/ 3741 w 10000"/>
                <a:gd name="connsiteY3" fmla="*/ 8465 h 9999"/>
                <a:gd name="connsiteX4" fmla="*/ 248 w 10000"/>
                <a:gd name="connsiteY4" fmla="*/ 9705 h 9999"/>
                <a:gd name="connsiteX5" fmla="*/ 280 w 10000"/>
                <a:gd name="connsiteY5" fmla="*/ 4037 h 9999"/>
                <a:gd name="connsiteX6" fmla="*/ 2409 w 10000"/>
                <a:gd name="connsiteY6" fmla="*/ 3219 h 9999"/>
                <a:gd name="connsiteX7" fmla="*/ 10000 w 10000"/>
                <a:gd name="connsiteY7" fmla="*/ 4267 h 9999"/>
                <a:gd name="connsiteX0" fmla="*/ 9753 w 9753"/>
                <a:gd name="connsiteY0" fmla="*/ 4267 h 10085"/>
                <a:gd name="connsiteX1" fmla="*/ 8422 w 9753"/>
                <a:gd name="connsiteY1" fmla="*/ 7321 h 10085"/>
                <a:gd name="connsiteX2" fmla="*/ 3044 w 9753"/>
                <a:gd name="connsiteY2" fmla="*/ 6272 h 10085"/>
                <a:gd name="connsiteX3" fmla="*/ 3494 w 9753"/>
                <a:gd name="connsiteY3" fmla="*/ 8466 h 10085"/>
                <a:gd name="connsiteX4" fmla="*/ 1 w 9753"/>
                <a:gd name="connsiteY4" fmla="*/ 9706 h 10085"/>
                <a:gd name="connsiteX5" fmla="*/ 33 w 9753"/>
                <a:gd name="connsiteY5" fmla="*/ 4037 h 10085"/>
                <a:gd name="connsiteX6" fmla="*/ 2162 w 9753"/>
                <a:gd name="connsiteY6" fmla="*/ 3219 h 10085"/>
                <a:gd name="connsiteX7" fmla="*/ 9753 w 9753"/>
                <a:gd name="connsiteY7" fmla="*/ 4267 h 10085"/>
                <a:gd name="connsiteX0" fmla="*/ 10000 w 10000"/>
                <a:gd name="connsiteY0" fmla="*/ 4231 h 9624"/>
                <a:gd name="connsiteX1" fmla="*/ 8635 w 10000"/>
                <a:gd name="connsiteY1" fmla="*/ 7259 h 9624"/>
                <a:gd name="connsiteX2" fmla="*/ 3121 w 10000"/>
                <a:gd name="connsiteY2" fmla="*/ 6219 h 9624"/>
                <a:gd name="connsiteX3" fmla="*/ 3582 w 10000"/>
                <a:gd name="connsiteY3" fmla="*/ 8395 h 9624"/>
                <a:gd name="connsiteX4" fmla="*/ 1 w 10000"/>
                <a:gd name="connsiteY4" fmla="*/ 9624 h 9624"/>
                <a:gd name="connsiteX5" fmla="*/ 34 w 10000"/>
                <a:gd name="connsiteY5" fmla="*/ 4003 h 9624"/>
                <a:gd name="connsiteX6" fmla="*/ 2217 w 10000"/>
                <a:gd name="connsiteY6" fmla="*/ 3192 h 9624"/>
                <a:gd name="connsiteX7" fmla="*/ 10000 w 10000"/>
                <a:gd name="connsiteY7" fmla="*/ 4231 h 9624"/>
                <a:gd name="connsiteX0" fmla="*/ 10258 w 10258"/>
                <a:gd name="connsiteY0" fmla="*/ 4487 h 10238"/>
                <a:gd name="connsiteX1" fmla="*/ 8893 w 10258"/>
                <a:gd name="connsiteY1" fmla="*/ 7634 h 10238"/>
                <a:gd name="connsiteX2" fmla="*/ 3379 w 10258"/>
                <a:gd name="connsiteY2" fmla="*/ 6553 h 10238"/>
                <a:gd name="connsiteX3" fmla="*/ 3840 w 10258"/>
                <a:gd name="connsiteY3" fmla="*/ 8814 h 10238"/>
                <a:gd name="connsiteX4" fmla="*/ 259 w 10258"/>
                <a:gd name="connsiteY4" fmla="*/ 10091 h 10238"/>
                <a:gd name="connsiteX5" fmla="*/ 278 w 10258"/>
                <a:gd name="connsiteY5" fmla="*/ 6434 h 10238"/>
                <a:gd name="connsiteX6" fmla="*/ 2475 w 10258"/>
                <a:gd name="connsiteY6" fmla="*/ 3408 h 10238"/>
                <a:gd name="connsiteX7" fmla="*/ 10258 w 10258"/>
                <a:gd name="connsiteY7" fmla="*/ 4487 h 10238"/>
                <a:gd name="connsiteX0" fmla="*/ 10012 w 10012"/>
                <a:gd name="connsiteY0" fmla="*/ 4487 h 10214"/>
                <a:gd name="connsiteX1" fmla="*/ 8647 w 10012"/>
                <a:gd name="connsiteY1" fmla="*/ 7634 h 10214"/>
                <a:gd name="connsiteX2" fmla="*/ 3133 w 10012"/>
                <a:gd name="connsiteY2" fmla="*/ 6553 h 10214"/>
                <a:gd name="connsiteX3" fmla="*/ 3594 w 10012"/>
                <a:gd name="connsiteY3" fmla="*/ 8814 h 10214"/>
                <a:gd name="connsiteX4" fmla="*/ 13 w 10012"/>
                <a:gd name="connsiteY4" fmla="*/ 10091 h 10214"/>
                <a:gd name="connsiteX5" fmla="*/ 32 w 10012"/>
                <a:gd name="connsiteY5" fmla="*/ 6434 h 10214"/>
                <a:gd name="connsiteX6" fmla="*/ 2229 w 10012"/>
                <a:gd name="connsiteY6" fmla="*/ 3408 h 10214"/>
                <a:gd name="connsiteX7" fmla="*/ 10012 w 10012"/>
                <a:gd name="connsiteY7" fmla="*/ 4487 h 10214"/>
                <a:gd name="connsiteX0" fmla="*/ 10013 w 10013"/>
                <a:gd name="connsiteY0" fmla="*/ 4487 h 10091"/>
                <a:gd name="connsiteX1" fmla="*/ 8648 w 10013"/>
                <a:gd name="connsiteY1" fmla="*/ 7634 h 10091"/>
                <a:gd name="connsiteX2" fmla="*/ 3134 w 10013"/>
                <a:gd name="connsiteY2" fmla="*/ 6553 h 10091"/>
                <a:gd name="connsiteX3" fmla="*/ 3595 w 10013"/>
                <a:gd name="connsiteY3" fmla="*/ 8814 h 10091"/>
                <a:gd name="connsiteX4" fmla="*/ 14 w 10013"/>
                <a:gd name="connsiteY4" fmla="*/ 10091 h 10091"/>
                <a:gd name="connsiteX5" fmla="*/ 33 w 10013"/>
                <a:gd name="connsiteY5" fmla="*/ 6434 h 10091"/>
                <a:gd name="connsiteX6" fmla="*/ 2230 w 10013"/>
                <a:gd name="connsiteY6" fmla="*/ 3408 h 10091"/>
                <a:gd name="connsiteX7" fmla="*/ 10013 w 10013"/>
                <a:gd name="connsiteY7" fmla="*/ 4487 h 10091"/>
                <a:gd name="connsiteX0" fmla="*/ 10013 w 10013"/>
                <a:gd name="connsiteY0" fmla="*/ 4487 h 10091"/>
                <a:gd name="connsiteX1" fmla="*/ 8648 w 10013"/>
                <a:gd name="connsiteY1" fmla="*/ 7634 h 10091"/>
                <a:gd name="connsiteX2" fmla="*/ 3134 w 10013"/>
                <a:gd name="connsiteY2" fmla="*/ 6553 h 10091"/>
                <a:gd name="connsiteX3" fmla="*/ 3595 w 10013"/>
                <a:gd name="connsiteY3" fmla="*/ 8814 h 10091"/>
                <a:gd name="connsiteX4" fmla="*/ 14 w 10013"/>
                <a:gd name="connsiteY4" fmla="*/ 10091 h 10091"/>
                <a:gd name="connsiteX5" fmla="*/ 33 w 10013"/>
                <a:gd name="connsiteY5" fmla="*/ 6434 h 10091"/>
                <a:gd name="connsiteX6" fmla="*/ 2230 w 10013"/>
                <a:gd name="connsiteY6" fmla="*/ 3408 h 10091"/>
                <a:gd name="connsiteX7" fmla="*/ 10013 w 10013"/>
                <a:gd name="connsiteY7" fmla="*/ 4487 h 1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13" h="10091">
                  <a:moveTo>
                    <a:pt x="10013" y="4487"/>
                  </a:moveTo>
                  <a:lnTo>
                    <a:pt x="8648" y="7634"/>
                  </a:lnTo>
                  <a:cubicBezTo>
                    <a:pt x="8648" y="7634"/>
                    <a:pt x="6432" y="1047"/>
                    <a:pt x="3134" y="6553"/>
                  </a:cubicBezTo>
                  <a:cubicBezTo>
                    <a:pt x="3288" y="7306"/>
                    <a:pt x="3441" y="8061"/>
                    <a:pt x="3595" y="8814"/>
                  </a:cubicBezTo>
                  <a:cubicBezTo>
                    <a:pt x="14" y="10091"/>
                    <a:pt x="643" y="9828"/>
                    <a:pt x="14" y="10091"/>
                  </a:cubicBezTo>
                  <a:cubicBezTo>
                    <a:pt x="-25" y="10107"/>
                    <a:pt x="33" y="6434"/>
                    <a:pt x="33" y="6434"/>
                  </a:cubicBezTo>
                  <a:cubicBezTo>
                    <a:pt x="815" y="5817"/>
                    <a:pt x="567" y="3733"/>
                    <a:pt x="2230" y="3408"/>
                  </a:cubicBezTo>
                  <a:cubicBezTo>
                    <a:pt x="3893" y="3083"/>
                    <a:pt x="6113" y="-4751"/>
                    <a:pt x="10013" y="448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08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543144" y="2540908"/>
              <a:ext cx="4230776" cy="1133791"/>
            </a:xfrm>
            <a:custGeom>
              <a:avLst/>
              <a:gdLst>
                <a:gd name="T0" fmla="*/ 1128 w 1128"/>
                <a:gd name="T1" fmla="*/ 188 h 302"/>
                <a:gd name="T2" fmla="*/ 974 w 1128"/>
                <a:gd name="T3" fmla="*/ 252 h 302"/>
                <a:gd name="T4" fmla="*/ 352 w 1128"/>
                <a:gd name="T5" fmla="*/ 230 h 302"/>
                <a:gd name="T6" fmla="*/ 404 w 1128"/>
                <a:gd name="T7" fmla="*/ 276 h 302"/>
                <a:gd name="T8" fmla="*/ 0 w 1128"/>
                <a:gd name="T9" fmla="*/ 302 h 302"/>
                <a:gd name="T10" fmla="*/ 200 w 1128"/>
                <a:gd name="T11" fmla="*/ 128 h 302"/>
                <a:gd name="T12" fmla="*/ 250 w 1128"/>
                <a:gd name="T13" fmla="*/ 166 h 302"/>
                <a:gd name="T14" fmla="*/ 1128 w 1128"/>
                <a:gd name="T15" fmla="*/ 18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8" h="302">
                  <a:moveTo>
                    <a:pt x="1128" y="188"/>
                  </a:moveTo>
                  <a:cubicBezTo>
                    <a:pt x="974" y="252"/>
                    <a:pt x="974" y="252"/>
                    <a:pt x="974" y="252"/>
                  </a:cubicBezTo>
                  <a:cubicBezTo>
                    <a:pt x="974" y="252"/>
                    <a:pt x="724" y="118"/>
                    <a:pt x="352" y="230"/>
                  </a:cubicBezTo>
                  <a:cubicBezTo>
                    <a:pt x="404" y="276"/>
                    <a:pt x="404" y="276"/>
                    <a:pt x="404" y="27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50" y="166"/>
                    <a:pt x="250" y="166"/>
                    <a:pt x="250" y="166"/>
                  </a:cubicBezTo>
                  <a:cubicBezTo>
                    <a:pt x="250" y="166"/>
                    <a:pt x="688" y="0"/>
                    <a:pt x="1128" y="188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7"/>
            <p:cNvSpPr/>
            <p:nvPr/>
          </p:nvSpPr>
          <p:spPr>
            <a:xfrm>
              <a:off x="543144" y="3577518"/>
              <a:ext cx="1504318" cy="390633"/>
            </a:xfrm>
            <a:custGeom>
              <a:avLst/>
              <a:gdLst>
                <a:gd name="connsiteX0" fmla="*/ 1518249 w 1518249"/>
                <a:gd name="connsiteY0" fmla="*/ 0 h 391064"/>
                <a:gd name="connsiteX1" fmla="*/ 1518249 w 1518249"/>
                <a:gd name="connsiteY1" fmla="*/ 276045 h 391064"/>
                <a:gd name="connsiteX2" fmla="*/ 0 w 1518249"/>
                <a:gd name="connsiteY2" fmla="*/ 391064 h 391064"/>
                <a:gd name="connsiteX3" fmla="*/ 0 w 1518249"/>
                <a:gd name="connsiteY3" fmla="*/ 97766 h 391064"/>
                <a:gd name="connsiteX4" fmla="*/ 1518249 w 1518249"/>
                <a:gd name="connsiteY4" fmla="*/ 0 h 3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249" h="391064">
                  <a:moveTo>
                    <a:pt x="1518249" y="0"/>
                  </a:moveTo>
                  <a:lnTo>
                    <a:pt x="1518249" y="276045"/>
                  </a:lnTo>
                  <a:lnTo>
                    <a:pt x="0" y="391064"/>
                  </a:lnTo>
                  <a:lnTo>
                    <a:pt x="0" y="97766"/>
                  </a:lnTo>
                  <a:lnTo>
                    <a:pt x="1518249" y="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8"/>
            <p:cNvSpPr/>
            <p:nvPr/>
          </p:nvSpPr>
          <p:spPr>
            <a:xfrm>
              <a:off x="4203843" y="3255482"/>
              <a:ext cx="558637" cy="499249"/>
            </a:xfrm>
            <a:custGeom>
              <a:avLst/>
              <a:gdLst>
                <a:gd name="connsiteX0" fmla="*/ 0 w 557841"/>
                <a:gd name="connsiteY0" fmla="*/ 230038 h 500332"/>
                <a:gd name="connsiteX1" fmla="*/ 0 w 557841"/>
                <a:gd name="connsiteY1" fmla="*/ 500332 h 500332"/>
                <a:gd name="connsiteX2" fmla="*/ 557841 w 557841"/>
                <a:gd name="connsiteY2" fmla="*/ 276045 h 500332"/>
                <a:gd name="connsiteX3" fmla="*/ 557841 w 557841"/>
                <a:gd name="connsiteY3" fmla="*/ 0 h 500332"/>
                <a:gd name="connsiteX4" fmla="*/ 0 w 557841"/>
                <a:gd name="connsiteY4" fmla="*/ 230038 h 50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41" h="500332">
                  <a:moveTo>
                    <a:pt x="0" y="230038"/>
                  </a:moveTo>
                  <a:lnTo>
                    <a:pt x="0" y="500332"/>
                  </a:lnTo>
                  <a:lnTo>
                    <a:pt x="557841" y="276045"/>
                  </a:lnTo>
                  <a:lnTo>
                    <a:pt x="557841" y="0"/>
                  </a:lnTo>
                  <a:lnTo>
                    <a:pt x="0" y="230038"/>
                  </a:lnTo>
                  <a:close/>
                </a:path>
              </a:pathLst>
            </a:custGeom>
            <a:solidFill>
              <a:srgbClr val="C73E0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任意多边形 10"/>
          <p:cNvSpPr/>
          <p:nvPr/>
        </p:nvSpPr>
        <p:spPr bwMode="auto">
          <a:xfrm>
            <a:off x="8192547" y="5159432"/>
            <a:ext cx="227013" cy="430213"/>
          </a:xfrm>
          <a:custGeom>
            <a:avLst/>
            <a:gdLst>
              <a:gd name="connsiteX0" fmla="*/ 0 w 291830"/>
              <a:gd name="connsiteY0" fmla="*/ 0 h 476655"/>
              <a:gd name="connsiteX1" fmla="*/ 9728 w 291830"/>
              <a:gd name="connsiteY1" fmla="*/ 345332 h 476655"/>
              <a:gd name="connsiteX2" fmla="*/ 291830 w 291830"/>
              <a:gd name="connsiteY2" fmla="*/ 476655 h 476655"/>
              <a:gd name="connsiteX3" fmla="*/ 282102 w 291830"/>
              <a:gd name="connsiteY3" fmla="*/ 136187 h 476655"/>
              <a:gd name="connsiteX4" fmla="*/ 0 w 291830"/>
              <a:gd name="connsiteY4" fmla="*/ 0 h 4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30" h="476655">
                <a:moveTo>
                  <a:pt x="0" y="0"/>
                </a:moveTo>
                <a:lnTo>
                  <a:pt x="9728" y="345332"/>
                </a:lnTo>
                <a:lnTo>
                  <a:pt x="291830" y="476655"/>
                </a:lnTo>
                <a:lnTo>
                  <a:pt x="282102" y="136187"/>
                </a:lnTo>
                <a:lnTo>
                  <a:pt x="0" y="0"/>
                </a:lnTo>
                <a:close/>
              </a:path>
            </a:pathLst>
          </a:custGeom>
          <a:solidFill>
            <a:srgbClr val="32329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6063710" y="5089582"/>
            <a:ext cx="3286125" cy="919163"/>
          </a:xfrm>
          <a:custGeom>
            <a:avLst/>
            <a:gdLst>
              <a:gd name="T0" fmla="*/ 160 w 1128"/>
              <a:gd name="T1" fmla="*/ 42 h 230"/>
              <a:gd name="T2" fmla="*/ 0 w 1128"/>
              <a:gd name="T3" fmla="*/ 104 h 230"/>
              <a:gd name="T4" fmla="*/ 410 w 1128"/>
              <a:gd name="T5" fmla="*/ 224 h 230"/>
              <a:gd name="T6" fmla="*/ 952 w 1128"/>
              <a:gd name="T7" fmla="*/ 142 h 230"/>
              <a:gd name="T8" fmla="*/ 1028 w 1128"/>
              <a:gd name="T9" fmla="*/ 178 h 230"/>
              <a:gd name="T10" fmla="*/ 1128 w 1128"/>
              <a:gd name="T11" fmla="*/ 0 h 230"/>
              <a:gd name="T12" fmla="*/ 730 w 1128"/>
              <a:gd name="T13" fmla="*/ 24 h 230"/>
              <a:gd name="T14" fmla="*/ 800 w 1128"/>
              <a:gd name="T15" fmla="*/ 66 h 230"/>
              <a:gd name="T16" fmla="*/ 504 w 1128"/>
              <a:gd name="T17" fmla="*/ 112 h 230"/>
              <a:gd name="T18" fmla="*/ 160 w 1128"/>
              <a:gd name="T19" fmla="*/ 42 h 230"/>
              <a:gd name="connsiteX0" fmla="*/ 837 w 10686"/>
              <a:gd name="connsiteY0" fmla="*/ 731 h 9762"/>
              <a:gd name="connsiteX1" fmla="*/ 686 w 10686"/>
              <a:gd name="connsiteY1" fmla="*/ 4522 h 9762"/>
              <a:gd name="connsiteX2" fmla="*/ 4321 w 10686"/>
              <a:gd name="connsiteY2" fmla="*/ 9739 h 9762"/>
              <a:gd name="connsiteX3" fmla="*/ 9126 w 10686"/>
              <a:gd name="connsiteY3" fmla="*/ 6174 h 9762"/>
              <a:gd name="connsiteX4" fmla="*/ 9799 w 10686"/>
              <a:gd name="connsiteY4" fmla="*/ 7739 h 9762"/>
              <a:gd name="connsiteX5" fmla="*/ 10686 w 10686"/>
              <a:gd name="connsiteY5" fmla="*/ 0 h 9762"/>
              <a:gd name="connsiteX6" fmla="*/ 7158 w 10686"/>
              <a:gd name="connsiteY6" fmla="*/ 1043 h 9762"/>
              <a:gd name="connsiteX7" fmla="*/ 7778 w 10686"/>
              <a:gd name="connsiteY7" fmla="*/ 2870 h 9762"/>
              <a:gd name="connsiteX8" fmla="*/ 5154 w 10686"/>
              <a:gd name="connsiteY8" fmla="*/ 4870 h 9762"/>
              <a:gd name="connsiteX9" fmla="*/ 837 w 10686"/>
              <a:gd name="connsiteY9" fmla="*/ 731 h 9762"/>
              <a:gd name="connsiteX0" fmla="*/ 374 w 9591"/>
              <a:gd name="connsiteY0" fmla="*/ 749 h 10000"/>
              <a:gd name="connsiteX1" fmla="*/ 233 w 9591"/>
              <a:gd name="connsiteY1" fmla="*/ 4632 h 10000"/>
              <a:gd name="connsiteX2" fmla="*/ 3635 w 9591"/>
              <a:gd name="connsiteY2" fmla="*/ 9976 h 10000"/>
              <a:gd name="connsiteX3" fmla="*/ 8131 w 9591"/>
              <a:gd name="connsiteY3" fmla="*/ 6325 h 10000"/>
              <a:gd name="connsiteX4" fmla="*/ 8761 w 9591"/>
              <a:gd name="connsiteY4" fmla="*/ 7928 h 10000"/>
              <a:gd name="connsiteX5" fmla="*/ 9591 w 9591"/>
              <a:gd name="connsiteY5" fmla="*/ 0 h 10000"/>
              <a:gd name="connsiteX6" fmla="*/ 6289 w 9591"/>
              <a:gd name="connsiteY6" fmla="*/ 1068 h 10000"/>
              <a:gd name="connsiteX7" fmla="*/ 6870 w 9591"/>
              <a:gd name="connsiteY7" fmla="*/ 2940 h 10000"/>
              <a:gd name="connsiteX8" fmla="*/ 4414 w 9591"/>
              <a:gd name="connsiteY8" fmla="*/ 4989 h 10000"/>
              <a:gd name="connsiteX9" fmla="*/ 374 w 9591"/>
              <a:gd name="connsiteY9" fmla="*/ 749 h 10000"/>
              <a:gd name="connsiteX0" fmla="*/ 164 w 9774"/>
              <a:gd name="connsiteY0" fmla="*/ 749 h 10000"/>
              <a:gd name="connsiteX1" fmla="*/ 17 w 9774"/>
              <a:gd name="connsiteY1" fmla="*/ 4632 h 10000"/>
              <a:gd name="connsiteX2" fmla="*/ 3564 w 9774"/>
              <a:gd name="connsiteY2" fmla="*/ 9976 h 10000"/>
              <a:gd name="connsiteX3" fmla="*/ 8252 w 9774"/>
              <a:gd name="connsiteY3" fmla="*/ 6325 h 10000"/>
              <a:gd name="connsiteX4" fmla="*/ 8909 w 9774"/>
              <a:gd name="connsiteY4" fmla="*/ 7928 h 10000"/>
              <a:gd name="connsiteX5" fmla="*/ 9774 w 9774"/>
              <a:gd name="connsiteY5" fmla="*/ 0 h 10000"/>
              <a:gd name="connsiteX6" fmla="*/ 6331 w 9774"/>
              <a:gd name="connsiteY6" fmla="*/ 1068 h 10000"/>
              <a:gd name="connsiteX7" fmla="*/ 6937 w 9774"/>
              <a:gd name="connsiteY7" fmla="*/ 2940 h 10000"/>
              <a:gd name="connsiteX8" fmla="*/ 4376 w 9774"/>
              <a:gd name="connsiteY8" fmla="*/ 4989 h 10000"/>
              <a:gd name="connsiteX9" fmla="*/ 164 w 9774"/>
              <a:gd name="connsiteY9" fmla="*/ 749 h 10000"/>
              <a:gd name="connsiteX0" fmla="*/ 336 w 10260"/>
              <a:gd name="connsiteY0" fmla="*/ 576 h 10000"/>
              <a:gd name="connsiteX1" fmla="*/ 277 w 10260"/>
              <a:gd name="connsiteY1" fmla="*/ 4632 h 10000"/>
              <a:gd name="connsiteX2" fmla="*/ 3906 w 10260"/>
              <a:gd name="connsiteY2" fmla="*/ 9976 h 10000"/>
              <a:gd name="connsiteX3" fmla="*/ 8703 w 10260"/>
              <a:gd name="connsiteY3" fmla="*/ 6325 h 10000"/>
              <a:gd name="connsiteX4" fmla="*/ 9375 w 10260"/>
              <a:gd name="connsiteY4" fmla="*/ 7928 h 10000"/>
              <a:gd name="connsiteX5" fmla="*/ 10260 w 10260"/>
              <a:gd name="connsiteY5" fmla="*/ 0 h 10000"/>
              <a:gd name="connsiteX6" fmla="*/ 6737 w 10260"/>
              <a:gd name="connsiteY6" fmla="*/ 1068 h 10000"/>
              <a:gd name="connsiteX7" fmla="*/ 7357 w 10260"/>
              <a:gd name="connsiteY7" fmla="*/ 2940 h 10000"/>
              <a:gd name="connsiteX8" fmla="*/ 4737 w 10260"/>
              <a:gd name="connsiteY8" fmla="*/ 4989 h 10000"/>
              <a:gd name="connsiteX9" fmla="*/ 336 w 10260"/>
              <a:gd name="connsiteY9" fmla="*/ 576 h 10000"/>
              <a:gd name="connsiteX0" fmla="*/ 255 w 10179"/>
              <a:gd name="connsiteY0" fmla="*/ 576 h 10000"/>
              <a:gd name="connsiteX1" fmla="*/ 196 w 10179"/>
              <a:gd name="connsiteY1" fmla="*/ 4632 h 10000"/>
              <a:gd name="connsiteX2" fmla="*/ 3825 w 10179"/>
              <a:gd name="connsiteY2" fmla="*/ 9976 h 10000"/>
              <a:gd name="connsiteX3" fmla="*/ 8622 w 10179"/>
              <a:gd name="connsiteY3" fmla="*/ 6325 h 10000"/>
              <a:gd name="connsiteX4" fmla="*/ 9294 w 10179"/>
              <a:gd name="connsiteY4" fmla="*/ 7928 h 10000"/>
              <a:gd name="connsiteX5" fmla="*/ 10179 w 10179"/>
              <a:gd name="connsiteY5" fmla="*/ 0 h 10000"/>
              <a:gd name="connsiteX6" fmla="*/ 6656 w 10179"/>
              <a:gd name="connsiteY6" fmla="*/ 1068 h 10000"/>
              <a:gd name="connsiteX7" fmla="*/ 7276 w 10179"/>
              <a:gd name="connsiteY7" fmla="*/ 2940 h 10000"/>
              <a:gd name="connsiteX8" fmla="*/ 4656 w 10179"/>
              <a:gd name="connsiteY8" fmla="*/ 4989 h 10000"/>
              <a:gd name="connsiteX9" fmla="*/ 255 w 10179"/>
              <a:gd name="connsiteY9" fmla="*/ 576 h 10000"/>
              <a:gd name="connsiteX0" fmla="*/ 81 w 10005"/>
              <a:gd name="connsiteY0" fmla="*/ 576 h 10000"/>
              <a:gd name="connsiteX1" fmla="*/ 22 w 10005"/>
              <a:gd name="connsiteY1" fmla="*/ 4632 h 10000"/>
              <a:gd name="connsiteX2" fmla="*/ 3651 w 10005"/>
              <a:gd name="connsiteY2" fmla="*/ 9976 h 10000"/>
              <a:gd name="connsiteX3" fmla="*/ 8448 w 10005"/>
              <a:gd name="connsiteY3" fmla="*/ 6325 h 10000"/>
              <a:gd name="connsiteX4" fmla="*/ 9120 w 10005"/>
              <a:gd name="connsiteY4" fmla="*/ 7928 h 10000"/>
              <a:gd name="connsiteX5" fmla="*/ 10005 w 10005"/>
              <a:gd name="connsiteY5" fmla="*/ 0 h 10000"/>
              <a:gd name="connsiteX6" fmla="*/ 6482 w 10005"/>
              <a:gd name="connsiteY6" fmla="*/ 1068 h 10000"/>
              <a:gd name="connsiteX7" fmla="*/ 7102 w 10005"/>
              <a:gd name="connsiteY7" fmla="*/ 2940 h 10000"/>
              <a:gd name="connsiteX8" fmla="*/ 4482 w 10005"/>
              <a:gd name="connsiteY8" fmla="*/ 4989 h 10000"/>
              <a:gd name="connsiteX9" fmla="*/ 81 w 10005"/>
              <a:gd name="connsiteY9" fmla="*/ 576 h 10000"/>
              <a:gd name="connsiteX0" fmla="*/ 56 w 9980"/>
              <a:gd name="connsiteY0" fmla="*/ 576 h 9995"/>
              <a:gd name="connsiteX1" fmla="*/ 66 w 9980"/>
              <a:gd name="connsiteY1" fmla="*/ 4920 h 9995"/>
              <a:gd name="connsiteX2" fmla="*/ 3626 w 9980"/>
              <a:gd name="connsiteY2" fmla="*/ 9976 h 9995"/>
              <a:gd name="connsiteX3" fmla="*/ 8423 w 9980"/>
              <a:gd name="connsiteY3" fmla="*/ 6325 h 9995"/>
              <a:gd name="connsiteX4" fmla="*/ 9095 w 9980"/>
              <a:gd name="connsiteY4" fmla="*/ 7928 h 9995"/>
              <a:gd name="connsiteX5" fmla="*/ 9980 w 9980"/>
              <a:gd name="connsiteY5" fmla="*/ 0 h 9995"/>
              <a:gd name="connsiteX6" fmla="*/ 6457 w 9980"/>
              <a:gd name="connsiteY6" fmla="*/ 1068 h 9995"/>
              <a:gd name="connsiteX7" fmla="*/ 7077 w 9980"/>
              <a:gd name="connsiteY7" fmla="*/ 2940 h 9995"/>
              <a:gd name="connsiteX8" fmla="*/ 4457 w 9980"/>
              <a:gd name="connsiteY8" fmla="*/ 4989 h 9995"/>
              <a:gd name="connsiteX9" fmla="*/ 56 w 9980"/>
              <a:gd name="connsiteY9" fmla="*/ 576 h 9995"/>
              <a:gd name="connsiteX0" fmla="*/ 15 w 9959"/>
              <a:gd name="connsiteY0" fmla="*/ 576 h 10000"/>
              <a:gd name="connsiteX1" fmla="*/ 25 w 9959"/>
              <a:gd name="connsiteY1" fmla="*/ 4922 h 10000"/>
              <a:gd name="connsiteX2" fmla="*/ 3592 w 9959"/>
              <a:gd name="connsiteY2" fmla="*/ 9981 h 10000"/>
              <a:gd name="connsiteX3" fmla="*/ 8399 w 9959"/>
              <a:gd name="connsiteY3" fmla="*/ 6328 h 10000"/>
              <a:gd name="connsiteX4" fmla="*/ 9072 w 9959"/>
              <a:gd name="connsiteY4" fmla="*/ 7932 h 10000"/>
              <a:gd name="connsiteX5" fmla="*/ 9959 w 9959"/>
              <a:gd name="connsiteY5" fmla="*/ 0 h 10000"/>
              <a:gd name="connsiteX6" fmla="*/ 6429 w 9959"/>
              <a:gd name="connsiteY6" fmla="*/ 1069 h 10000"/>
              <a:gd name="connsiteX7" fmla="*/ 7050 w 9959"/>
              <a:gd name="connsiteY7" fmla="*/ 2941 h 10000"/>
              <a:gd name="connsiteX8" fmla="*/ 4425 w 9959"/>
              <a:gd name="connsiteY8" fmla="*/ 4991 h 10000"/>
              <a:gd name="connsiteX9" fmla="*/ 15 w 9959"/>
              <a:gd name="connsiteY9" fmla="*/ 576 h 10000"/>
              <a:gd name="connsiteX0" fmla="*/ 0 w 9985"/>
              <a:gd name="connsiteY0" fmla="*/ 576 h 10000"/>
              <a:gd name="connsiteX1" fmla="*/ 10 w 9985"/>
              <a:gd name="connsiteY1" fmla="*/ 4922 h 10000"/>
              <a:gd name="connsiteX2" fmla="*/ 3592 w 9985"/>
              <a:gd name="connsiteY2" fmla="*/ 9981 h 10000"/>
              <a:gd name="connsiteX3" fmla="*/ 8419 w 9985"/>
              <a:gd name="connsiteY3" fmla="*/ 6328 h 10000"/>
              <a:gd name="connsiteX4" fmla="*/ 9094 w 9985"/>
              <a:gd name="connsiteY4" fmla="*/ 7932 h 10000"/>
              <a:gd name="connsiteX5" fmla="*/ 9985 w 9985"/>
              <a:gd name="connsiteY5" fmla="*/ 0 h 10000"/>
              <a:gd name="connsiteX6" fmla="*/ 6440 w 9985"/>
              <a:gd name="connsiteY6" fmla="*/ 1069 h 10000"/>
              <a:gd name="connsiteX7" fmla="*/ 7064 w 9985"/>
              <a:gd name="connsiteY7" fmla="*/ 2941 h 10000"/>
              <a:gd name="connsiteX8" fmla="*/ 4428 w 9985"/>
              <a:gd name="connsiteY8" fmla="*/ 4991 h 10000"/>
              <a:gd name="connsiteX9" fmla="*/ 0 w 9985"/>
              <a:gd name="connsiteY9" fmla="*/ 576 h 10000"/>
              <a:gd name="connsiteX0" fmla="*/ 0 w 10133"/>
              <a:gd name="connsiteY0" fmla="*/ 4577 h 14001"/>
              <a:gd name="connsiteX1" fmla="*/ 10 w 10133"/>
              <a:gd name="connsiteY1" fmla="*/ 8923 h 14001"/>
              <a:gd name="connsiteX2" fmla="*/ 3597 w 10133"/>
              <a:gd name="connsiteY2" fmla="*/ 13982 h 14001"/>
              <a:gd name="connsiteX3" fmla="*/ 8432 w 10133"/>
              <a:gd name="connsiteY3" fmla="*/ 10329 h 14001"/>
              <a:gd name="connsiteX4" fmla="*/ 9108 w 10133"/>
              <a:gd name="connsiteY4" fmla="*/ 11933 h 14001"/>
              <a:gd name="connsiteX5" fmla="*/ 10000 w 10133"/>
              <a:gd name="connsiteY5" fmla="*/ 4001 h 14001"/>
              <a:gd name="connsiteX6" fmla="*/ 9974 w 10133"/>
              <a:gd name="connsiteY6" fmla="*/ 1 h 14001"/>
              <a:gd name="connsiteX7" fmla="*/ 6450 w 10133"/>
              <a:gd name="connsiteY7" fmla="*/ 5070 h 14001"/>
              <a:gd name="connsiteX8" fmla="*/ 7075 w 10133"/>
              <a:gd name="connsiteY8" fmla="*/ 6942 h 14001"/>
              <a:gd name="connsiteX9" fmla="*/ 4435 w 10133"/>
              <a:gd name="connsiteY9" fmla="*/ 8992 h 14001"/>
              <a:gd name="connsiteX10" fmla="*/ 0 w 10133"/>
              <a:gd name="connsiteY10" fmla="*/ 4577 h 14001"/>
              <a:gd name="connsiteX0" fmla="*/ 0 w 10058"/>
              <a:gd name="connsiteY0" fmla="*/ 4577 h 14001"/>
              <a:gd name="connsiteX1" fmla="*/ 10 w 10058"/>
              <a:gd name="connsiteY1" fmla="*/ 8923 h 14001"/>
              <a:gd name="connsiteX2" fmla="*/ 3597 w 10058"/>
              <a:gd name="connsiteY2" fmla="*/ 13982 h 14001"/>
              <a:gd name="connsiteX3" fmla="*/ 8432 w 10058"/>
              <a:gd name="connsiteY3" fmla="*/ 10329 h 14001"/>
              <a:gd name="connsiteX4" fmla="*/ 9108 w 10058"/>
              <a:gd name="connsiteY4" fmla="*/ 11933 h 14001"/>
              <a:gd name="connsiteX5" fmla="*/ 10000 w 10058"/>
              <a:gd name="connsiteY5" fmla="*/ 4001 h 14001"/>
              <a:gd name="connsiteX6" fmla="*/ 9974 w 10058"/>
              <a:gd name="connsiteY6" fmla="*/ 1 h 14001"/>
              <a:gd name="connsiteX7" fmla="*/ 6450 w 10058"/>
              <a:gd name="connsiteY7" fmla="*/ 5070 h 14001"/>
              <a:gd name="connsiteX8" fmla="*/ 7075 w 10058"/>
              <a:gd name="connsiteY8" fmla="*/ 6942 h 14001"/>
              <a:gd name="connsiteX9" fmla="*/ 4435 w 10058"/>
              <a:gd name="connsiteY9" fmla="*/ 8992 h 14001"/>
              <a:gd name="connsiteX10" fmla="*/ 0 w 10058"/>
              <a:gd name="connsiteY10" fmla="*/ 4577 h 14001"/>
              <a:gd name="connsiteX0" fmla="*/ 0 w 10000"/>
              <a:gd name="connsiteY0" fmla="*/ 4577 h 14001"/>
              <a:gd name="connsiteX1" fmla="*/ 10 w 10000"/>
              <a:gd name="connsiteY1" fmla="*/ 8923 h 14001"/>
              <a:gd name="connsiteX2" fmla="*/ 3597 w 10000"/>
              <a:gd name="connsiteY2" fmla="*/ 13982 h 14001"/>
              <a:gd name="connsiteX3" fmla="*/ 8432 w 10000"/>
              <a:gd name="connsiteY3" fmla="*/ 10329 h 14001"/>
              <a:gd name="connsiteX4" fmla="*/ 9108 w 10000"/>
              <a:gd name="connsiteY4" fmla="*/ 11933 h 14001"/>
              <a:gd name="connsiteX5" fmla="*/ 10000 w 10000"/>
              <a:gd name="connsiteY5" fmla="*/ 4001 h 14001"/>
              <a:gd name="connsiteX6" fmla="*/ 9974 w 10000"/>
              <a:gd name="connsiteY6" fmla="*/ 1 h 14001"/>
              <a:gd name="connsiteX7" fmla="*/ 6450 w 10000"/>
              <a:gd name="connsiteY7" fmla="*/ 5070 h 14001"/>
              <a:gd name="connsiteX8" fmla="*/ 7075 w 10000"/>
              <a:gd name="connsiteY8" fmla="*/ 6942 h 14001"/>
              <a:gd name="connsiteX9" fmla="*/ 4435 w 10000"/>
              <a:gd name="connsiteY9" fmla="*/ 8992 h 14001"/>
              <a:gd name="connsiteX10" fmla="*/ 0 w 10000"/>
              <a:gd name="connsiteY10" fmla="*/ 4577 h 14001"/>
              <a:gd name="connsiteX0" fmla="*/ 0 w 10000"/>
              <a:gd name="connsiteY0" fmla="*/ 4577 h 14001"/>
              <a:gd name="connsiteX1" fmla="*/ 10 w 10000"/>
              <a:gd name="connsiteY1" fmla="*/ 8923 h 14001"/>
              <a:gd name="connsiteX2" fmla="*/ 3597 w 10000"/>
              <a:gd name="connsiteY2" fmla="*/ 13982 h 14001"/>
              <a:gd name="connsiteX3" fmla="*/ 8432 w 10000"/>
              <a:gd name="connsiteY3" fmla="*/ 10329 h 14001"/>
              <a:gd name="connsiteX4" fmla="*/ 9108 w 10000"/>
              <a:gd name="connsiteY4" fmla="*/ 11933 h 14001"/>
              <a:gd name="connsiteX5" fmla="*/ 10000 w 10000"/>
              <a:gd name="connsiteY5" fmla="*/ 4001 h 14001"/>
              <a:gd name="connsiteX6" fmla="*/ 9974 w 10000"/>
              <a:gd name="connsiteY6" fmla="*/ 1 h 14001"/>
              <a:gd name="connsiteX7" fmla="*/ 6450 w 10000"/>
              <a:gd name="connsiteY7" fmla="*/ 5070 h 14001"/>
              <a:gd name="connsiteX8" fmla="*/ 7075 w 10000"/>
              <a:gd name="connsiteY8" fmla="*/ 6942 h 14001"/>
              <a:gd name="connsiteX9" fmla="*/ 4435 w 10000"/>
              <a:gd name="connsiteY9" fmla="*/ 8992 h 14001"/>
              <a:gd name="connsiteX10" fmla="*/ 0 w 10000"/>
              <a:gd name="connsiteY10" fmla="*/ 4577 h 14001"/>
              <a:gd name="connsiteX0" fmla="*/ 0 w 9974"/>
              <a:gd name="connsiteY0" fmla="*/ 4577 h 14001"/>
              <a:gd name="connsiteX1" fmla="*/ 10 w 9974"/>
              <a:gd name="connsiteY1" fmla="*/ 8923 h 14001"/>
              <a:gd name="connsiteX2" fmla="*/ 3597 w 9974"/>
              <a:gd name="connsiteY2" fmla="*/ 13982 h 14001"/>
              <a:gd name="connsiteX3" fmla="*/ 8432 w 9974"/>
              <a:gd name="connsiteY3" fmla="*/ 10329 h 14001"/>
              <a:gd name="connsiteX4" fmla="*/ 9108 w 9974"/>
              <a:gd name="connsiteY4" fmla="*/ 11933 h 14001"/>
              <a:gd name="connsiteX5" fmla="*/ 9954 w 9974"/>
              <a:gd name="connsiteY5" fmla="*/ 4290 h 14001"/>
              <a:gd name="connsiteX6" fmla="*/ 9974 w 9974"/>
              <a:gd name="connsiteY6" fmla="*/ 1 h 14001"/>
              <a:gd name="connsiteX7" fmla="*/ 6450 w 9974"/>
              <a:gd name="connsiteY7" fmla="*/ 5070 h 14001"/>
              <a:gd name="connsiteX8" fmla="*/ 7075 w 9974"/>
              <a:gd name="connsiteY8" fmla="*/ 6942 h 14001"/>
              <a:gd name="connsiteX9" fmla="*/ 4435 w 9974"/>
              <a:gd name="connsiteY9" fmla="*/ 8992 h 14001"/>
              <a:gd name="connsiteX10" fmla="*/ 0 w 9974"/>
              <a:gd name="connsiteY10" fmla="*/ 4577 h 14001"/>
              <a:gd name="connsiteX0" fmla="*/ 0 w 10000"/>
              <a:gd name="connsiteY0" fmla="*/ 3269 h 9999"/>
              <a:gd name="connsiteX1" fmla="*/ 10 w 10000"/>
              <a:gd name="connsiteY1" fmla="*/ 6373 h 9999"/>
              <a:gd name="connsiteX2" fmla="*/ 3606 w 10000"/>
              <a:gd name="connsiteY2" fmla="*/ 9986 h 9999"/>
              <a:gd name="connsiteX3" fmla="*/ 8454 w 10000"/>
              <a:gd name="connsiteY3" fmla="*/ 7377 h 9999"/>
              <a:gd name="connsiteX4" fmla="*/ 9132 w 10000"/>
              <a:gd name="connsiteY4" fmla="*/ 8523 h 9999"/>
              <a:gd name="connsiteX5" fmla="*/ 9980 w 10000"/>
              <a:gd name="connsiteY5" fmla="*/ 3064 h 9999"/>
              <a:gd name="connsiteX6" fmla="*/ 10000 w 10000"/>
              <a:gd name="connsiteY6" fmla="*/ 1 h 9999"/>
              <a:gd name="connsiteX7" fmla="*/ 6467 w 10000"/>
              <a:gd name="connsiteY7" fmla="*/ 3621 h 9999"/>
              <a:gd name="connsiteX8" fmla="*/ 7093 w 10000"/>
              <a:gd name="connsiteY8" fmla="*/ 4958 h 9999"/>
              <a:gd name="connsiteX9" fmla="*/ 4447 w 10000"/>
              <a:gd name="connsiteY9" fmla="*/ 6422 h 9999"/>
              <a:gd name="connsiteX10" fmla="*/ 0 w 10000"/>
              <a:gd name="connsiteY10" fmla="*/ 3269 h 9999"/>
              <a:gd name="connsiteX0" fmla="*/ 0 w 10000"/>
              <a:gd name="connsiteY0" fmla="*/ 3269 h 10000"/>
              <a:gd name="connsiteX1" fmla="*/ 10 w 10000"/>
              <a:gd name="connsiteY1" fmla="*/ 6374 h 10000"/>
              <a:gd name="connsiteX2" fmla="*/ 3606 w 10000"/>
              <a:gd name="connsiteY2" fmla="*/ 9987 h 10000"/>
              <a:gd name="connsiteX3" fmla="*/ 8454 w 10000"/>
              <a:gd name="connsiteY3" fmla="*/ 7378 h 10000"/>
              <a:gd name="connsiteX4" fmla="*/ 9132 w 10000"/>
              <a:gd name="connsiteY4" fmla="*/ 8524 h 10000"/>
              <a:gd name="connsiteX5" fmla="*/ 9980 w 10000"/>
              <a:gd name="connsiteY5" fmla="*/ 3064 h 10000"/>
              <a:gd name="connsiteX6" fmla="*/ 10000 w 10000"/>
              <a:gd name="connsiteY6" fmla="*/ 1 h 10000"/>
              <a:gd name="connsiteX7" fmla="*/ 6467 w 10000"/>
              <a:gd name="connsiteY7" fmla="*/ 3621 h 10000"/>
              <a:gd name="connsiteX8" fmla="*/ 7093 w 10000"/>
              <a:gd name="connsiteY8" fmla="*/ 4958 h 10000"/>
              <a:gd name="connsiteX9" fmla="*/ 4447 w 10000"/>
              <a:gd name="connsiteY9" fmla="*/ 6423 h 10000"/>
              <a:gd name="connsiteX10" fmla="*/ 0 w 10000"/>
              <a:gd name="connsiteY10" fmla="*/ 3269 h 10000"/>
              <a:gd name="connsiteX0" fmla="*/ 0 w 10000"/>
              <a:gd name="connsiteY0" fmla="*/ 3269 h 10032"/>
              <a:gd name="connsiteX1" fmla="*/ 10 w 10000"/>
              <a:gd name="connsiteY1" fmla="*/ 6374 h 10032"/>
              <a:gd name="connsiteX2" fmla="*/ 3606 w 10000"/>
              <a:gd name="connsiteY2" fmla="*/ 9987 h 10032"/>
              <a:gd name="connsiteX3" fmla="*/ 8454 w 10000"/>
              <a:gd name="connsiteY3" fmla="*/ 7378 h 10032"/>
              <a:gd name="connsiteX4" fmla="*/ 9132 w 10000"/>
              <a:gd name="connsiteY4" fmla="*/ 8524 h 10032"/>
              <a:gd name="connsiteX5" fmla="*/ 9980 w 10000"/>
              <a:gd name="connsiteY5" fmla="*/ 3064 h 10032"/>
              <a:gd name="connsiteX6" fmla="*/ 10000 w 10000"/>
              <a:gd name="connsiteY6" fmla="*/ 1 h 10032"/>
              <a:gd name="connsiteX7" fmla="*/ 6467 w 10000"/>
              <a:gd name="connsiteY7" fmla="*/ 3621 h 10032"/>
              <a:gd name="connsiteX8" fmla="*/ 7093 w 10000"/>
              <a:gd name="connsiteY8" fmla="*/ 4958 h 10032"/>
              <a:gd name="connsiteX9" fmla="*/ 4447 w 10000"/>
              <a:gd name="connsiteY9" fmla="*/ 6423 h 10032"/>
              <a:gd name="connsiteX10" fmla="*/ 0 w 10000"/>
              <a:gd name="connsiteY10" fmla="*/ 3269 h 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32">
                <a:moveTo>
                  <a:pt x="0" y="3269"/>
                </a:moveTo>
                <a:cubicBezTo>
                  <a:pt x="1" y="6347"/>
                  <a:pt x="1" y="6368"/>
                  <a:pt x="10" y="6374"/>
                </a:cubicBezTo>
                <a:cubicBezTo>
                  <a:pt x="19" y="6381"/>
                  <a:pt x="1705" y="9655"/>
                  <a:pt x="3606" y="9987"/>
                </a:cubicBezTo>
                <a:cubicBezTo>
                  <a:pt x="5507" y="10319"/>
                  <a:pt x="7450" y="8778"/>
                  <a:pt x="8454" y="7378"/>
                </a:cubicBezTo>
                <a:cubicBezTo>
                  <a:pt x="8680" y="7760"/>
                  <a:pt x="9132" y="8588"/>
                  <a:pt x="9132" y="8524"/>
                </a:cubicBezTo>
                <a:cubicBezTo>
                  <a:pt x="9132" y="8504"/>
                  <a:pt x="9660" y="5206"/>
                  <a:pt x="9980" y="3064"/>
                </a:cubicBezTo>
                <a:cubicBezTo>
                  <a:pt x="9983" y="3045"/>
                  <a:pt x="10001" y="-50"/>
                  <a:pt x="10000" y="1"/>
                </a:cubicBezTo>
                <a:cubicBezTo>
                  <a:pt x="8822" y="1208"/>
                  <a:pt x="6951" y="2795"/>
                  <a:pt x="6467" y="3621"/>
                </a:cubicBezTo>
                <a:cubicBezTo>
                  <a:pt x="5983" y="4448"/>
                  <a:pt x="6885" y="4513"/>
                  <a:pt x="7093" y="4958"/>
                </a:cubicBezTo>
                <a:cubicBezTo>
                  <a:pt x="7093" y="4958"/>
                  <a:pt x="5628" y="6706"/>
                  <a:pt x="4447" y="6423"/>
                </a:cubicBezTo>
                <a:cubicBezTo>
                  <a:pt x="3264" y="6142"/>
                  <a:pt x="876" y="4988"/>
                  <a:pt x="0" y="3269"/>
                </a:cubicBezTo>
                <a:close/>
              </a:path>
            </a:pathLst>
          </a:custGeom>
          <a:gradFill>
            <a:gsLst>
              <a:gs pos="70000">
                <a:srgbClr val="323291"/>
              </a:gs>
              <a:gs pos="45000">
                <a:srgbClr val="323291">
                  <a:alpha val="41000"/>
                </a:srgbClr>
              </a:gs>
            </a:gsLst>
            <a:lin ang="0" scaled="1"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6063710" y="5089582"/>
            <a:ext cx="3286125" cy="671513"/>
          </a:xfrm>
          <a:custGeom>
            <a:avLst/>
            <a:gdLst>
              <a:gd name="T0" fmla="*/ 160 w 1128"/>
              <a:gd name="T1" fmla="*/ 42 h 230"/>
              <a:gd name="T2" fmla="*/ 0 w 1128"/>
              <a:gd name="T3" fmla="*/ 104 h 230"/>
              <a:gd name="T4" fmla="*/ 410 w 1128"/>
              <a:gd name="T5" fmla="*/ 224 h 230"/>
              <a:gd name="T6" fmla="*/ 952 w 1128"/>
              <a:gd name="T7" fmla="*/ 142 h 230"/>
              <a:gd name="T8" fmla="*/ 1028 w 1128"/>
              <a:gd name="T9" fmla="*/ 178 h 230"/>
              <a:gd name="T10" fmla="*/ 1128 w 1128"/>
              <a:gd name="T11" fmla="*/ 0 h 230"/>
              <a:gd name="T12" fmla="*/ 730 w 1128"/>
              <a:gd name="T13" fmla="*/ 24 h 230"/>
              <a:gd name="T14" fmla="*/ 800 w 1128"/>
              <a:gd name="T15" fmla="*/ 66 h 230"/>
              <a:gd name="T16" fmla="*/ 504 w 1128"/>
              <a:gd name="T17" fmla="*/ 112 h 230"/>
              <a:gd name="T18" fmla="*/ 160 w 1128"/>
              <a:gd name="T19" fmla="*/ 42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8" h="230">
                <a:moveTo>
                  <a:pt x="160" y="42"/>
                </a:moveTo>
                <a:cubicBezTo>
                  <a:pt x="0" y="104"/>
                  <a:pt x="0" y="104"/>
                  <a:pt x="0" y="104"/>
                </a:cubicBezTo>
                <a:cubicBezTo>
                  <a:pt x="0" y="104"/>
                  <a:pt x="152" y="218"/>
                  <a:pt x="410" y="224"/>
                </a:cubicBezTo>
                <a:cubicBezTo>
                  <a:pt x="668" y="230"/>
                  <a:pt x="840" y="186"/>
                  <a:pt x="952" y="142"/>
                </a:cubicBezTo>
                <a:cubicBezTo>
                  <a:pt x="1028" y="178"/>
                  <a:pt x="1028" y="178"/>
                  <a:pt x="1028" y="178"/>
                </a:cubicBezTo>
                <a:cubicBezTo>
                  <a:pt x="1128" y="0"/>
                  <a:pt x="1128" y="0"/>
                  <a:pt x="1128" y="0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800" y="66"/>
                  <a:pt x="800" y="66"/>
                  <a:pt x="800" y="66"/>
                </a:cubicBezTo>
                <a:cubicBezTo>
                  <a:pt x="800" y="66"/>
                  <a:pt x="688" y="117"/>
                  <a:pt x="504" y="112"/>
                </a:cubicBezTo>
                <a:cubicBezTo>
                  <a:pt x="320" y="108"/>
                  <a:pt x="258" y="96"/>
                  <a:pt x="160" y="42"/>
                </a:cubicBezTo>
                <a:close/>
              </a:path>
            </a:pathLst>
          </a:custGeom>
          <a:gradFill flip="none" rotWithShape="1">
            <a:gsLst>
              <a:gs pos="70000">
                <a:srgbClr val="323291"/>
              </a:gs>
              <a:gs pos="45000">
                <a:srgbClr val="323291">
                  <a:alpha val="41000"/>
                </a:srgbClr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3"/>
          <p:cNvSpPr/>
          <p:nvPr/>
        </p:nvSpPr>
        <p:spPr bwMode="auto">
          <a:xfrm>
            <a:off x="8838659" y="5503920"/>
            <a:ext cx="227012" cy="369887"/>
          </a:xfrm>
          <a:custGeom>
            <a:avLst/>
            <a:gdLst>
              <a:gd name="connsiteX0" fmla="*/ 0 w 291830"/>
              <a:gd name="connsiteY0" fmla="*/ 0 h 476655"/>
              <a:gd name="connsiteX1" fmla="*/ 9728 w 291830"/>
              <a:gd name="connsiteY1" fmla="*/ 345332 h 476655"/>
              <a:gd name="connsiteX2" fmla="*/ 291830 w 291830"/>
              <a:gd name="connsiteY2" fmla="*/ 476655 h 476655"/>
              <a:gd name="connsiteX3" fmla="*/ 282102 w 291830"/>
              <a:gd name="connsiteY3" fmla="*/ 136187 h 476655"/>
              <a:gd name="connsiteX4" fmla="*/ 0 w 291830"/>
              <a:gd name="connsiteY4" fmla="*/ 0 h 4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30" h="476655">
                <a:moveTo>
                  <a:pt x="0" y="0"/>
                </a:moveTo>
                <a:lnTo>
                  <a:pt x="9728" y="345332"/>
                </a:lnTo>
                <a:lnTo>
                  <a:pt x="291830" y="476655"/>
                </a:lnTo>
                <a:lnTo>
                  <a:pt x="282102" y="136187"/>
                </a:lnTo>
                <a:lnTo>
                  <a:pt x="0" y="0"/>
                </a:lnTo>
                <a:close/>
              </a:path>
            </a:pathLst>
          </a:custGeom>
          <a:solidFill>
            <a:srgbClr val="32329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 14"/>
          <p:cNvSpPr/>
          <p:nvPr/>
        </p:nvSpPr>
        <p:spPr>
          <a:xfrm>
            <a:off x="5609684" y="2458462"/>
            <a:ext cx="374650" cy="2716844"/>
          </a:xfrm>
          <a:custGeom>
            <a:avLst/>
            <a:gdLst>
              <a:gd name="connsiteX0" fmla="*/ 374574 w 374574"/>
              <a:gd name="connsiteY0" fmla="*/ 2291509 h 2291509"/>
              <a:gd name="connsiteX1" fmla="*/ 374574 w 374574"/>
              <a:gd name="connsiteY1" fmla="*/ 0 h 2291509"/>
              <a:gd name="connsiteX2" fmla="*/ 0 w 374574"/>
              <a:gd name="connsiteY2" fmla="*/ 0 h 22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57820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任意多边形 15"/>
          <p:cNvSpPr/>
          <p:nvPr/>
        </p:nvSpPr>
        <p:spPr>
          <a:xfrm flipH="1">
            <a:off x="6320883" y="2470958"/>
            <a:ext cx="428625" cy="2894849"/>
          </a:xfrm>
          <a:custGeom>
            <a:avLst/>
            <a:gdLst>
              <a:gd name="connsiteX0" fmla="*/ 374574 w 374574"/>
              <a:gd name="connsiteY0" fmla="*/ 2291509 h 2291509"/>
              <a:gd name="connsiteX1" fmla="*/ 374574 w 374574"/>
              <a:gd name="connsiteY1" fmla="*/ 0 h 2291509"/>
              <a:gd name="connsiteX2" fmla="*/ 0 w 374574"/>
              <a:gd name="connsiteY2" fmla="*/ 0 h 22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74" h="2291509">
                <a:moveTo>
                  <a:pt x="374574" y="2291509"/>
                </a:moveTo>
                <a:lnTo>
                  <a:pt x="374574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323291"/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2776170" y="2251513"/>
            <a:ext cx="2500330" cy="18158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73050" indent="-273050" eaLnBrk="1" hangingPunct="1">
              <a:buFont typeface="Wingdings" pitchFamily="2" charset="2"/>
              <a:buChar char="Ø"/>
              <a:defRPr/>
            </a:pPr>
            <a:endParaRPr lang="en-US" altLang="zh-CN" sz="1600" kern="0" dirty="0">
              <a:solidFill>
                <a:srgbClr val="5A5A5A"/>
              </a:solidFill>
              <a:latin typeface="Arial Black" pitchFamily="34" charset="0"/>
              <a:ea typeface="微软雅黑" pitchFamily="34" charset="-122"/>
            </a:endParaRPr>
          </a:p>
          <a:p>
            <a:pPr marL="273050" indent="-273050" eaLnBrk="1" hangingPunct="1">
              <a:buFont typeface="Wingdings" pitchFamily="2" charset="2"/>
              <a:buChar char="Ø"/>
              <a:defRPr/>
            </a:pPr>
            <a:r>
              <a:rPr lang="en-US" altLang="zh-CN" sz="1600" kern="0" dirty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Children</a:t>
            </a:r>
          </a:p>
          <a:p>
            <a:pPr marL="273050" indent="-273050" eaLnBrk="1" hangingPunct="1">
              <a:buFont typeface="Wingdings" pitchFamily="2" charset="2"/>
              <a:buChar char="Ø"/>
              <a:defRPr/>
            </a:pPr>
            <a:r>
              <a:rPr lang="en-US" altLang="zh-CN" sz="1600" kern="0" dirty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Teenagers</a:t>
            </a:r>
          </a:p>
          <a:p>
            <a:pPr marL="273050" indent="-273050" eaLnBrk="1" hangingPunct="1">
              <a:buFont typeface="Wingdings" pitchFamily="2" charset="2"/>
              <a:buChar char="Ø"/>
              <a:defRPr/>
            </a:pPr>
            <a:r>
              <a:rPr lang="en-US" altLang="zh-CN" sz="1600" kern="0" dirty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Pregnant and lactating Women</a:t>
            </a:r>
          </a:p>
          <a:p>
            <a:pPr marL="273050" indent="-273050" eaLnBrk="1" hangingPunct="1">
              <a:buFont typeface="Wingdings" pitchFamily="2" charset="2"/>
              <a:buChar char="Ø"/>
              <a:defRPr/>
            </a:pPr>
            <a:r>
              <a:rPr lang="en-US" altLang="zh-CN" sz="1600" kern="0" dirty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Middle-aged</a:t>
            </a:r>
          </a:p>
          <a:p>
            <a:pPr marL="273050" indent="-273050" eaLnBrk="1" hangingPunct="1">
              <a:buFont typeface="Wingdings" pitchFamily="2" charset="2"/>
              <a:buChar char="Ø"/>
              <a:defRPr/>
            </a:pPr>
            <a:r>
              <a:rPr lang="en-US" altLang="zh-CN" sz="1600" kern="0" dirty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Elderly People</a:t>
            </a:r>
          </a:p>
        </p:txBody>
      </p:sp>
      <p:sp>
        <p:nvSpPr>
          <p:cNvPr id="22" name="矩形 19"/>
          <p:cNvSpPr/>
          <p:nvPr/>
        </p:nvSpPr>
        <p:spPr>
          <a:xfrm>
            <a:off x="2874398" y="2399519"/>
            <a:ext cx="2138362" cy="46038"/>
          </a:xfrm>
          <a:prstGeom prst="rect">
            <a:avLst/>
          </a:prstGeom>
          <a:solidFill>
            <a:srgbClr val="F5782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 flipH="1">
            <a:off x="2802960" y="1899453"/>
            <a:ext cx="260263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kern="0" dirty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Target Users</a:t>
            </a: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6974964" y="2647717"/>
            <a:ext cx="347186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73050" indent="-273050" eaLnBrk="1" hangingPunct="1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5A5A5A"/>
                </a:solidFill>
                <a:latin typeface="Arial Black" pitchFamily="34" charset="0"/>
              </a:rPr>
              <a:t>1 capsule </a:t>
            </a:r>
            <a:r>
              <a:rPr lang="en-US" sz="1600" dirty="0" smtClean="0">
                <a:solidFill>
                  <a:srgbClr val="5A5A5A"/>
                </a:solidFill>
                <a:latin typeface="Arial Black" pitchFamily="34" charset="0"/>
              </a:rPr>
              <a:t>daily with meal</a:t>
            </a:r>
            <a:endParaRPr lang="en-US" sz="1600" b="1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27" name="矩形 24"/>
          <p:cNvSpPr/>
          <p:nvPr/>
        </p:nvSpPr>
        <p:spPr>
          <a:xfrm>
            <a:off x="7057461" y="2399519"/>
            <a:ext cx="2138363" cy="46038"/>
          </a:xfrm>
          <a:prstGeom prst="rect">
            <a:avLst/>
          </a:prstGeom>
          <a:solidFill>
            <a:srgbClr val="323291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 flipH="1">
            <a:off x="6986022" y="1899453"/>
            <a:ext cx="246067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kern="0" dirty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Suggested Use</a:t>
            </a:r>
            <a:r>
              <a:rPr lang="zh-CN" altLang="en-US" sz="2000" b="1" kern="0" dirty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    </a:t>
            </a:r>
            <a:endParaRPr lang="en-US" altLang="zh-CN" sz="2000" b="1" kern="0" dirty="0">
              <a:solidFill>
                <a:srgbClr val="5A5A5A"/>
              </a:solidFill>
              <a:latin typeface="Arial Black" pitchFamily="34" charset="0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7142" y="4232623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kern="0" dirty="0">
                <a:solidFill>
                  <a:srgbClr val="5A5A5A"/>
                </a:solidFill>
                <a:latin typeface="Arial Black" pitchFamily="34" charset="0"/>
                <a:ea typeface="微软雅黑" pitchFamily="34" charset="-122"/>
              </a:rPr>
              <a:t>Especially for people with allergy to daily food and drinks containing calcium.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9679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143512"/>
            <a:ext cx="9144000" cy="1571636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Take Calcium and Zinc in one powerful Capsule       (BF SUMA </a:t>
            </a:r>
            <a:r>
              <a:rPr lang="en-US" sz="2400" dirty="0" err="1">
                <a:solidFill>
                  <a:srgbClr val="323291"/>
                </a:solidFill>
                <a:latin typeface="Arial Black" pitchFamily="34" charset="0"/>
              </a:rPr>
              <a:t>Zaminocal</a:t>
            </a:r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 Capsules)</a:t>
            </a:r>
          </a:p>
          <a:p>
            <a:pPr algn="ctr"/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Share happy time with your family.</a:t>
            </a:r>
          </a:p>
        </p:txBody>
      </p:sp>
      <p:sp>
        <p:nvSpPr>
          <p:cNvPr id="4" name="Freeform 3"/>
          <p:cNvSpPr/>
          <p:nvPr/>
        </p:nvSpPr>
        <p:spPr>
          <a:xfrm>
            <a:off x="1524000" y="1142984"/>
            <a:ext cx="9144032" cy="4214842"/>
          </a:xfrm>
          <a:custGeom>
            <a:avLst/>
            <a:gdLst>
              <a:gd name="connsiteX0" fmla="*/ 0 w 9215502"/>
              <a:gd name="connsiteY0" fmla="*/ 0 h 4000528"/>
              <a:gd name="connsiteX1" fmla="*/ 9215502 w 9215502"/>
              <a:gd name="connsiteY1" fmla="*/ 0 h 4000528"/>
              <a:gd name="connsiteX2" fmla="*/ 9215502 w 9215502"/>
              <a:gd name="connsiteY2" fmla="*/ 4000528 h 4000528"/>
              <a:gd name="connsiteX3" fmla="*/ 0 w 9215502"/>
              <a:gd name="connsiteY3" fmla="*/ 4000528 h 4000528"/>
              <a:gd name="connsiteX4" fmla="*/ 0 w 9215502"/>
              <a:gd name="connsiteY4" fmla="*/ 0 h 4000528"/>
              <a:gd name="connsiteX0" fmla="*/ 0 w 9215502"/>
              <a:gd name="connsiteY0" fmla="*/ 0 h 4000528"/>
              <a:gd name="connsiteX1" fmla="*/ 9215502 w 9215502"/>
              <a:gd name="connsiteY1" fmla="*/ 0 h 4000528"/>
              <a:gd name="connsiteX2" fmla="*/ 9215502 w 9215502"/>
              <a:gd name="connsiteY2" fmla="*/ 4000528 h 4000528"/>
              <a:gd name="connsiteX3" fmla="*/ 0 w 9215502"/>
              <a:gd name="connsiteY3" fmla="*/ 4000528 h 4000528"/>
              <a:gd name="connsiteX4" fmla="*/ 0 w 9215502"/>
              <a:gd name="connsiteY4" fmla="*/ 0 h 4000528"/>
              <a:gd name="connsiteX0" fmla="*/ 0 w 9215502"/>
              <a:gd name="connsiteY0" fmla="*/ 0 h 4000528"/>
              <a:gd name="connsiteX1" fmla="*/ 9215502 w 9215502"/>
              <a:gd name="connsiteY1" fmla="*/ 0 h 4000528"/>
              <a:gd name="connsiteX2" fmla="*/ 9215502 w 9215502"/>
              <a:gd name="connsiteY2" fmla="*/ 4000528 h 4000528"/>
              <a:gd name="connsiteX3" fmla="*/ 0 w 9215502"/>
              <a:gd name="connsiteY3" fmla="*/ 4000528 h 4000528"/>
              <a:gd name="connsiteX4" fmla="*/ 0 w 9215502"/>
              <a:gd name="connsiteY4" fmla="*/ 0 h 4000528"/>
              <a:gd name="connsiteX0" fmla="*/ 0 w 9215502"/>
              <a:gd name="connsiteY0" fmla="*/ 0 h 4000528"/>
              <a:gd name="connsiteX1" fmla="*/ 9215502 w 9215502"/>
              <a:gd name="connsiteY1" fmla="*/ 0 h 4000528"/>
              <a:gd name="connsiteX2" fmla="*/ 9215502 w 9215502"/>
              <a:gd name="connsiteY2" fmla="*/ 4000528 h 4000528"/>
              <a:gd name="connsiteX3" fmla="*/ 0 w 9215502"/>
              <a:gd name="connsiteY3" fmla="*/ 4000528 h 4000528"/>
              <a:gd name="connsiteX4" fmla="*/ 0 w 9215502"/>
              <a:gd name="connsiteY4" fmla="*/ 0 h 4000528"/>
              <a:gd name="connsiteX0" fmla="*/ 0 w 9215502"/>
              <a:gd name="connsiteY0" fmla="*/ 0 h 4000528"/>
              <a:gd name="connsiteX1" fmla="*/ 9215502 w 9215502"/>
              <a:gd name="connsiteY1" fmla="*/ 0 h 4000528"/>
              <a:gd name="connsiteX2" fmla="*/ 9215502 w 9215502"/>
              <a:gd name="connsiteY2" fmla="*/ 4000528 h 4000528"/>
              <a:gd name="connsiteX3" fmla="*/ 0 w 9215502"/>
              <a:gd name="connsiteY3" fmla="*/ 4000528 h 4000528"/>
              <a:gd name="connsiteX4" fmla="*/ 0 w 9215502"/>
              <a:gd name="connsiteY4" fmla="*/ 0 h 400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5502" h="4000528">
                <a:moveTo>
                  <a:pt x="0" y="0"/>
                </a:moveTo>
                <a:cubicBezTo>
                  <a:pt x="4643470" y="492628"/>
                  <a:pt x="5705647" y="386645"/>
                  <a:pt x="9215502" y="0"/>
                </a:cubicBezTo>
                <a:lnTo>
                  <a:pt x="9215502" y="4000528"/>
                </a:lnTo>
                <a:lnTo>
                  <a:pt x="0" y="40005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88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577037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9" name="矩形 8"/>
          <p:cNvSpPr/>
          <p:nvPr/>
        </p:nvSpPr>
        <p:spPr>
          <a:xfrm>
            <a:off x="987856" y="2751485"/>
            <a:ext cx="6739017" cy="95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66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66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745535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0700" y="3823848"/>
            <a:ext cx="6736173" cy="3527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Africa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  <a:endParaRPr lang="zh-CN" altLang="en-US" sz="1692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0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g.gawkerassets.com/img/17lhscszeu179jpg/ku-bigpi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3684" r="21052"/>
          <a:stretch>
            <a:fillRect/>
          </a:stretch>
        </p:blipFill>
        <p:spPr bwMode="auto">
          <a:xfrm>
            <a:off x="2014040" y="1801939"/>
            <a:ext cx="2724638" cy="2901184"/>
          </a:xfrm>
          <a:prstGeom prst="rect">
            <a:avLst/>
          </a:prstGeom>
          <a:noFill/>
        </p:spPr>
      </p:pic>
      <p:pic>
        <p:nvPicPr>
          <p:cNvPr id="18438" name="Picture 6" descr="http://www.postureclinic.ca/userfiles/image/old%20ma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5771" y="1774165"/>
            <a:ext cx="1954940" cy="2928958"/>
          </a:xfrm>
          <a:prstGeom prst="rect">
            <a:avLst/>
          </a:prstGeom>
          <a:noFill/>
        </p:spPr>
      </p:pic>
      <p:sp>
        <p:nvSpPr>
          <p:cNvPr id="7" name="Up Arrow Callout 6"/>
          <p:cNvSpPr/>
          <p:nvPr/>
        </p:nvSpPr>
        <p:spPr>
          <a:xfrm>
            <a:off x="1452562" y="4703123"/>
            <a:ext cx="4357686" cy="1071570"/>
          </a:xfrm>
          <a:prstGeom prst="upArrowCallout">
            <a:avLst>
              <a:gd name="adj1" fmla="val 27011"/>
              <a:gd name="adj2" fmla="val 25000"/>
              <a:gd name="adj3" fmla="val 25000"/>
              <a:gd name="adj4" fmla="val 64977"/>
            </a:avLst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3291"/>
                </a:solidFill>
                <a:latin typeface="Arial Black" pitchFamily="34" charset="0"/>
              </a:rPr>
              <a:t>Some elders are able to do exercises even at old age.  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6238876" y="4703123"/>
            <a:ext cx="4357686" cy="1071570"/>
          </a:xfrm>
          <a:prstGeom prst="upArrowCallout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3291"/>
                </a:solidFill>
                <a:latin typeface="Arial Black" pitchFamily="34" charset="0"/>
              </a:rPr>
              <a:t>Some elders need a cane for walking.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8612" y="871731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DIFFERENCE AMONG THE AGED</a:t>
            </a:r>
          </a:p>
        </p:txBody>
      </p:sp>
      <p:cxnSp>
        <p:nvCxnSpPr>
          <p:cNvPr id="9" name="直接连接符 9"/>
          <p:cNvCxnSpPr/>
          <p:nvPr/>
        </p:nvCxnSpPr>
        <p:spPr>
          <a:xfrm>
            <a:off x="1452562" y="1202661"/>
            <a:ext cx="2786050" cy="1588"/>
          </a:xfrm>
          <a:prstGeom prst="line">
            <a:avLst/>
          </a:prstGeom>
          <a:ln w="3810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0"/>
          <p:cNvCxnSpPr/>
          <p:nvPr/>
        </p:nvCxnSpPr>
        <p:spPr>
          <a:xfrm>
            <a:off x="7881950" y="1202661"/>
            <a:ext cx="2714612" cy="1588"/>
          </a:xfrm>
          <a:prstGeom prst="line">
            <a:avLst/>
          </a:prstGeom>
          <a:ln w="3810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7"/>
          <p:cNvSpPr/>
          <p:nvPr/>
        </p:nvSpPr>
        <p:spPr>
          <a:xfrm>
            <a:off x="7667636" y="1059785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7"/>
          <p:cNvSpPr/>
          <p:nvPr/>
        </p:nvSpPr>
        <p:spPr>
          <a:xfrm>
            <a:off x="4167174" y="1059785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 descr="CLICK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7762" y="2359959"/>
            <a:ext cx="213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2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84" y="2143117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QUESTION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24" y="327595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A5A5A"/>
                </a:solidFill>
                <a:latin typeface="Arial Black" pitchFamily="34" charset="0"/>
              </a:rPr>
              <a:t>We live in the same world,</a:t>
            </a:r>
          </a:p>
          <a:p>
            <a:pPr algn="ctr"/>
            <a:r>
              <a:rPr lang="en-US" sz="4000" dirty="0">
                <a:solidFill>
                  <a:srgbClr val="5A5A5A"/>
                </a:solidFill>
                <a:latin typeface="Arial Black" pitchFamily="34" charset="0"/>
              </a:rPr>
              <a:t>How could it be so different in health?</a:t>
            </a:r>
          </a:p>
        </p:txBody>
      </p:sp>
      <p:cxnSp>
        <p:nvCxnSpPr>
          <p:cNvPr id="6" name="直接连接符 9"/>
          <p:cNvCxnSpPr/>
          <p:nvPr/>
        </p:nvCxnSpPr>
        <p:spPr>
          <a:xfrm>
            <a:off x="1524000" y="3070222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/>
        </p:nvCxnSpPr>
        <p:spPr>
          <a:xfrm>
            <a:off x="6310314" y="3071810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7"/>
          <p:cNvSpPr/>
          <p:nvPr/>
        </p:nvSpPr>
        <p:spPr>
          <a:xfrm>
            <a:off x="5881686" y="3000372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42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2860" y="3714753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Case Study…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24" y="257174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A5A5A"/>
                </a:solidFill>
                <a:latin typeface="Arial Black" pitchFamily="34" charset="0"/>
              </a:rPr>
              <a:t>First, let’s do a </a:t>
            </a:r>
          </a:p>
        </p:txBody>
      </p:sp>
      <p:cxnSp>
        <p:nvCxnSpPr>
          <p:cNvPr id="6" name="直接连接符 9"/>
          <p:cNvCxnSpPr/>
          <p:nvPr/>
        </p:nvCxnSpPr>
        <p:spPr>
          <a:xfrm>
            <a:off x="1524000" y="3498850"/>
            <a:ext cx="4071934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/>
        </p:nvCxnSpPr>
        <p:spPr>
          <a:xfrm>
            <a:off x="6310314" y="3500438"/>
            <a:ext cx="4357686" cy="1588"/>
          </a:xfrm>
          <a:prstGeom prst="line">
            <a:avLst/>
          </a:prstGeom>
          <a:ln w="57150">
            <a:solidFill>
              <a:srgbClr val="FFE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7"/>
          <p:cNvSpPr/>
          <p:nvPr/>
        </p:nvSpPr>
        <p:spPr>
          <a:xfrm>
            <a:off x="5881686" y="3429000"/>
            <a:ext cx="214314" cy="2143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31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523968" y="1142984"/>
            <a:ext cx="9144064" cy="5572164"/>
          </a:xfrm>
          <a:custGeom>
            <a:avLst/>
            <a:gdLst>
              <a:gd name="connsiteX0" fmla="*/ 0 w 9144064"/>
              <a:gd name="connsiteY0" fmla="*/ 0 h 5572164"/>
              <a:gd name="connsiteX1" fmla="*/ 9144064 w 9144064"/>
              <a:gd name="connsiteY1" fmla="*/ 0 h 5572164"/>
              <a:gd name="connsiteX2" fmla="*/ 9144064 w 9144064"/>
              <a:gd name="connsiteY2" fmla="*/ 5572164 h 5572164"/>
              <a:gd name="connsiteX3" fmla="*/ 0 w 9144064"/>
              <a:gd name="connsiteY3" fmla="*/ 5572164 h 5572164"/>
              <a:gd name="connsiteX4" fmla="*/ 0 w 9144064"/>
              <a:gd name="connsiteY4" fmla="*/ 0 h 5572164"/>
              <a:gd name="connsiteX0" fmla="*/ 0 w 9144064"/>
              <a:gd name="connsiteY0" fmla="*/ 0 h 5572164"/>
              <a:gd name="connsiteX1" fmla="*/ 9144064 w 9144064"/>
              <a:gd name="connsiteY1" fmla="*/ 0 h 5572164"/>
              <a:gd name="connsiteX2" fmla="*/ 9144064 w 9144064"/>
              <a:gd name="connsiteY2" fmla="*/ 5572164 h 5572164"/>
              <a:gd name="connsiteX3" fmla="*/ 0 w 9144064"/>
              <a:gd name="connsiteY3" fmla="*/ 5572164 h 5572164"/>
              <a:gd name="connsiteX4" fmla="*/ 0 w 9144064"/>
              <a:gd name="connsiteY4" fmla="*/ 0 h 5572164"/>
              <a:gd name="connsiteX0" fmla="*/ 0 w 9144064"/>
              <a:gd name="connsiteY0" fmla="*/ 0 h 5572164"/>
              <a:gd name="connsiteX1" fmla="*/ 9144064 w 9144064"/>
              <a:gd name="connsiteY1" fmla="*/ 0 h 5572164"/>
              <a:gd name="connsiteX2" fmla="*/ 9144064 w 9144064"/>
              <a:gd name="connsiteY2" fmla="*/ 5572164 h 5572164"/>
              <a:gd name="connsiteX3" fmla="*/ 0 w 9144064"/>
              <a:gd name="connsiteY3" fmla="*/ 5572164 h 5572164"/>
              <a:gd name="connsiteX4" fmla="*/ 0 w 9144064"/>
              <a:gd name="connsiteY4" fmla="*/ 0 h 5572164"/>
              <a:gd name="connsiteX0" fmla="*/ 0 w 9144064"/>
              <a:gd name="connsiteY0" fmla="*/ 0 h 5572164"/>
              <a:gd name="connsiteX1" fmla="*/ 9144064 w 9144064"/>
              <a:gd name="connsiteY1" fmla="*/ 0 h 5572164"/>
              <a:gd name="connsiteX2" fmla="*/ 9144064 w 9144064"/>
              <a:gd name="connsiteY2" fmla="*/ 5572164 h 5572164"/>
              <a:gd name="connsiteX3" fmla="*/ 0 w 9144064"/>
              <a:gd name="connsiteY3" fmla="*/ 5572164 h 5572164"/>
              <a:gd name="connsiteX4" fmla="*/ 0 w 9144064"/>
              <a:gd name="connsiteY4" fmla="*/ 0 h 5572164"/>
              <a:gd name="connsiteX0" fmla="*/ 0 w 9144064"/>
              <a:gd name="connsiteY0" fmla="*/ 0 h 5572164"/>
              <a:gd name="connsiteX1" fmla="*/ 9144064 w 9144064"/>
              <a:gd name="connsiteY1" fmla="*/ 0 h 5572164"/>
              <a:gd name="connsiteX2" fmla="*/ 9144064 w 9144064"/>
              <a:gd name="connsiteY2" fmla="*/ 5572164 h 5572164"/>
              <a:gd name="connsiteX3" fmla="*/ 0 w 9144064"/>
              <a:gd name="connsiteY3" fmla="*/ 5572164 h 5572164"/>
              <a:gd name="connsiteX4" fmla="*/ 0 w 9144064"/>
              <a:gd name="connsiteY4" fmla="*/ 0 h 5572164"/>
              <a:gd name="connsiteX0" fmla="*/ 0 w 9144064"/>
              <a:gd name="connsiteY0" fmla="*/ 0 h 5572164"/>
              <a:gd name="connsiteX1" fmla="*/ 9144064 w 9144064"/>
              <a:gd name="connsiteY1" fmla="*/ 0 h 5572164"/>
              <a:gd name="connsiteX2" fmla="*/ 9144064 w 9144064"/>
              <a:gd name="connsiteY2" fmla="*/ 5572164 h 5572164"/>
              <a:gd name="connsiteX3" fmla="*/ 0 w 9144064"/>
              <a:gd name="connsiteY3" fmla="*/ 5572164 h 5572164"/>
              <a:gd name="connsiteX4" fmla="*/ 0 w 9144064"/>
              <a:gd name="connsiteY4" fmla="*/ 0 h 5572164"/>
              <a:gd name="connsiteX0" fmla="*/ 0 w 9144064"/>
              <a:gd name="connsiteY0" fmla="*/ 0 h 5572164"/>
              <a:gd name="connsiteX1" fmla="*/ 9144064 w 9144064"/>
              <a:gd name="connsiteY1" fmla="*/ 0 h 5572164"/>
              <a:gd name="connsiteX2" fmla="*/ 9144064 w 9144064"/>
              <a:gd name="connsiteY2" fmla="*/ 5572164 h 5572164"/>
              <a:gd name="connsiteX3" fmla="*/ 0 w 9144064"/>
              <a:gd name="connsiteY3" fmla="*/ 5572164 h 5572164"/>
              <a:gd name="connsiteX4" fmla="*/ 0 w 9144064"/>
              <a:gd name="connsiteY4" fmla="*/ 0 h 5572164"/>
              <a:gd name="connsiteX0" fmla="*/ 0 w 9144064"/>
              <a:gd name="connsiteY0" fmla="*/ 0 h 5572164"/>
              <a:gd name="connsiteX1" fmla="*/ 9144064 w 9144064"/>
              <a:gd name="connsiteY1" fmla="*/ 0 h 5572164"/>
              <a:gd name="connsiteX2" fmla="*/ 9144064 w 9144064"/>
              <a:gd name="connsiteY2" fmla="*/ 5572164 h 5572164"/>
              <a:gd name="connsiteX3" fmla="*/ 0 w 9144064"/>
              <a:gd name="connsiteY3" fmla="*/ 5572164 h 5572164"/>
              <a:gd name="connsiteX4" fmla="*/ 0 w 9144064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64" h="5572164">
                <a:moveTo>
                  <a:pt x="0" y="0"/>
                </a:moveTo>
                <a:cubicBezTo>
                  <a:pt x="4504382" y="533618"/>
                  <a:pt x="6353677" y="427682"/>
                  <a:pt x="9144064" y="0"/>
                </a:cubicBezTo>
                <a:lnTo>
                  <a:pt x="9144064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96132" y="1571612"/>
            <a:ext cx="3429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4000" dirty="0">
                <a:solidFill>
                  <a:srgbClr val="5A5A5A"/>
                </a:solidFill>
                <a:latin typeface="Arial Black" pitchFamily="34" charset="0"/>
              </a:rPr>
              <a:t>Joel</a:t>
            </a:r>
            <a:r>
              <a:rPr lang="en-US" sz="2400" dirty="0">
                <a:solidFill>
                  <a:srgbClr val="5A5A5A"/>
                </a:solidFill>
                <a:latin typeface="Arial Black" pitchFamily="34" charset="0"/>
              </a:rPr>
              <a:t> is a healthy and cheerful baby when he was born.</a:t>
            </a:r>
          </a:p>
        </p:txBody>
      </p:sp>
    </p:spTree>
    <p:extLst>
      <p:ext uri="{BB962C8B-B14F-4D97-AF65-F5344CB8AC3E}">
        <p14:creationId xmlns:p14="http://schemas.microsoft.com/office/powerpoint/2010/main" xmlns="" val="3973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24694" y="1928802"/>
            <a:ext cx="3643306" cy="4000528"/>
          </a:xfrm>
          <a:prstGeom prst="rect">
            <a:avLst/>
          </a:prstGeom>
          <a:solidFill>
            <a:srgbClr val="FFE24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67570" y="2155820"/>
            <a:ext cx="3286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2400" dirty="0">
                <a:solidFill>
                  <a:srgbClr val="323291"/>
                </a:solidFill>
                <a:latin typeface="Arial Black" pitchFamily="34" charset="0"/>
              </a:rPr>
              <a:t>With a few weeks, his parents started noticing worrisome symptoms during night time in that he shook a lot, sometimes to the point of trembling.</a:t>
            </a:r>
          </a:p>
        </p:txBody>
      </p:sp>
      <p:pic>
        <p:nvPicPr>
          <p:cNvPr id="7" name="Picture 6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68" y="1928802"/>
            <a:ext cx="5500726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7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VI</Template>
  <TotalTime>5108</TotalTime>
  <Words>1512</Words>
  <Application>Microsoft Office PowerPoint</Application>
  <PresentationFormat>Custom</PresentationFormat>
  <Paragraphs>352</Paragraphs>
  <Slides>48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USER</cp:lastModifiedBy>
  <cp:revision>236</cp:revision>
  <dcterms:created xsi:type="dcterms:W3CDTF">2016-09-25T10:26:28Z</dcterms:created>
  <dcterms:modified xsi:type="dcterms:W3CDTF">2019-09-25T00:09:21Z</dcterms:modified>
</cp:coreProperties>
</file>