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A9"/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2"/>
    <p:restoredTop sz="94627"/>
  </p:normalViewPr>
  <p:slideViewPr>
    <p:cSldViewPr snapToGrid="0" snapToObjects="1">
      <p:cViewPr varScale="1">
        <p:scale>
          <a:sx n="79" d="100"/>
          <a:sy n="79" d="100"/>
        </p:scale>
        <p:origin x="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t>2017/3/13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E2AC-50AE-46E2-ADAF-6E942B6447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7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E2AC-50AE-46E2-ADAF-6E942B6447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E2AC-50AE-46E2-ADAF-6E942B6447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51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.hk/url?sa=i&amp;rct=j&amp;q=&amp;esrc=s&amp;source=images&amp;cd=&amp;cad=rja&amp;docid=t6mj7IqVgbwebM&amp;tbnid=hNQ6Q21ye9apMM:&amp;ved=0CAUQjRw&amp;url=http://bionews-tx.com/national-institutes-health-need-know/&amp;ei=MOezUsvRJsyUiQehjYDwCg&amp;psig=AFQjCNGC-WPbFDWFOAe4WauTcRGVVEHl1w&amp;ust=1387608229765823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hk/url?sa=i&amp;rct=j&amp;q=&amp;esrc=s&amp;frm=1&amp;source=images&amp;cd=&amp;cad=rja&amp;docid=Y__1TW-1kdRp0M&amp;tbnid=lAB4AabzuITzdM:&amp;ved=0CAUQjRw&amp;url=http://www.jingerge.com/detail/1540003&amp;ei=6JeEUtzuKuW1iAf284HQCQ&amp;psig=AFQjCNHhCTe8_bYgU9P96FOlriFH7_bASw&amp;ust=1384507684637248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source=images&amp;cd=&amp;cad=rja&amp;docid=ZyIzM3nhuq-WXM&amp;tbnid=SJYAXWN-iKOiFM:&amp;ved=0CAUQjRw&amp;url=http://www.businessinsider.com/spreadsheets-rates-sexual-performance-2013-9&amp;ei=LqiuUtafKsPPkwWXrYHABg&amp;psig=AFQjCNHqtBU4Ka8b59usY6ZkYQ4wAru1qA&amp;ust=13872642806793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77913" y="3357381"/>
            <a:ext cx="8199335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rgbClr val="00B0F0"/>
                </a:solidFill>
              </a:rPr>
              <a:t>Xpower</a:t>
            </a:r>
            <a:r>
              <a:rPr kumimoji="1" lang="en-US" altLang="zh-CN" sz="3200" dirty="0" smtClean="0">
                <a:solidFill>
                  <a:srgbClr val="00B0F0"/>
                </a:solidFill>
              </a:rPr>
              <a:t> Man</a:t>
            </a:r>
            <a:endParaRPr kumimoji="1" lang="zh-CN" altLang="en-US" sz="3200" dirty="0">
              <a:solidFill>
                <a:srgbClr val="00B0F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r">
              <a:buNone/>
            </a:pPr>
            <a:r>
              <a:rPr kumimoji="1" lang="en-US" altLang="zh-CN" sz="2000" b="1" dirty="0" smtClean="0">
                <a:solidFill>
                  <a:schemeClr val="accent3"/>
                </a:solidFill>
              </a:rPr>
              <a:t>BF Suma Ghana TOT</a:t>
            </a:r>
          </a:p>
          <a:p>
            <a:pPr marL="0" indent="0" algn="r">
              <a:buNone/>
            </a:pPr>
            <a:r>
              <a:rPr kumimoji="1" lang="en-US" altLang="zh-CN" sz="2000" b="1" dirty="0" smtClean="0">
                <a:solidFill>
                  <a:schemeClr val="accent3"/>
                </a:solidFill>
              </a:rPr>
              <a:t>11-Feb-2017</a:t>
            </a:r>
            <a:endParaRPr kumimoji="1" lang="zh-CN" alt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onal Stripe 2"/>
          <p:cNvSpPr/>
          <p:nvPr/>
        </p:nvSpPr>
        <p:spPr>
          <a:xfrm rot="10800000">
            <a:off x="8858269" y="5500702"/>
            <a:ext cx="3333731" cy="1143009"/>
          </a:xfrm>
          <a:prstGeom prst="diagStripe">
            <a:avLst/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0800000">
            <a:off x="5238744" y="4143380"/>
            <a:ext cx="6953256" cy="2500330"/>
          </a:xfrm>
          <a:prstGeom prst="diagStripe">
            <a:avLst>
              <a:gd name="adj" fmla="val 56456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76475" y="1714488"/>
            <a:ext cx="1619261" cy="12144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>
            <a:off x="-285795" y="1500174"/>
            <a:ext cx="3429024" cy="2571768"/>
          </a:xfrm>
          <a:prstGeom prst="chord">
            <a:avLst>
              <a:gd name="adj1" fmla="val 12823824"/>
              <a:gd name="adj2" fmla="val 8822569"/>
            </a:avLst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3229" y="2440726"/>
            <a:ext cx="895352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ctr"/>
            <a:r>
              <a:rPr lang="en-US" sz="4400" dirty="0" smtClean="0">
                <a:solidFill>
                  <a:srgbClr val="1B33A9"/>
                </a:solidFill>
                <a:latin typeface="Arial Black" pitchFamily="34" charset="0"/>
              </a:rPr>
              <a:t>Gentlemen:</a:t>
            </a:r>
          </a:p>
          <a:p>
            <a:pPr algn="ctr"/>
            <a:r>
              <a:rPr lang="en-US" sz="2800" dirty="0" smtClean="0">
                <a:solidFill>
                  <a:srgbClr val="1B33A9"/>
                </a:solidFill>
                <a:latin typeface="Arial Black" pitchFamily="34" charset="0"/>
              </a:rPr>
              <a:t>How to show your confidence in front of your wife?</a:t>
            </a:r>
            <a:endParaRPr lang="en-US" sz="2800" dirty="0">
              <a:solidFill>
                <a:srgbClr val="1B33A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43" y="1142984"/>
            <a:ext cx="12192000" cy="5572164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441632" y="494716"/>
                  <a:pt x="6009782" y="447171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08" y="247489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a handsome face?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43" y="1142984"/>
            <a:ext cx="12192000" cy="5572164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247698" y="507131"/>
                  <a:pt x="5955212" y="366353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963" y="1714489"/>
            <a:ext cx="676279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Wearing luxuries?</a:t>
            </a:r>
            <a:endParaRPr lang="en-US" sz="36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onal Stripe 2"/>
          <p:cNvSpPr/>
          <p:nvPr/>
        </p:nvSpPr>
        <p:spPr>
          <a:xfrm rot="10800000">
            <a:off x="8858269" y="5500702"/>
            <a:ext cx="3333731" cy="1143009"/>
          </a:xfrm>
          <a:prstGeom prst="diagStripe">
            <a:avLst/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10800000">
            <a:off x="5238744" y="4143380"/>
            <a:ext cx="6953256" cy="2500330"/>
          </a:xfrm>
          <a:prstGeom prst="diagStripe">
            <a:avLst>
              <a:gd name="adj" fmla="val 56456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76475" y="1714488"/>
            <a:ext cx="1619261" cy="12144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>
            <a:off x="-285795" y="1500174"/>
            <a:ext cx="3429024" cy="2571768"/>
          </a:xfrm>
          <a:prstGeom prst="chord">
            <a:avLst>
              <a:gd name="adj1" fmla="val 12823824"/>
              <a:gd name="adj2" fmla="val 8822569"/>
            </a:avLst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2443054"/>
            <a:ext cx="7620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1B33A9"/>
                </a:solidFill>
                <a:latin typeface="Arial Black" pitchFamily="34" charset="0"/>
              </a:rPr>
              <a:t>But, you know that</a:t>
            </a:r>
          </a:p>
          <a:p>
            <a:pPr algn="r"/>
            <a:r>
              <a:rPr lang="en-US" sz="2800" dirty="0" smtClean="0">
                <a:solidFill>
                  <a:srgbClr val="1B33A9"/>
                </a:solidFill>
                <a:latin typeface="Arial Black" pitchFamily="34" charset="0"/>
              </a:rPr>
              <a:t>These are not the real key.</a:t>
            </a:r>
            <a:endParaRPr lang="en-US" sz="2800" dirty="0">
              <a:solidFill>
                <a:srgbClr val="1B33A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43" y="1071546"/>
            <a:ext cx="121920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308598" y="612541"/>
                  <a:pt x="6421300" y="473639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3230" y="2714620"/>
            <a:ext cx="9048813" cy="1357322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2728" y="2857496"/>
            <a:ext cx="952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Improve sexual performance</a:t>
            </a:r>
          </a:p>
          <a:p>
            <a:pPr algn="ctr"/>
            <a:r>
              <a:rPr lang="en-US" sz="3200" dirty="0" smtClean="0">
                <a:gradFill flip="none" rotWithShape="1">
                  <a:gsLst>
                    <a:gs pos="8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The key 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to </a:t>
            </a:r>
            <a:r>
              <a:rPr lang="en-US" sz="3200" dirty="0" smtClean="0">
                <a:gradFill flip="none" rotWithShape="1">
                  <a:gsLst>
                    <a:gs pos="36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be a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real man!</a:t>
            </a:r>
            <a:endParaRPr lang="en-US" sz="3200" dirty="0">
              <a:gradFill>
                <a:gsLst>
                  <a:gs pos="34000">
                    <a:srgbClr val="FFFF00"/>
                  </a:gs>
                  <a:gs pos="54000">
                    <a:srgbClr val="F57820"/>
                  </a:gs>
                  <a:gs pos="68000">
                    <a:srgbClr val="FFFF00"/>
                  </a:gs>
                </a:gsLst>
                <a:lin ang="2700000" scaled="1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trinapmays.com/wp-content/uploads/2012/07/People_8_Couples_Intimate_photography-weddings-eng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38978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15240" y="357167"/>
            <a:ext cx="3978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02D91"/>
                </a:solidFill>
                <a:latin typeface="Arial Black" pitchFamily="34" charset="0"/>
              </a:rPr>
              <a:t>CONTENTS</a:t>
            </a:r>
            <a:endParaRPr lang="en-US" sz="4800" dirty="0">
              <a:solidFill>
                <a:srgbClr val="F02D9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5687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F02D9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4210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2733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59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641973" y="5214686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787362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35383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Concern About Sexual Performance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20" y="4857760"/>
            <a:ext cx="380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Penis Erection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49" y="4857760"/>
            <a:ext cx="29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Erectile dysfunction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8771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  X power man Capsule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7214" y="1500174"/>
            <a:ext cx="11049077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02D91"/>
                </a:solidFill>
                <a:latin typeface="Arial Black" pitchFamily="34" charset="0"/>
              </a:rPr>
              <a:t>Penis Erection Process</a:t>
            </a:r>
            <a:endParaRPr lang="zh-CN" altLang="en-US" sz="4800" dirty="0">
              <a:solidFill>
                <a:srgbClr val="F02D91"/>
              </a:solidFill>
              <a:latin typeface="Arial Black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5208" y="2542668"/>
            <a:ext cx="2762269" cy="4172481"/>
            <a:chOff x="71406" y="2398788"/>
            <a:chExt cx="2143140" cy="4316360"/>
          </a:xfrm>
        </p:grpSpPr>
        <p:pic>
          <p:nvPicPr>
            <p:cNvPr id="27652" name="Picture 4" descr="http://cea1.com/wp-content/uploads/2013/09/human-bod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06" y="2398788"/>
              <a:ext cx="2000264" cy="4316360"/>
            </a:xfrm>
            <a:prstGeom prst="rect">
              <a:avLst/>
            </a:prstGeom>
            <a:noFill/>
          </p:spPr>
        </p:pic>
        <p:sp>
          <p:nvSpPr>
            <p:cNvPr id="12" name="椭圆 11"/>
            <p:cNvSpPr/>
            <p:nvPr/>
          </p:nvSpPr>
          <p:spPr>
            <a:xfrm>
              <a:off x="928662" y="2500306"/>
              <a:ext cx="285752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84321" y="4276402"/>
              <a:ext cx="399067" cy="2882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弧形箭头 13"/>
            <p:cNvSpPr/>
            <p:nvPr/>
          </p:nvSpPr>
          <p:spPr>
            <a:xfrm>
              <a:off x="1357290" y="2571744"/>
              <a:ext cx="857256" cy="2143140"/>
            </a:xfrm>
            <a:prstGeom prst="curvedLeftArrow">
              <a:avLst>
                <a:gd name="adj1" fmla="val 18217"/>
                <a:gd name="adj2" fmla="val 48318"/>
                <a:gd name="adj3" fmla="val 25000"/>
              </a:avLst>
            </a:prstGeom>
            <a:solidFill>
              <a:srgbClr val="F57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572517" y="3071810"/>
            <a:ext cx="3619483" cy="2786082"/>
          </a:xfrm>
          <a:prstGeom prst="rect">
            <a:avLst/>
          </a:prstGeom>
          <a:solidFill>
            <a:srgbClr val="5A5A5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When men become sexually aroused, a number of hormones, muscles, nerves, and blood vessels all work in conjunction with one another to signal an erection.</a:t>
            </a:r>
            <a:endParaRPr lang="zh-CN" alt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2728" y="2714620"/>
            <a:ext cx="4667283" cy="400110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Nerve signals in brain 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5235" y="3643314"/>
            <a:ext cx="2857520" cy="400110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Send to penis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77" y="4578502"/>
            <a:ext cx="5143536" cy="707886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Muscles in penis relax;</a:t>
            </a:r>
          </a:p>
          <a:p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Blood flow to penis tissue</a:t>
            </a:r>
            <a:endParaRPr lang="zh-CN" altLang="en-US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7213" y="2857496"/>
            <a:ext cx="4000528" cy="857256"/>
          </a:xfrm>
          <a:prstGeom prst="rect">
            <a:avLst/>
          </a:prstGeom>
          <a:gradFill flip="none" rotWithShape="1">
            <a:gsLst>
              <a:gs pos="9000">
                <a:srgbClr val="FFFF00"/>
              </a:gs>
              <a:gs pos="56000">
                <a:srgbClr val="F57820"/>
              </a:gs>
              <a:gs pos="100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Penis Erection Maintain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48507" y="2857496"/>
            <a:ext cx="4000528" cy="857256"/>
          </a:xfrm>
          <a:prstGeom prst="rect">
            <a:avLst/>
          </a:prstGeom>
          <a:gradFill flip="none" rotWithShape="1">
            <a:gsLst>
              <a:gs pos="9000">
                <a:srgbClr val="FFFF00"/>
              </a:gs>
              <a:gs pos="56000">
                <a:srgbClr val="F57820"/>
              </a:gs>
              <a:gs pos="100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Following Sexual Arousal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48507" y="3786190"/>
            <a:ext cx="4000528" cy="2428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Following sexual arousal, the veins in the penis again open up allowing the blood to leave.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429245" y="2857496"/>
            <a:ext cx="1143008" cy="785818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glow rad="101600">
              <a:srgbClr val="FFE24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57213" y="3786190"/>
            <a:ext cx="4000528" cy="2428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Once an erection is achieved, the blood vessels to the penis close off, so that the erection can be maintained</a:t>
            </a:r>
            <a:endParaRPr lang="zh-CN" altLang="en-US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14" y="1428736"/>
            <a:ext cx="11049077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02D91"/>
                </a:solidFill>
                <a:latin typeface="Arial Black" pitchFamily="34" charset="0"/>
              </a:rPr>
              <a:t>Penis Erection Process</a:t>
            </a:r>
            <a:endParaRPr lang="zh-CN" altLang="en-US" sz="4800" dirty="0">
              <a:solidFill>
                <a:srgbClr val="F02D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trinapmays.com/wp-content/uploads/2012/07/People_8_Couples_Intimate_photography-weddings-eng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38978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15240" y="357167"/>
            <a:ext cx="3978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02D91"/>
                </a:solidFill>
                <a:latin typeface="Arial Black" pitchFamily="34" charset="0"/>
              </a:rPr>
              <a:t>CONTENTS</a:t>
            </a:r>
            <a:endParaRPr lang="en-US" sz="4800" dirty="0">
              <a:solidFill>
                <a:srgbClr val="F02D9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5687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4210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F02D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2733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59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641973" y="5214686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787362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35383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Concern About Sexual Performance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20" y="4857760"/>
            <a:ext cx="380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Penis Erection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49" y="4857760"/>
            <a:ext cx="29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Erectile dysfunction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8771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  X power man Capsule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ptometry.co.uk/images/preexisting/OCCSCUSTOMER.jpg"/>
          <p:cNvPicPr>
            <a:picLocks noChangeAspect="1" noChangeArrowheads="1"/>
          </p:cNvPicPr>
          <p:nvPr/>
        </p:nvPicPr>
        <p:blipFill>
          <a:blip r:embed="rId2" cstate="print"/>
          <a:srcRect l="2880" r="4941"/>
          <a:stretch>
            <a:fillRect/>
          </a:stretch>
        </p:blipFill>
        <p:spPr bwMode="auto">
          <a:xfrm>
            <a:off x="-43" y="-1"/>
            <a:ext cx="12192043" cy="6715149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333467" y="0"/>
            <a:ext cx="9429816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02D91"/>
                </a:solidFill>
                <a:latin typeface="Arial Black" pitchFamily="34" charset="0"/>
              </a:rPr>
              <a:t>Erectile Problem</a:t>
            </a:r>
            <a:endParaRPr lang="zh-CN" altLang="en-US" sz="48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43" y="1428736"/>
            <a:ext cx="3810027" cy="1857388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buFont typeface="Arial" pitchFamily="34" charset="0"/>
              <a:buChar char="•"/>
            </a:pPr>
            <a:endParaRPr lang="en-US" altLang="zh-CN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some time, men may have difficulty achieving or maintaining an erection. </a:t>
            </a: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1973" y="1428736"/>
            <a:ext cx="3810027" cy="1857388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For most men, this problem occurs occasionally and is not a serious issue. </a:t>
            </a:r>
          </a:p>
          <a:p>
            <a:pPr>
              <a:buFont typeface="Arial" pitchFamily="34" charset="0"/>
              <a:buChar char="•"/>
            </a:pP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3968" y="5497314"/>
            <a:ext cx="895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gradFill>
                  <a:gsLst>
                    <a:gs pos="20000">
                      <a:srgbClr val="FFFF00"/>
                    </a:gs>
                    <a:gs pos="36000">
                      <a:srgbClr val="F57820"/>
                    </a:gs>
                    <a:gs pos="56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Poor</a:t>
            </a:r>
            <a:r>
              <a:rPr lang="en-US" altLang="zh-CN" sz="3600" dirty="0" smtClean="0">
                <a:gradFill>
                  <a:gsLst>
                    <a:gs pos="11000">
                      <a:srgbClr val="FFFF00"/>
                    </a:gs>
                    <a:gs pos="36000">
                      <a:srgbClr val="F57820"/>
                    </a:gs>
                    <a:gs pos="56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 </a:t>
            </a:r>
            <a:r>
              <a:rPr lang="en-US" altLang="zh-CN" sz="3600" dirty="0" smtClean="0">
                <a:gradFill>
                  <a:gsLst>
                    <a:gs pos="15000">
                      <a:srgbClr val="FFFF00"/>
                    </a:gs>
                    <a:gs pos="47000">
                      <a:srgbClr val="F57820"/>
                    </a:gs>
                    <a:gs pos="56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perfor</a:t>
            </a:r>
            <a:r>
              <a:rPr lang="en-US" altLang="zh-CN" sz="3600" dirty="0" smtClean="0">
                <a:gradFill>
                  <a:gsLst>
                    <a:gs pos="11000">
                      <a:srgbClr val="FFFF00"/>
                    </a:gs>
                    <a:gs pos="55000">
                      <a:srgbClr val="F57820"/>
                    </a:gs>
                    <a:gs pos="34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mance</a:t>
            </a:r>
            <a:r>
              <a:rPr lang="en-US" altLang="zh-CN" sz="3600" dirty="0" smtClean="0">
                <a:gradFill>
                  <a:gsLst>
                    <a:gs pos="11000">
                      <a:srgbClr val="FFFF00"/>
                    </a:gs>
                    <a:gs pos="36000">
                      <a:srgbClr val="F57820"/>
                    </a:gs>
                    <a:gs pos="56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 on </a:t>
            </a:r>
            <a:r>
              <a:rPr lang="en-US" altLang="zh-CN" sz="3600" dirty="0" smtClean="0">
                <a:gradFill>
                  <a:gsLst>
                    <a:gs pos="7000">
                      <a:srgbClr val="FFFF00"/>
                    </a:gs>
                    <a:gs pos="36000">
                      <a:srgbClr val="F57820"/>
                    </a:gs>
                    <a:gs pos="64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bed</a:t>
            </a:r>
            <a:endParaRPr lang="zh-CN" altLang="en-US" sz="3600" dirty="0">
              <a:gradFill>
                <a:gsLst>
                  <a:gs pos="7000">
                    <a:srgbClr val="FFFF00"/>
                  </a:gs>
                  <a:gs pos="36000">
                    <a:srgbClr val="F57820"/>
                  </a:gs>
                  <a:gs pos="64000">
                    <a:srgbClr val="FFFF00"/>
                  </a:gs>
                </a:gsLst>
                <a:lin ang="2700000" scaled="1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12619" y="1710181"/>
            <a:ext cx="11679381" cy="5143536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36">
                <a:moveTo>
                  <a:pt x="0" y="0"/>
                </a:moveTo>
                <a:cubicBezTo>
                  <a:pt x="3671046" y="592379"/>
                  <a:pt x="6535589" y="529383"/>
                  <a:pt x="9144000" y="0"/>
                </a:cubicBezTo>
                <a:lnTo>
                  <a:pt x="9144000" y="5143536"/>
                </a:lnTo>
                <a:lnTo>
                  <a:pt x="0" y="51435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90723" y="5598400"/>
            <a:ext cx="7524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02D9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Sexual Products</a:t>
            </a:r>
          </a:p>
          <a:p>
            <a:pPr algn="ctr"/>
            <a:r>
              <a:rPr lang="en-US" altLang="zh-CN" sz="2400" b="1" dirty="0" smtClean="0">
                <a:solidFill>
                  <a:srgbClr val="F02D9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Product Training Materials</a:t>
            </a:r>
            <a:endParaRPr lang="zh-CN" altLang="en-US" sz="2400" b="1" dirty="0">
              <a:solidFill>
                <a:srgbClr val="F02D9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5604" y="138545"/>
            <a:ext cx="6000792" cy="15716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X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POWER MAN</a:t>
            </a:r>
            <a:endParaRPr 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algn="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CAPSULES</a:t>
            </a:r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2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571462" y="4500570"/>
            <a:ext cx="11049077" cy="2071702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476211" y="4071942"/>
            <a:ext cx="9429816" cy="9286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>
              <a:solidFill>
                <a:srgbClr val="F02D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0486" y="1428736"/>
            <a:ext cx="4191029" cy="92869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02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However</a:t>
            </a:r>
            <a:endParaRPr lang="zh-CN" altLang="en-US" sz="4800" dirty="0">
              <a:solidFill>
                <a:srgbClr val="F02D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0723" y="5357827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Erectile problems occur when a man cannot achieve an erection that is firm enough to have sexual intercourse.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10" y="4588386"/>
            <a:ext cx="1133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gradFill flip="none" rotWithShape="1">
                  <a:gsLst>
                    <a:gs pos="45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Erectile</a:t>
            </a:r>
            <a:r>
              <a:rPr lang="en-US" sz="4400" dirty="0" smtClean="0">
                <a:gradFill flip="none" rotWithShape="1">
                  <a:gsLst>
                    <a:gs pos="8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4400" dirty="0" smtClean="0">
                <a:gradFill flip="none" rotWithShape="1">
                  <a:gsLst>
                    <a:gs pos="35000">
                      <a:srgbClr val="FFFF00"/>
                    </a:gs>
                    <a:gs pos="54000">
                      <a:srgbClr val="F57820"/>
                    </a:gs>
                    <a:gs pos="71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Dysfunction (ED)</a:t>
            </a:r>
          </a:p>
        </p:txBody>
      </p:sp>
      <p:sp>
        <p:nvSpPr>
          <p:cNvPr id="8" name="下箭头标注 7"/>
          <p:cNvSpPr/>
          <p:nvPr/>
        </p:nvSpPr>
        <p:spPr>
          <a:xfrm>
            <a:off x="-43" y="2428868"/>
            <a:ext cx="12192043" cy="1785950"/>
          </a:xfrm>
          <a:prstGeom prst="downArrowCallout">
            <a:avLst>
              <a:gd name="adj1" fmla="val 64409"/>
              <a:gd name="adj2" fmla="val 107895"/>
              <a:gd name="adj3" fmla="val 25000"/>
              <a:gd name="adj4" fmla="val 63401"/>
            </a:avLst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If a man is unable to achieve an erection 25 % of the time or more, he may have a health problem that requires medical attention. </a:t>
            </a:r>
            <a:endParaRPr lang="zh-CN" altLang="en-US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/>
          <p:cNvSpPr/>
          <p:nvPr/>
        </p:nvSpPr>
        <p:spPr>
          <a:xfrm>
            <a:off x="285710" y="4714884"/>
            <a:ext cx="4762533" cy="1928826"/>
          </a:xfrm>
          <a:prstGeom prst="trapezoid">
            <a:avLst>
              <a:gd name="adj" fmla="val 82757"/>
            </a:avLst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5% of 40-year-old men</a:t>
            </a:r>
            <a:endParaRPr lang="en-US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6762755" y="4643446"/>
            <a:ext cx="5048285" cy="2000264"/>
          </a:xfrm>
          <a:prstGeom prst="trapezoid">
            <a:avLst>
              <a:gd name="adj" fmla="val 67924"/>
            </a:avLst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 of 65-year-old men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data:image/jpeg;base64,/9j/4AAQSkZJRgABAQAAAQABAAD/2wCEAAkGBhQSEBUUEhMWFRUWFxcXFhgVGBUaGBgbHBYYFRkbGxoZHCkeGBkjHhcXHy8gIycpLiwsFR4xNTAqOCYrLCkBCQoKBQUFDQUFDSkYEhgpKSkpKSkpKSkpKSkpKSkpKSkpKSkpKSkpKSkpKSkpKSkpKSkpKSkpKSkpKSkpKSkpKf/AABEIAOEA4QMBIgACEQEDEQH/xAAcAAEAAgMBAQEAAAAAAAAAAAAABgcEBQgDAgH/xABMEAACAQMBBgIFBwgIBAUFAAABAgMABBEFBgcSITFBE1EiMmFxgRRCUlSTodIIFyNTYnKR0RUWGIKSorHBM3Oy8ENjs8LhJCU0g6P/xAAUAQEAAAAAAAAAAAAAAAAAAAAA/8QAFBEBAAAAAAAAAAAAAAAAAAAAAP/aAAwDAQACEQMRAD8AvGlKUClKUClKUClKUClK0G3uoTwadcTWpAliTjXiUMMKQX5Hvw8VBv6VFd2O0rX2mQzyNxS+kkhwBllYjOByGRg/GpVQKUpQa/X9cjs7aS4myI4wC3CMnmQvId+ZFNB1yK8t0uISTHICVLAqeRKnkenMGopvun4dEuP2jEv8ZU/lWdu3Cw6JaFsBVtxIx8gcyE/fQbq32mtnuHt1njM6HDRcQ4wcZPonmeXlWzrlTT72ZLldbPqfLyrDv6Q8Rhny4CVrqmOQMoIOQQCD5g8xQfVKgOgbez3OuXVkqxm2gU5fDcYZeFSM5wcuW7fNqfUClKUClKUClKUClKUClKUClKUClKUClKiu1e8a20+4t4bjjHj59PhPBGBy4mPfngEDOBzPbISqqx347R3lrDbLZy+EJ5GjdhgNnClAHPqDm2SOfLrVmRyBgCCCCMgjmCDzBB7iqz/KCtOLSlkHWKeNv4hk/wBxQfe7remZpDY6iPBvYzwekAolI7eQk9g5N1HlVjXdsskbIwyrqVYewjB+41WG87Z6yvNPivJpo7a48JHimY44/RDcBA9J+vLAJX+IOp3Vb6ePgtNRfDchFcN0bsFkP0uwfv358yGTuDumgkv9Pk9aGXiA9xMT/DKp/iq4ape9caftejk8Md4gyTyGXXh/9SNT8anus70tNtc+Jdxlh82LMje7CZx8cUErpUT2I3jwao0wgjlURcPpSADj4uLpgnpjz7ipZQVp+UFccOj4+nPEv3O//tr92u1P5HsuoHJmtYIF98iKrf5eM/CsX8oS1llsYEijeT9PxMERmwBG4BPCOQ9KsDfHaSTf0Xp6K3C7pxkA8I5LEoz0yAXPwoPe12H4tkvB4f0rRG6HmXz4yj3lML8akO7baxZNBjuJDk28TpJ/+kH7ygU/3qm8UAVAgHogBQPYBgD+Fc26nq39GQ6xpmceJKngj9hmy38Y+Cgnn5P1izw3d7IPTuZyM+YXLsR7C0h/w1+bW7W399qjaZpcghEQzPN3GMcXPBKqCVXlzLd8VIthr620+zsLGaVY55og6o2QWZzxMM9A3E+AD1wcZxUQ210260bVH1a1Txbeblcp9HJHFnuASAwfseR5dQyLz+ndHBneZdRtl5yq2eNR3bmOIAeYLAdxVkbKbUQ6hapcQE8LZBU+sjD1lb2j7wQe9fGzu1FvqNr41uQ6sCGQ44lbHNHHY/cQcjIqsdithNTh0q9iic2dw1wGjU49JUUZCuCQoYkAOM+pjoaC6aVXO77egbiQ2WoL8nvo/RIYcIlI8h0D9+Hoeq8uQsagUpSgUpSgUpSgUpSgUpWPqFu0kTokhiZlZVdQCyEjAYA8iR1oPZZAc4IOORx2Naba7ZKDUbZoJ15HmjjHFG3ZlPn7O45Vzo2zlxp+pm3uryW0aQkx3KFzG5J5MxDA8JPU8yp6jvVkpDtLZ+q8F/GOYyV4iPeeBifi1Bg7IbVz6HdDTdTObcn/AOnn58KgnA5/qz3HzD7KnO9y1EuiXeOeIxICP2HV8/wBqu9r9vlurc2+s6XcW56pNGMmNunEocKCPMcRyPhWs3fbwS0UukzsZopo5ILWQBsgurIqEdeA5GPo+7oG93Zbr4b61gvb6aS5HDwxQsWCRqjGMKeeSBw9Bge+p9tlu0tb+1EPAsLRjEDxqB4fswMAoe6/6HnXxun2buLHTUgueEOHdgqnPCGIbBPTizxdMjn1qY0FUW+5N7i2t49SvGka34wnhAZCNw4jMjglgCuRy5cRHlUm0XdHpltgrarIw+dNmQ/wb0R8BUxpQfEMCooVFCgdAoAA+Ar7pSgV+EV+0oFV3t3uej1G8S68bwyPDWROAMsiq3PnkFWKnHfoKsSlBTm9I/Itd0/UJVJtwBGxAyEKl/vxJxAd+A1bUE8VxCGUpLFIvIjDI6kfwIIr41bSIrmFoZ41kjYYZWHL3+YI7EcxVaybnbq1ZjpWpy26Mc+FJxFR7iOR+K59tBpNNsBpW1KW1mx8C5UGSLOQgZXbB/dK8QPUK2O/O4dd1yGzt3nncJGgyT3PkAO7E8gKhmyG7uPS3mv7658e4KsXmkyFjX5xHESSSBjJ7cgOfOGs0+1GoYHFFpts3PsXP+8rD/Ap8z6QYlns1dbS3M187fJoUBS2OMnKnKjIwWAJyz+ZwOnKYbBbd3UV0NL1WNhcgYhmALCVQCcsR15A+n3x6WCOdkWNjHBEsUShI0UKqjkABVS7c7yJLu5FjoyeLcHiRrhQMopxxiN/mryHFJnHLlzwaC4qVE9mtpkjlj025uRLfpCGkIUqGIAOAT6zcJB9oBOB0qWUClKUClKUClKUGHqurw20TTXEixxr1Zjge7zJPYDmare6/KJsFfhSO4dR84KgB9wZgf44rW63bHXdea0dmFlYjMiqccb5Ct07liVz2VGxgmrTtNmbWKMRx20KoBjhEaY+PLn7zQQu51XS9o7c24lxKAWjDjhmjbHrKDyceYUkEdcciNBsPtnPpNz/AEXqpwgwLecn0Qp5KOI9Yj2PzTyPLps9v9zMUim505fk91H6arEeFHI54AH/AA38iuBnr5jF2c8PaTSmivBw3ds3B4oHpK2PRfHk2MMvQlT05YC23QMMEAg9jzB/nWstNlbSKbx4raFJcEcaIqtg9eg7+dYuwugTWVjFBcTmd0HrdlHZFJ5lV6Ann7hgDf0ClKUClKUClKg28HevbaYpQETXOPRiU+r5GQ/NHs6n76Cc0qFbv96dtqahQfCuAMtCx6+ZQ/PX7x3HeprQKUpQKUpQRvb3Y0anafJzM8PpK2U5g47Mvzh39hAPas/SdKt9PtBHHwxQxKSSxA9rO7HqT1Jra1G9vNi11O18Bpni9NWynQ4PMMucMMZxnocHtQVrtJtnda7cGw0oFbYcp5zleJehyeqxnsvrN7sirJ2H2Ct9Mg8OEcTtjxJWA45D/so7KOntPOths5s3b2FuIbdAiLzJPrMe7O3dvb/oKge2e+pI3+Taanyu5Y8IKgtGrezh5yt7By9vag8t+WlpEkOoxSpDd27rwZIDSrnPCB84qTnHkWFTfYfa2PUbKO4TAJ9GRPoSD1l93ceYIqvtnNz893MLzW5WlkOCIOLkO+HK8gP2E5e3tXxDZvoOtqsSO1hftwhEBbw38gB9En4ox68NBcdKUoFKUoFKVDNqt61pp92ttcCTLIHLovEq5JADDPF2zyBoIRspqI0zaW9t7n0FvG4onbkCWcyR8z2PGy5+kuKuqq72m0bTdoYB4NzGZkB8ORCONc8yrxnDFD5EDHUe2L2l7tHpY8IwC+hXkjDMhwOmCpEg9zA0F0yyhVLMQFUEknkAAMkn2VU24qLxJ9TukGIpp8RnGM4aR/uDr/Gtfd/09rQ8CSAWFs3KVirKWHcEMeNx+yAAe5q2NmtnYrG1jt4BhEHU9WJ5szHuSedBtKUpQKUpQK8rm5WNGeRgiKMszEBQB1JJ5AVpNsNuLXTYvEuH9I54I15yOf2R5e04Arm3b3efc6m5Dnw4AcrChPD7C5+e3tPIdgKCebxd/Jbig0w4HMNcEcz/AMoHp++efkByNUrLKWJZiSSSSSckk9SSepr5Vc8hVvbutxUk/DPqAaKLkVh6SP8Av/q19nrH2daCFbBbCXmoTg2oMaowLTnKrGevIjmX8gvP3da6fl1WLT7WP5bdjkFQyy8KmRumcL393Qcz3NRLbPedZ6PELa1RHmQYWGPkkXtkI6efD6x74zmuedpNqLi/mMtzIXbsOioPoqvRR/2c0HZUUoZQykMpAIIIIIPMEEdRX3XLu6/eTe2cyW8aPdRO2BAMlhnqYj8098er1zjrXTNnqKSZCsONMeInEpaMkZ4XCk4NBk0pSgUpSghO8zY+71FIore68CIsRcLz9JcZB5c2xgjgJAPECelZmyuw1lpMJZAoIX9LPKRxEd8seSL7Bge+pVVNb0fF1LWbbSVkMcPCJJcd+TOSR3KquAD3Y0G62j382MB4LcPdydAI+SZ8uM9f7oNR8XW0Orn0EFhbn5xBRsdORIMpOM+qFBqytmtgLKwA+TwKHAx4jDikPn6Z5jPkMD2VIaDX6BYSQWsUUsvjPGio0mMceBjJGTzxjvWwpSgUpSgVVuwd+dYm1EXqx3FrHNwW6yRxnhBaQ8mxxclCc896n+02o/J7K4mzjw4ZHHvCEj78VQ27navUtOs+KLTWuLeV2k8RVk4ieSHmueQ4O486Cda5+T/ZyHjtJZbV+owS6A+4niHwatT8i2k0z1HW/hXsf0jY9zYl+AJrYaf+UNa8XDdW09u3fkHA9/qt91SnTt7Wlz44byNSe0nFH/1gCg/d3e20uoxyma0a2eFlRgxOGYjJwGAZcDHI/SHOpdXxDMrqGRgysAVZSCCDzBBHIg+dfdApSsHWdbhtIWmuJFjjXqzefYAdWY9gOdBnVVe8XfhDacUFlwz3HMM/WKI+8euw8hyHc9qr/eNvrmveKG04oLfoT0klH7RHqL+yPie1VhQZmravNdStNcSNJI3VmOT7h2AHYDkK99ntm7i+mENtGZHPXHRR9Jm6KvtNSzd7uhuNSIkfMFt+sI9J/ZGp6/vHkPb0q6dQ1bTdnbQRqoViMrGmDNMenExPb9o8h0HlQa/YjdTaaTH8pu3SSZBxNK+BFF+5xd/2zz8sVDN42/d5eKDTSY4+jT9Hb/ljqg/aPpe6oLtzvHutTkzK3BED6EKE8C+0/Tb2n4YqKqpJAAyTyAFAZiSSTknmSepqUbEburrU5MQrwxA4eZweBfYPpt+yPjjrW207YeCyjW51ligYcUVmh/TzeRf9Unnnn16Hrn6Tv2uYLgFYYltAAi2sYCqig9VcDPH5k8j5UHxtJr66OZLHToZIZccM93MuJ5P+V+riPYjr95hGh7S3FnOJ7eVkkzzOchueSHB5OD5GulXj0zaOzyMMQOvJZ4GP+n3qcd6ojb7dfc6Y5Zh4tuThZlHL2Bx8xvuPYmguzd3vkg1DhhnxBddOEn0JD/5ZPf8AZPPyzVi1w6DjpVvbud+slvwwagWli6LN1kT97vIvt9Ye3pQdCUrH0/UI541lhdZI3GVZSCCPfWRQKqbetayWOo2msRIWSMiK4C/ROQD8Vdlz0yF86tmvieBXUq6hlYEMrAEEHqCDyIoIkm9vSzEJPlkYGM8J4vEHsKY4s/Codq2/d5n8HSbOSeQ8uJ1Yj3iNOePaxHuqVSbl9KMnH8l754RJKEz+6GwPd0qVadpUFtHwQxRwoOyKFHxx195oKaurLVhwX2r35tIIpEcRoC5zxAqDFD6PPGPSJ61dlndrLGkiHKuqup8wwDD7jUC3v6vayaTcxG4h8ThVkTxE4iyurYCg5zyNbvdhfeLo9m3XEKof7mY//bQSilKUEQ3sWs8uk3EVtG0sknAvCgyeHjUty7+iCPjW02J0g2unWsBGGSFAw8mI4n/zE19bV7VQ6fbG4uOLgBC4QZYk9AOeO3eq0k3oarqPLStPZIzyE0oz8eJsRj3ZagtbVra3ZCblYig6mYIVHvL8hVQ7RXOzbzpBHbiWWSRYwbXiRFLMFyXBCHrn0Qaiu8PY3UIo4J9SvPGaWZY/DDMQgILEjoq9OirjnV4bO7t7CywYLZOMf+I/pv7wzZ4fhigkFlaLFGkaDCIqoo8goCgfwFe1K0W2u1KafZS3LgEqMIuccbnkq/x5n2A0Gr3hbzbfS48N+knYZjhU4P7zn5ifeew645p2s2zudRm8S5kzj1EXlGg8lXt7+p7mtfq+rS3U7zzsXkkbiYn/AG8gOgHYCtxsVsFc6nLwQLhFx4krZCIPae7eSjn/AK0Ghs7N5ZFjiRndjhVUEsT5ADrV77u9xKRcNxqQDv1WDIKL3/SHo5/ZHo+ealOibMads/amaR1D4w80mPEc/RjUcwD9FfiTjNVBvE3yz6hxQwZgtTy4Qf0kg/bI6D9kcvMmgn28LflFahrfTuGSUeiZeRij7YUdJGH+Ee3pVB6jqUk8rSzO0kjHLMxJJ/78qxqsTd3ucuNQKyzcUFr14iPTkH/lg9v2zy8s0ER2b2WuL+YQ20ZdvnHoqD6Tt0Uf9jNdG7vd0FvpwEsmJ7n9YR6MZ8o1PT948/d0qW7PbN29jCIbaMRoOuPWY/SZurN7TWzoK03mbm49QLXFu3hXWOfET4cuBgBvonAwGHxHcc66zok1pM0NxG0ci9Vb/UHoynsRyrtWtFtbsZbajD4Vymceo68nQ+at/seR7ig5H0XW5rSZZreRo5F6Mvl3BHRlPcHlXQewW+K21FPk18qRzMOEhseDNnlgcXQn6J+BPSqj2/3WXOmMWI8W3J9GZRyHkHHzG+49jUKoLt3jbhivFPpgJHMtbk8x/wAonr+4efkT0qlZYirFWBVgSCCCCCOoIPQ1ae7rfjLa8MF9xTQcgr9ZYx8f+Io8jzHYnpVlbW7vbHW4Bc27osrL6E8WCG9kg+djpzww+GKChtid4V1pkmYG4oycvC+Sje39lv2h8cjlXTGw+3lvqkHiQEq64EkTeuh/3U9mHX2HIrlnarZG40+cw3KcJ6qw5o4+krdx9474r52V2mmsLpLiA4ZT6Q7Ovzkb2H7uR7UHZlK1+ga1Hd20VxEcpKoYeY81PtByD7RWwoKhu9jNobiR+LUVij4m4eFiDw5OOUaDt7a8RuBlm53mpzS+YCs33yOf9Kytf3xXcOoXNrb2HykQNjKeKWxhclgqnAycVhzb/riEA3GkyRjOMmR1H+eH/eg2X9n2wSF8GeSTgbhLuAOLhPCcIo745Gsn8n6/49I4D1imkT3A8Mn/ALzWqX8omMf8SwnX3Mp/1UVudzF5Zyw3LWUU8amUGQTMrZYgn0eHkAB/tQWPSlKDV7SbNQX0BguULRkg8mZSCOhBB6iq4m3T39iS+kai4A5iCc5U+zoUPxUe+rbpQc47ydpdSkhgi1Oy8IwzLJ4yA8D4BXHIlM888m+FXPs5vK0+9wILleM9I5PQfPkFb1j+7mvbX9t9PtlK3NzCOWCmQ7H2eGuSf4VSG0+12iNcRzWllKJI5EfjjKwxnhcN/wAM8QI5dlU+2g6Qqifyk9YPiWtsD6IVpmHmSeBf4AP/AIjV5wzB1DLzDAEe4jIrnX8o2IjU4m7G2XHwkkz/AKigrGws2mlSJObSOqL72IUf611Fql7b7O6QPDUHgARF6GaZhzZj7cFj5BcDtXOewdyseqWbv6ouIs+z0xzq6PyjrB2sreRclI5SH9nEuFJ9mQR/eFBSG021dzfzGW5kLt80dEQeSL0Ufee+awdO02W4lWKGNpJGOFVBkn/49vasasmx1KWFi0MrxsRgmNmUkeWVIOKC/N3e4mO34Z9Q4ZZeqwjnGn736xvZ6o9vWrdUYGBXGf8AWy8+uXH20v4qf1svPrlx9tL+Kg7NpXGX9bLz65cfbS/ip/Wy8+uXH20v4qDs2lcZf1svPrlx9tL+Kn9bLz65cfbS/ioOyZ4FdSrqGVgQysAQQeoIPIiqR3i7hfWn0weZa3J/9In/AKD8D0FVJ/Wy8+uXH20v4qf1svPrdx9tL+Kg1k0DIxV1KspIZWBBBHIgg8wa3+xm3dzpkvHbv6BI8SJsmNx7R2Pkw5j7q0d3ePK5eV2dz1Z2LMe3Mnma8aDqbWrODaDRfEjX0mQvDnHFHKuQVz7wVPmDnyrloium9xNm0OjK0voh5JJVzywnJc+48BPuOa5rv5Q0rsvIM7Ee4sSKC/vycdZL2U9uTnwZAy+xZAeX+JGPxq3aor8miE8V63bEC/HMp/2++r1oKn3ZDi1/WH8n4f8A+jfhr2/KHkP9GRKPnXKD/JIa9d2ejS22oapLcxmITz5hMmAJF8SVsrk8+RX+IrO3v7I3GoQWyWyhuCcO+WVfR4SM8+vWgm8EYWJQceigzn2AVWH5Oyk2Fy5+ddN/6cZ/3qzNVOLeXGeUb4x19U1AdwVk8WlEOjIxuJDhgVPqxjoR7KCyaUpQYesLKbeX5OQJuBvCJAI4+E8OQeWM4qpxux1m+56jqRjQ9Y4iW+BVOGP/AFq5K1+va7DZ27z3DhI0GSe5PZVHdj0AoKzv92Gj6RbNc3Yefh6CV/XfsqomASfbnAyTyBrB3dbCHUZxqN5AkVuP/wAS1RFWPhByGKgDK98nm55nlgH80HSpdoLv5ffDw7CEkQQk4D4PPPYry9Ju5HCOQ5T7V96OmWg4XuoyVGAkP6Q+7CZA+JFBLaqH8onZoy2kV2gyYGKyY+g+MH3BgB/fqVbEb0YNUnljgilURqGDyAAN6XCRhSQp5g8zk59lS2+sUmieKVQyOpVlPQgjBFBxIDjpXTG7vb621ez+SXfAZ+DgljfGJgBjjXzPLJA5g8x2NUtvG3dzaXcEEFrdyfBl7EdeFvJx5d8ZHsiMchUgqSCDkEHBB8wexoL21f8AJtjaQm2uzGhPqSR8ZX2Bgwz8R8awf7NMn15PsW/HUCs96+qRKFW9lwOnHwOf4upNe/55NW+ut9nD+Cgm39mmT68n2Lfjp/Zpk+vJ9i346hP55NW+ut9nD+Cn55NW+ut9nD+Cgm39mmT68n2Lfjp/Zpk+vJ9i346hP55NW+ut9nD+Cn55NW+ut9nD+Cgm39mmT68n2Lfjp/Zpk+vJ9i346hP55NW+ut9nD+Cn55NW+ut9nD+Cgm39mmT68n2Lfjp/Zpk+vJ9i346hP55NW+ut9nD+Cn55NW+ut9nD+Cgm39mmT68n2LfjrbbP/k5QxyB7u5Myg58NE8MN7GbiJI9gx76rP88mrfXW+zh/BWHqW8/U50KSXsvCeoXhTPv4AMigt7fFvJhtbVtPtGUysvhv4eOGCPGCvLkGI9Hh7DPTlnnmv0nNWFun3YPqMyzTKVtI29Inl4pHzF8x9I9hy60Ft7i9nDa6WruMPct4uD14MBY/4gcX9+t/vG2rOnadLcLgyDCRBuhdjge/Ay2P2akkaBQAAAAMADkAByAHsqqvyggfk1mWz4Iul8X/AAHH3cdBrNB3LPfwi71S6nM8wDhVK5QHmoPEDzwfVAAXpUv263jQ6PHDBHGZpmULHEpxhR6CljgnmRgADJwak+pbSW8Fo108i+AqcYZSCGHzQv0ieQAHnVXbptHfUb+fWbperstup5gHpkZ7IuEB8yx7UG82Q3zJcXK2t5bPZzucIHzwsT0HpKrKT2yMHzqyaqPf9EpWwCAfKWuQIiPWxgZHnjjMdW4KBSlKBVS76Nh7/Ubi2W1HHCqNxKXVUR+L1jk5JKkDv6p8zVtUoKXttxt5cKo1DUW4VACxRcTIoAwAOLCrj2LUs0LcppltgmEzsPnTtxf5QAn3VPKUHlbWqRqFjRUUdFUBQPcByr1pSgxtR02K4iaKaNZI2GGVwCD/APPtqoNp/wAnON2L2M/hZ/8ADmyyj91x6QHvB99XRSg5in3B6opwEif2rKuP82DXn+YjVf1Mf20f866hpQcvfmI1X9TH9tH/ADp+YjVf1Mf20f8AOuoaUHL35iNV/Ux/bR/zp+YjVf1Mf20f866hpQcvfmI1X9TH9tH/ADp+YjVf1Mf20f8AOuoaUHL35iNV/Ux/bR/zp+YjVf1Mf20f866hpQcvfmI1X9TH9tH/ADr3tdwOpscMsMY82lB/6ATXTVKCodlPyebeFg97Kbgjn4aApH8Tnicfw+NW1b2yxoERQiqMKqgBQB0AA5AV6UoFa/XdChvLd4LhOONxzHQgjmCD2IPMGvWTVYlnWBpEEzqXWMkcTKDgkDuP5HyNZdBUA/Jzg8QA3s5gDZ8LhXP+POM+3gqZ7Sm5sLGKPSbRZWRlRYz6qpgkk+mpJzjnnqxJqWUoKp2S2Kv7vUV1HWOFTEP0ECkYU9jgEhQM56kk4z052tSlApSlApSlArW7Q7QQ2Vs9xO3DGg546knkFUd2J5CtlVO76A13qWm6dxFY5GDvjvxP4efeFV8fvUGvtb3WNoWZoZPkNlkgFSw4u2MrhpW8+YUe+s6bc5qFqvi2GqSNMvPgfiVX9mSzL8GGPMirdsrJIY0jiUIiKFVR0AAwBXvQQfdpvCN+skFynhXtueGZMY4sHh4gO3PkR2OOxFTiqcvm8PbSHweskWJgP+S+c/BY2+Aq3Fv4zKYhIviBQ5TiHGFJIDFeuMg86D3pSlApSlApSlApSlApSlApSlApWs1zaKG0QGV1DOeGJOJQ0r9kTJHMnAyeQzzIqJbAb2Y7+Rre4T5NdKzARtnDAE8hxc+MDqp58sjuAHlvM3XG9YXdo5ivYwOE8RAfh9UZ+Y47MPcfMY27resZpPkOpDwb1DwAsOESkdiOiyezo3byre7yN4KaZAOECS5l5QRdcnpxMBz4Qf4nkO5EGstx0l3aST3szjUZz4oYnKxnsjgdc8s49XAA6cwuqlVDsNvKntLgabrIKSghYpm58QPJQx+cD2k/j3NW9QKUpQKUpQKUpQKrLfPs3Mwt9RtRxTWTcZUDJKBg+cDmeEjmPJm8qs2lBFdkt5Nnfwh0mSOTA44pGVXQ9+vrL+0OXu6Vr9tt7tnYRsEkSefHoxRsGAP7bLyQezr5CvPaHcnp13IZPDeF2OW8BgoY9zwkFQfcBXts7ug02xbxRGZHXmHuGDcOOeQMBB78ZGOtBB9j4nsYrnXtU/40wIgjPJmL9MD5vFgADsgJ6Vr9m9gL/U0k1b5S0F1I/Hb9QGUcuZHNU6KvXkvMEGm0b3G02oSRWjBbW1VuB3zwM3QMcDq5GB5KpPnmU7Kb0ntHWw1iH5LIgCpKABEyj0Vzw+io5esvo/u0HrsxvbeGb5HrUfya4HISkYifsCcclz9Ieif2atFHBAIOQeYI6EVpdpNlbXUoOC4RZFIyjrjiXI5Mjjp2Pke+azNB0WO0toreLPBEoUcRyT5k+0nJ+NBn0qONt5bjUxp2JDOVDZCgp6pfBIOQcDPMY5jnUjoFKUoFKUoFK12obRW0Dqk08UbuQFV3UMxJwMAnPXlmv3X76SG1mlhj8WSNGZY844iBnGcHn199Bnk1Vm3+/GG244bEC4nGeJ+sMfbJI9c57Dl7e1ZGj6n/AFk0dkMxtphIFm8HOORyAVzlkZD0J6jvipNoW7mytLV7aOEMsiFJWfm8oIweJv8AQDAHagg273d+uocGp6jcfLZJPSRM5jTB6MO5U5HAAFBHet/vJ3VpqA8e3IhvEwVkHIPjoHI5gjs45j2jpENjL99B1Z9OuWJtbhg0EjdATyRvZn1G8ioPTrd9Bz5u8v0XWnOttJ8tXhSAz48NWAwOfQNjHAfVOSc5INdB1Et4O7mDVIcPhJ1H6KYDmv7LfST2du2KxN1lpqUMMkGo8JWFgkD8XE7qB1z85OnCT6XUHpQSq90OCaWKWWJHkhJaJmGShIxyP/fMA9QKzqUoFKUoFKUoFKUoFKUoFRbeTot1d6fJBZuqO+A3FkcafOQMPVJ5cz2yO+alNKCPbC7Hx6bZpAmC3rSv9NyPSPu7AeQFZe0uytvfwmK5jDrz4T0ZD5q3VT/2c1tqUGs2b2fjsrWO2h4ikYwCxyxJOST7yScDl5VszStLtpq/yXT7mfOCkTlf3iOFf8xFBWW6pvluvalfHmqkpGfYz8KfHgi++rnrn/d1uia609LuO8mtZnZ+Ep6vCrcIPIq2cg881JH0naOxBMd1DexqM4lxxYHmXAP+c0Hrc7QXE+1aW0MzrBBGPFRW9BsIZDlemSzoufZWnk1fV7zWr2ztL4QrCzsodVwEDKoAIQn5w617bhw93eX+oSgccjBeXQFyZGAz2ACD+FaU7Xppm0t/M8UkobiThixnJ8N8nPbl99BKxsJr59bWFHuDfgFSrYXZy/tWlN9ffKgwXgGD6BBPEefnkfwqLfn/AI+2n3Z+C1Mth9s/6RheT5PJBwPwcMvU+iGyOQ5c8fCgqneBs22qbQ3FvG2HitA0fTHGqh1U+QJfGe2c1N9z+3jXkDW1ySLu29Fw3JnUHhDEfSB9Fvbg96iejbU2tttJqdxdzLGqgxLnJJIaNSAFBJOI6jG1+21uNXTUdK8TiX0pwUKxueSk+eHU4bIHMZ6mglKf/Yto8erZ33T6Klm+7gkOPYslXdVZbfWMWuaGLm29J4x40Y+cCBiWI/tYyMdyq1j7I76bRdKie8m/TxjwmRRxSSFQMMB5MMEscDOaCR70dhV1OyKqB48eXgb245oT9Funvwe1a3c7t0by3NtcEi7tvQcN6zqDwhiDz4h6re0A960cW2Gs6u4/o+D5HbcQPjyjJYA56kcwcdEB8i1WVp2y9vDcSXKQotxNjxZADk8hnGfVBIycdTzOaDbUpSgUpSgUpSgUpSgUpSgUpSgUpSgUpSgVAt9GmXVzpvg2kTSl5EMgUrkIuX6E8/SC9PKp7Sg1ey2kC1sreAf+FEiH2kKOI/Fsn41qt52s/JdJupAcMYzGv70n6Mf9WfhUprU7TbMQX8BguVZoyQ3osynIzg5Hv6HlQRjcjo/gaNCSMNMXmP8AePCv+VVqMbLjG2N8P/LY/wAVhNW5p1gsEMcUYwkaKij2KAo+4VXm0+5VLy+lu/lcsTS8OQirywip1zk54c0FlUqqF/J/j+dqF2fiv/zUh2K3WRabO80dxPIXjKESFSObBs8h15ffQQPdVsvbaje6lcXUKzYuMx8eSo43lZvRB4W5cPXNXINBtxC0IgjWJ1KsiqqqVIwQQoFYOyexdvp0bpbBv0jcbl2LMxxjPkPgBW9oKv3cbHX2l39xAAH092LI7OvEDjKkL1zjCNyGcA9q3ekbodPguJLjwfEd3Z1EmGSPJzhE6YHYnJFTWlB+KuOlftKUClKUClKUClKUClKUClKUClKUClKUClKUClKUClKUClKUClKUClKUClKUClKUClKUClKUClKUClKU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78" y="1643050"/>
            <a:ext cx="1333541" cy="10001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3467" y="2714620"/>
            <a:ext cx="2762269" cy="2071702"/>
          </a:xfrm>
          <a:prstGeom prst="ellipse">
            <a:avLst/>
          </a:prstGeom>
          <a:solidFill>
            <a:srgbClr val="F02D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05763" y="2714620"/>
            <a:ext cx="2762269" cy="2071702"/>
          </a:xfrm>
          <a:prstGeom prst="ellipse">
            <a:avLst/>
          </a:prstGeom>
          <a:solidFill>
            <a:srgbClr val="5A5A5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e 5"/>
          <p:cNvSpPr/>
          <p:nvPr/>
        </p:nvSpPr>
        <p:spPr>
          <a:xfrm>
            <a:off x="1333467" y="2714620"/>
            <a:ext cx="2762269" cy="2071702"/>
          </a:xfrm>
          <a:prstGeom prst="pie">
            <a:avLst>
              <a:gd name="adj1" fmla="val 4719642"/>
              <a:gd name="adj2" fmla="val 6235808"/>
            </a:avLst>
          </a:prstGeom>
          <a:solidFill>
            <a:srgbClr val="FFE2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7905763" y="2714620"/>
            <a:ext cx="2762269" cy="2071702"/>
          </a:xfrm>
          <a:prstGeom prst="pie">
            <a:avLst>
              <a:gd name="adj1" fmla="val 3391797"/>
              <a:gd name="adj2" fmla="val 7311698"/>
            </a:avLst>
          </a:prstGeom>
          <a:solidFill>
            <a:srgbClr val="F578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矩形 2"/>
          <p:cNvSpPr/>
          <p:nvPr/>
        </p:nvSpPr>
        <p:spPr>
          <a:xfrm>
            <a:off x="2285974" y="2143116"/>
            <a:ext cx="7429509" cy="57150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National Institute of Health</a:t>
            </a:r>
            <a:endParaRPr lang="zh-CN" altLang="en-US" sz="28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488" y="4286257"/>
            <a:ext cx="304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23291"/>
                </a:solidFill>
                <a:latin typeface="Arial Black" pitchFamily="34" charset="0"/>
              </a:rPr>
              <a:t>Experiencing Erectile Dysfunction</a:t>
            </a:r>
            <a:endParaRPr 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334259" y="4643446"/>
            <a:ext cx="857256" cy="35719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3524232" y="4643446"/>
            <a:ext cx="857256" cy="35719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/>
        </p:nvSpPr>
        <p:spPr>
          <a:xfrm>
            <a:off x="4190987" y="1558341"/>
            <a:ext cx="3619525" cy="584775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95736" y="1496785"/>
            <a:ext cx="381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gradFill flip="none" rotWithShape="1">
                  <a:gsLst>
                    <a:gs pos="8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Data </a:t>
            </a:r>
            <a:r>
              <a:rPr lang="en-US" sz="3600" dirty="0" smtClean="0">
                <a:gradFill flip="none" rotWithShape="1">
                  <a:gsLst>
                    <a:gs pos="30000">
                      <a:srgbClr val="FFFF00"/>
                    </a:gs>
                    <a:gs pos="43000">
                      <a:srgbClr val="F57820"/>
                    </a:gs>
                    <a:gs pos="72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From</a:t>
            </a:r>
            <a:endParaRPr lang="en-US" sz="3600" dirty="0">
              <a:gradFill flip="none" rotWithShape="1">
                <a:gsLst>
                  <a:gs pos="30000">
                    <a:srgbClr val="FFFF00"/>
                  </a:gs>
                  <a:gs pos="43000">
                    <a:srgbClr val="F57820"/>
                  </a:gs>
                  <a:gs pos="72000">
                    <a:srgbClr val="FFFF00"/>
                  </a:gs>
                </a:gsLst>
                <a:lin ang="2700000" scaled="1"/>
                <a:tileRect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/>
          <p:cNvSpPr>
            <a:spLocks/>
          </p:cNvSpPr>
          <p:nvPr/>
        </p:nvSpPr>
        <p:spPr bwMode="auto">
          <a:xfrm>
            <a:off x="-95293" y="4643447"/>
            <a:ext cx="1117600" cy="363537"/>
          </a:xfrm>
          <a:custGeom>
            <a:avLst/>
            <a:gdLst>
              <a:gd name="T0" fmla="*/ 2331 w 2331"/>
              <a:gd name="T1" fmla="*/ 688 h 688"/>
              <a:gd name="T2" fmla="*/ 104 w 2331"/>
              <a:gd name="T3" fmla="*/ 138 h 688"/>
              <a:gd name="T4" fmla="*/ 2086 w 2331"/>
              <a:gd name="T5" fmla="*/ 0 h 688"/>
              <a:gd name="T6" fmla="*/ 2331 w 2331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666666">
                  <a:alpha val="3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30" name="Freeform 4"/>
          <p:cNvSpPr>
            <a:spLocks/>
          </p:cNvSpPr>
          <p:nvPr/>
        </p:nvSpPr>
        <p:spPr bwMode="auto">
          <a:xfrm flipH="1">
            <a:off x="10689187" y="4572009"/>
            <a:ext cx="1151467" cy="388937"/>
          </a:xfrm>
          <a:custGeom>
            <a:avLst/>
            <a:gdLst>
              <a:gd name="T0" fmla="*/ 2331 w 2331"/>
              <a:gd name="T1" fmla="*/ 688 h 688"/>
              <a:gd name="T2" fmla="*/ 104 w 2331"/>
              <a:gd name="T3" fmla="*/ 138 h 688"/>
              <a:gd name="T4" fmla="*/ 2086 w 2331"/>
              <a:gd name="T5" fmla="*/ 0 h 688"/>
              <a:gd name="T6" fmla="*/ 2331 w 2331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666666">
                  <a:alpha val="3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2" name="矩形 2"/>
          <p:cNvSpPr/>
          <p:nvPr/>
        </p:nvSpPr>
        <p:spPr>
          <a:xfrm>
            <a:off x="3428981" y="1500174"/>
            <a:ext cx="5429288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>
                <a:solidFill>
                  <a:srgbClr val="F02D91"/>
                </a:solidFill>
                <a:latin typeface="Arial Black" pitchFamily="34" charset="0"/>
              </a:rPr>
              <a:t>Why ED?</a:t>
            </a:r>
            <a:endParaRPr lang="zh-CN" altLang="en-US" sz="48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 flipH="1">
            <a:off x="7715261" y="4713309"/>
            <a:ext cx="1168400" cy="236537"/>
          </a:xfrm>
          <a:custGeom>
            <a:avLst/>
            <a:gdLst>
              <a:gd name="T0" fmla="*/ 2331 w 2331"/>
              <a:gd name="T1" fmla="*/ 688 h 688"/>
              <a:gd name="T2" fmla="*/ 104 w 2331"/>
              <a:gd name="T3" fmla="*/ 138 h 688"/>
              <a:gd name="T4" fmla="*/ 2086 w 2331"/>
              <a:gd name="T5" fmla="*/ 0 h 688"/>
              <a:gd name="T6" fmla="*/ 2331 w 2331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666666">
                  <a:alpha val="3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2666977" y="4713309"/>
            <a:ext cx="1181100" cy="236537"/>
          </a:xfrm>
          <a:custGeom>
            <a:avLst/>
            <a:gdLst>
              <a:gd name="T0" fmla="*/ 2331 w 2331"/>
              <a:gd name="T1" fmla="*/ 688 h 688"/>
              <a:gd name="T2" fmla="*/ 104 w 2331"/>
              <a:gd name="T3" fmla="*/ 138 h 688"/>
              <a:gd name="T4" fmla="*/ 2086 w 2331"/>
              <a:gd name="T5" fmla="*/ 0 h 688"/>
              <a:gd name="T6" fmla="*/ 2331 w 2331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666666">
                  <a:alpha val="3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1041363" y="3838595"/>
            <a:ext cx="1443567" cy="1189038"/>
          </a:xfrm>
          <a:custGeom>
            <a:avLst/>
            <a:gdLst>
              <a:gd name="T0" fmla="*/ 0 w 973"/>
              <a:gd name="T1" fmla="*/ 0 h 1069"/>
              <a:gd name="T2" fmla="*/ 0 w 973"/>
              <a:gd name="T3" fmla="*/ 1069 h 1069"/>
              <a:gd name="T4" fmla="*/ 973 w 973"/>
              <a:gd name="T5" fmla="*/ 1051 h 1069"/>
              <a:gd name="T6" fmla="*/ 973 w 973"/>
              <a:gd name="T7" fmla="*/ 36 h 1069"/>
              <a:gd name="T8" fmla="*/ 0 w 973"/>
              <a:gd name="T9" fmla="*/ 0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3"/>
              <a:gd name="T16" fmla="*/ 0 h 1069"/>
              <a:gd name="T17" fmla="*/ 973 w 973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3" h="1069">
                <a:moveTo>
                  <a:pt x="0" y="0"/>
                </a:moveTo>
                <a:lnTo>
                  <a:pt x="0" y="1069"/>
                </a:lnTo>
                <a:lnTo>
                  <a:pt x="973" y="1051"/>
                </a:lnTo>
                <a:lnTo>
                  <a:pt x="973" y="3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87000">
                <a:srgbClr val="F57820"/>
              </a:gs>
              <a:gs pos="30000">
                <a:srgbClr val="FFE24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761963" y="3824309"/>
            <a:ext cx="292100" cy="1189037"/>
          </a:xfrm>
          <a:custGeom>
            <a:avLst/>
            <a:gdLst>
              <a:gd name="T0" fmla="*/ 0 w 197"/>
              <a:gd name="T1" fmla="*/ 123 h 1069"/>
              <a:gd name="T2" fmla="*/ 0 w 197"/>
              <a:gd name="T3" fmla="*/ 947 h 1069"/>
              <a:gd name="T4" fmla="*/ 197 w 197"/>
              <a:gd name="T5" fmla="*/ 1069 h 1069"/>
              <a:gd name="T6" fmla="*/ 197 w 197"/>
              <a:gd name="T7" fmla="*/ 0 h 1069"/>
              <a:gd name="T8" fmla="*/ 0 w 197"/>
              <a:gd name="T9" fmla="*/ 123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069"/>
              <a:gd name="T17" fmla="*/ 197 w 197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069">
                <a:moveTo>
                  <a:pt x="0" y="123"/>
                </a:moveTo>
                <a:lnTo>
                  <a:pt x="0" y="947"/>
                </a:lnTo>
                <a:lnTo>
                  <a:pt x="197" y="1069"/>
                </a:lnTo>
                <a:lnTo>
                  <a:pt x="197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578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3799436" y="3878284"/>
            <a:ext cx="1354667" cy="1081087"/>
          </a:xfrm>
          <a:custGeom>
            <a:avLst/>
            <a:gdLst>
              <a:gd name="T0" fmla="*/ 913 w 913"/>
              <a:gd name="T1" fmla="*/ 958 h 972"/>
              <a:gd name="T2" fmla="*/ 0 w 913"/>
              <a:gd name="T3" fmla="*/ 972 h 972"/>
              <a:gd name="T4" fmla="*/ 0 w 913"/>
              <a:gd name="T5" fmla="*/ 0 h 972"/>
              <a:gd name="T6" fmla="*/ 913 w 913"/>
              <a:gd name="T7" fmla="*/ 6 h 972"/>
              <a:gd name="T8" fmla="*/ 913 w 913"/>
              <a:gd name="T9" fmla="*/ 958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972"/>
              <a:gd name="T17" fmla="*/ 913 w 913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972">
                <a:moveTo>
                  <a:pt x="913" y="958"/>
                </a:moveTo>
                <a:lnTo>
                  <a:pt x="0" y="972"/>
                </a:lnTo>
                <a:lnTo>
                  <a:pt x="0" y="0"/>
                </a:lnTo>
                <a:lnTo>
                  <a:pt x="913" y="6"/>
                </a:lnTo>
                <a:lnTo>
                  <a:pt x="913" y="958"/>
                </a:lnTo>
                <a:close/>
              </a:path>
            </a:pathLst>
          </a:custGeom>
          <a:gradFill rotWithShape="1">
            <a:gsLst>
              <a:gs pos="87000">
                <a:srgbClr val="F57820"/>
              </a:gs>
              <a:gs pos="30000">
                <a:srgbClr val="FFE24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3714733" y="3878284"/>
            <a:ext cx="101600" cy="1081087"/>
          </a:xfrm>
          <a:custGeom>
            <a:avLst/>
            <a:gdLst>
              <a:gd name="T0" fmla="*/ 0 w 69"/>
              <a:gd name="T1" fmla="*/ 87 h 972"/>
              <a:gd name="T2" fmla="*/ 0 w 69"/>
              <a:gd name="T3" fmla="*/ 906 h 972"/>
              <a:gd name="T4" fmla="*/ 69 w 69"/>
              <a:gd name="T5" fmla="*/ 972 h 972"/>
              <a:gd name="T6" fmla="*/ 69 w 69"/>
              <a:gd name="T7" fmla="*/ 0 h 972"/>
              <a:gd name="T8" fmla="*/ 0 w 69"/>
              <a:gd name="T9" fmla="*/ 87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972"/>
              <a:gd name="T17" fmla="*/ 69 w 69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972">
                <a:moveTo>
                  <a:pt x="0" y="87"/>
                </a:moveTo>
                <a:lnTo>
                  <a:pt x="0" y="906"/>
                </a:lnTo>
                <a:lnTo>
                  <a:pt x="69" y="972"/>
                </a:lnTo>
                <a:lnTo>
                  <a:pt x="69" y="0"/>
                </a:lnTo>
                <a:lnTo>
                  <a:pt x="0" y="87"/>
                </a:lnTo>
                <a:close/>
              </a:path>
            </a:pathLst>
          </a:custGeom>
          <a:solidFill>
            <a:srgbClr val="F578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 flipH="1">
            <a:off x="9144022" y="3824309"/>
            <a:ext cx="1443567" cy="1189037"/>
          </a:xfrm>
          <a:custGeom>
            <a:avLst/>
            <a:gdLst>
              <a:gd name="T0" fmla="*/ 0 w 973"/>
              <a:gd name="T1" fmla="*/ 0 h 1069"/>
              <a:gd name="T2" fmla="*/ 0 w 973"/>
              <a:gd name="T3" fmla="*/ 1069 h 1069"/>
              <a:gd name="T4" fmla="*/ 973 w 973"/>
              <a:gd name="T5" fmla="*/ 1051 h 1069"/>
              <a:gd name="T6" fmla="*/ 973 w 973"/>
              <a:gd name="T7" fmla="*/ 36 h 1069"/>
              <a:gd name="T8" fmla="*/ 0 w 973"/>
              <a:gd name="T9" fmla="*/ 0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3"/>
              <a:gd name="T16" fmla="*/ 0 h 1069"/>
              <a:gd name="T17" fmla="*/ 973 w 973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3" h="1069">
                <a:moveTo>
                  <a:pt x="0" y="0"/>
                </a:moveTo>
                <a:lnTo>
                  <a:pt x="0" y="1069"/>
                </a:lnTo>
                <a:lnTo>
                  <a:pt x="973" y="1051"/>
                </a:lnTo>
                <a:lnTo>
                  <a:pt x="973" y="3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87000">
                <a:srgbClr val="F57820"/>
              </a:gs>
              <a:gs pos="30000">
                <a:srgbClr val="FFE24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 flipH="1">
            <a:off x="10587589" y="3824309"/>
            <a:ext cx="292100" cy="1189037"/>
          </a:xfrm>
          <a:custGeom>
            <a:avLst/>
            <a:gdLst>
              <a:gd name="T0" fmla="*/ 0 w 197"/>
              <a:gd name="T1" fmla="*/ 123 h 1069"/>
              <a:gd name="T2" fmla="*/ 0 w 197"/>
              <a:gd name="T3" fmla="*/ 947 h 1069"/>
              <a:gd name="T4" fmla="*/ 197 w 197"/>
              <a:gd name="T5" fmla="*/ 1069 h 1069"/>
              <a:gd name="T6" fmla="*/ 197 w 197"/>
              <a:gd name="T7" fmla="*/ 0 h 1069"/>
              <a:gd name="T8" fmla="*/ 0 w 197"/>
              <a:gd name="T9" fmla="*/ 123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069"/>
              <a:gd name="T17" fmla="*/ 197 w 197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069">
                <a:moveTo>
                  <a:pt x="0" y="123"/>
                </a:moveTo>
                <a:lnTo>
                  <a:pt x="0" y="947"/>
                </a:lnTo>
                <a:lnTo>
                  <a:pt x="197" y="1069"/>
                </a:lnTo>
                <a:lnTo>
                  <a:pt x="197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578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8"/>
          <p:cNvSpPr>
            <a:spLocks/>
          </p:cNvSpPr>
          <p:nvPr/>
        </p:nvSpPr>
        <p:spPr bwMode="auto">
          <a:xfrm flipH="1">
            <a:off x="6398703" y="3878284"/>
            <a:ext cx="1354667" cy="1081087"/>
          </a:xfrm>
          <a:custGeom>
            <a:avLst/>
            <a:gdLst>
              <a:gd name="T0" fmla="*/ 913 w 913"/>
              <a:gd name="T1" fmla="*/ 958 h 972"/>
              <a:gd name="T2" fmla="*/ 0 w 913"/>
              <a:gd name="T3" fmla="*/ 972 h 972"/>
              <a:gd name="T4" fmla="*/ 0 w 913"/>
              <a:gd name="T5" fmla="*/ 0 h 972"/>
              <a:gd name="T6" fmla="*/ 913 w 913"/>
              <a:gd name="T7" fmla="*/ 6 h 972"/>
              <a:gd name="T8" fmla="*/ 913 w 913"/>
              <a:gd name="T9" fmla="*/ 958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972"/>
              <a:gd name="T17" fmla="*/ 913 w 913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972">
                <a:moveTo>
                  <a:pt x="913" y="958"/>
                </a:moveTo>
                <a:lnTo>
                  <a:pt x="0" y="972"/>
                </a:lnTo>
                <a:lnTo>
                  <a:pt x="0" y="0"/>
                </a:lnTo>
                <a:lnTo>
                  <a:pt x="913" y="6"/>
                </a:lnTo>
                <a:lnTo>
                  <a:pt x="913" y="958"/>
                </a:lnTo>
                <a:close/>
              </a:path>
            </a:pathLst>
          </a:custGeom>
          <a:gradFill rotWithShape="1">
            <a:gsLst>
              <a:gs pos="87000">
                <a:srgbClr val="F57820"/>
              </a:gs>
              <a:gs pos="30000">
                <a:srgbClr val="FFE24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 flipH="1">
            <a:off x="7715261" y="3857629"/>
            <a:ext cx="101600" cy="1081087"/>
          </a:xfrm>
          <a:custGeom>
            <a:avLst/>
            <a:gdLst>
              <a:gd name="T0" fmla="*/ 0 w 69"/>
              <a:gd name="T1" fmla="*/ 87 h 972"/>
              <a:gd name="T2" fmla="*/ 0 w 69"/>
              <a:gd name="T3" fmla="*/ 906 h 972"/>
              <a:gd name="T4" fmla="*/ 69 w 69"/>
              <a:gd name="T5" fmla="*/ 972 h 972"/>
              <a:gd name="T6" fmla="*/ 69 w 69"/>
              <a:gd name="T7" fmla="*/ 0 h 972"/>
              <a:gd name="T8" fmla="*/ 0 w 69"/>
              <a:gd name="T9" fmla="*/ 87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972"/>
              <a:gd name="T17" fmla="*/ 69 w 69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972">
                <a:moveTo>
                  <a:pt x="0" y="87"/>
                </a:moveTo>
                <a:lnTo>
                  <a:pt x="0" y="906"/>
                </a:lnTo>
                <a:lnTo>
                  <a:pt x="69" y="972"/>
                </a:lnTo>
                <a:lnTo>
                  <a:pt x="69" y="0"/>
                </a:lnTo>
                <a:lnTo>
                  <a:pt x="0" y="87"/>
                </a:lnTo>
                <a:close/>
              </a:path>
            </a:pathLst>
          </a:custGeom>
          <a:solidFill>
            <a:srgbClr val="F578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714733" y="2780411"/>
            <a:ext cx="3524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23291"/>
                </a:solidFill>
                <a:latin typeface="Arial Black" pitchFamily="34" charset="0"/>
              </a:rPr>
              <a:t>The blood circulation into the penis not adequate.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3809984" y="2663828"/>
            <a:ext cx="0" cy="1193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9165188" y="2646383"/>
            <a:ext cx="0" cy="1193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079483" y="5214951"/>
            <a:ext cx="311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23291"/>
                </a:solidFill>
                <a:latin typeface="Arial Black" pitchFamily="34" charset="0"/>
              </a:rPr>
              <a:t>The nerves to the penis not functioning well.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V="1">
            <a:off x="1142965" y="5021283"/>
            <a:ext cx="0" cy="12382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6413520" y="5214950"/>
            <a:ext cx="32067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23291"/>
                </a:solidFill>
                <a:latin typeface="Arial Black" pitchFamily="34" charset="0"/>
              </a:rPr>
              <a:t>The veins unable to "trap and keep" the blood inside the penis.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6426220" y="4951433"/>
            <a:ext cx="0" cy="133826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32"/>
          <p:cNvSpPr>
            <a:spLocks/>
          </p:cNvSpPr>
          <p:nvPr/>
        </p:nvSpPr>
        <p:spPr bwMode="auto">
          <a:xfrm>
            <a:off x="946113" y="5075259"/>
            <a:ext cx="31751" cy="1587"/>
          </a:xfrm>
          <a:custGeom>
            <a:avLst/>
            <a:gdLst>
              <a:gd name="T0" fmla="*/ 12 w 12"/>
              <a:gd name="T1" fmla="*/ 0 h 1587"/>
              <a:gd name="T2" fmla="*/ 0 w 12"/>
              <a:gd name="T3" fmla="*/ 0 h 1587"/>
              <a:gd name="T4" fmla="*/ 12 w 12"/>
              <a:gd name="T5" fmla="*/ 0 h 1587"/>
              <a:gd name="T6" fmla="*/ 12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23" name="WordArt 34"/>
          <p:cNvSpPr>
            <a:spLocks noChangeArrowheads="1" noChangeShapeType="1" noTextEdit="1"/>
          </p:cNvSpPr>
          <p:nvPr/>
        </p:nvSpPr>
        <p:spPr bwMode="auto">
          <a:xfrm>
            <a:off x="1164130" y="4637109"/>
            <a:ext cx="232833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23291"/>
                </a:solidFill>
                <a:latin typeface="Arial"/>
                <a:cs typeface="Arial"/>
              </a:rPr>
              <a:t>1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23291"/>
              </a:solidFill>
              <a:latin typeface="Arial"/>
              <a:cs typeface="Arial"/>
            </a:endParaRPr>
          </a:p>
        </p:txBody>
      </p:sp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3911619" y="4630759"/>
            <a:ext cx="232833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23291"/>
                </a:solidFill>
                <a:latin typeface="Arial"/>
                <a:cs typeface="Arial"/>
              </a:rPr>
              <a:t>2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23291"/>
              </a:solidFill>
              <a:latin typeface="Arial"/>
              <a:cs typeface="Arial"/>
            </a:endParaRPr>
          </a:p>
        </p:txBody>
      </p:sp>
      <p:sp>
        <p:nvSpPr>
          <p:cNvPr id="25" name="WordArt 36"/>
          <p:cNvSpPr>
            <a:spLocks noChangeArrowheads="1" noChangeShapeType="1" noTextEdit="1"/>
          </p:cNvSpPr>
          <p:nvPr/>
        </p:nvSpPr>
        <p:spPr bwMode="auto">
          <a:xfrm>
            <a:off x="6504537" y="4630759"/>
            <a:ext cx="232833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23291"/>
                </a:solidFill>
                <a:latin typeface="Arial"/>
                <a:cs typeface="Arial"/>
              </a:rPr>
              <a:t>3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23291"/>
              </a:solidFill>
              <a:latin typeface="Arial"/>
              <a:cs typeface="Arial"/>
            </a:endParaRPr>
          </a:p>
        </p:txBody>
      </p:sp>
      <p:sp>
        <p:nvSpPr>
          <p:cNvPr id="26" name="WordArt 37"/>
          <p:cNvSpPr>
            <a:spLocks noChangeArrowheads="1" noChangeShapeType="1" noTextEdit="1"/>
          </p:cNvSpPr>
          <p:nvPr/>
        </p:nvSpPr>
        <p:spPr bwMode="auto">
          <a:xfrm>
            <a:off x="9262556" y="4637109"/>
            <a:ext cx="232833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23291"/>
                </a:solidFill>
                <a:latin typeface="Arial"/>
                <a:cs typeface="Arial"/>
              </a:rPr>
              <a:t>4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23291"/>
              </a:solidFill>
              <a:latin typeface="Arial"/>
              <a:cs typeface="Arial"/>
            </a:endParaRPr>
          </a:p>
        </p:txBody>
      </p:sp>
      <p:sp>
        <p:nvSpPr>
          <p:cNvPr id="27" name="Freeform 39"/>
          <p:cNvSpPr>
            <a:spLocks/>
          </p:cNvSpPr>
          <p:nvPr/>
        </p:nvSpPr>
        <p:spPr bwMode="auto">
          <a:xfrm>
            <a:off x="1900789" y="5564209"/>
            <a:ext cx="31751" cy="1587"/>
          </a:xfrm>
          <a:custGeom>
            <a:avLst/>
            <a:gdLst>
              <a:gd name="T0" fmla="*/ 12 w 12"/>
              <a:gd name="T1" fmla="*/ 0 h 1587"/>
              <a:gd name="T2" fmla="*/ 0 w 12"/>
              <a:gd name="T3" fmla="*/ 0 h 1587"/>
              <a:gd name="T4" fmla="*/ 12 w 12"/>
              <a:gd name="T5" fmla="*/ 0 h 1587"/>
              <a:gd name="T6" fmla="*/ 12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b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9165176" y="2812318"/>
            <a:ext cx="302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23291"/>
                </a:solidFill>
                <a:latin typeface="Arial Black" pitchFamily="34" charset="0"/>
              </a:rPr>
              <a:t>There is no stimulus from the brain.</a:t>
            </a:r>
          </a:p>
        </p:txBody>
      </p:sp>
    </p:spTree>
    <p:extLst>
      <p:ext uri="{BB962C8B-B14F-4D97-AF65-F5344CB8AC3E}">
        <p14:creationId xmlns:p14="http://schemas.microsoft.com/office/powerpoint/2010/main" val="20747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8717" y="1428736"/>
            <a:ext cx="9429816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Common Causes of Erection Problems</a:t>
            </a:r>
            <a:endParaRPr lang="zh-CN" altLang="en-US" sz="36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4070349" y="2928934"/>
            <a:ext cx="4025916" cy="2000264"/>
          </a:xfrm>
          <a:prstGeom prst="rect">
            <a:avLst/>
          </a:prstGeom>
          <a:solidFill>
            <a:srgbClr val="FF0000">
              <a:alpha val="80000"/>
            </a:srgbClr>
          </a:solidFill>
          <a:ln w="9525" algn="ctr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2"/>
          <p:cNvSpPr>
            <a:spLocks noChangeShapeType="1"/>
          </p:cNvSpPr>
          <p:nvPr/>
        </p:nvSpPr>
        <p:spPr bwMode="auto">
          <a:xfrm flipH="1" flipV="1">
            <a:off x="2952728" y="5072074"/>
            <a:ext cx="857256" cy="642942"/>
          </a:xfrm>
          <a:prstGeom prst="line">
            <a:avLst/>
          </a:prstGeom>
          <a:noFill/>
          <a:ln w="76200">
            <a:solidFill>
              <a:srgbClr val="000000">
                <a:alpha val="69804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Line 4"/>
          <p:cNvSpPr>
            <a:spLocks noChangeShapeType="1"/>
          </p:cNvSpPr>
          <p:nvPr/>
        </p:nvSpPr>
        <p:spPr bwMode="auto">
          <a:xfrm flipV="1">
            <a:off x="8096264" y="5143511"/>
            <a:ext cx="857256" cy="571504"/>
          </a:xfrm>
          <a:prstGeom prst="line">
            <a:avLst/>
          </a:prstGeom>
          <a:noFill/>
          <a:ln w="76200">
            <a:solidFill>
              <a:srgbClr val="000000">
                <a:alpha val="69804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Freeform 7"/>
          <p:cNvSpPr>
            <a:spLocks/>
          </p:cNvSpPr>
          <p:nvPr/>
        </p:nvSpPr>
        <p:spPr bwMode="gray">
          <a:xfrm>
            <a:off x="381008" y="2786058"/>
            <a:ext cx="3333725" cy="22145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44"/>
              </a:cxn>
              <a:cxn ang="0">
                <a:pos x="1622" y="1705"/>
              </a:cxn>
              <a:cxn ang="0">
                <a:pos x="1622" y="130"/>
              </a:cxn>
              <a:cxn ang="0">
                <a:pos x="0" y="0"/>
              </a:cxn>
            </a:cxnLst>
            <a:rect l="0" t="0" r="r" b="b"/>
            <a:pathLst>
              <a:path w="1622" h="1744">
                <a:moveTo>
                  <a:pt x="0" y="0"/>
                </a:moveTo>
                <a:lnTo>
                  <a:pt x="4" y="1744"/>
                </a:lnTo>
                <a:lnTo>
                  <a:pt x="1622" y="1705"/>
                </a:lnTo>
                <a:lnTo>
                  <a:pt x="1622" y="1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 w="9525" cap="flat" cmpd="sng">
            <a:prstDash val="solid"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>
            <a:flatTx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Freeform 9"/>
          <p:cNvSpPr>
            <a:spLocks/>
          </p:cNvSpPr>
          <p:nvPr/>
        </p:nvSpPr>
        <p:spPr bwMode="gray">
          <a:xfrm>
            <a:off x="8382016" y="2786058"/>
            <a:ext cx="3429025" cy="2214578"/>
          </a:xfrm>
          <a:custGeom>
            <a:avLst/>
            <a:gdLst/>
            <a:ahLst/>
            <a:cxnLst>
              <a:cxn ang="0">
                <a:pos x="1616" y="0"/>
              </a:cxn>
              <a:cxn ang="0">
                <a:pos x="1618" y="1732"/>
              </a:cxn>
              <a:cxn ang="0">
                <a:pos x="0" y="1693"/>
              </a:cxn>
              <a:cxn ang="0">
                <a:pos x="0" y="118"/>
              </a:cxn>
              <a:cxn ang="0">
                <a:pos x="1616" y="0"/>
              </a:cxn>
            </a:cxnLst>
            <a:rect l="0" t="0" r="r" b="b"/>
            <a:pathLst>
              <a:path w="1618" h="1732">
                <a:moveTo>
                  <a:pt x="1616" y="0"/>
                </a:moveTo>
                <a:lnTo>
                  <a:pt x="1618" y="1732"/>
                </a:lnTo>
                <a:lnTo>
                  <a:pt x="0" y="1693"/>
                </a:lnTo>
                <a:lnTo>
                  <a:pt x="0" y="118"/>
                </a:lnTo>
                <a:lnTo>
                  <a:pt x="1616" y="0"/>
                </a:lnTo>
                <a:close/>
              </a:path>
            </a:pathLst>
          </a:custGeom>
          <a:solidFill>
            <a:srgbClr val="FF0000">
              <a:alpha val="80000"/>
            </a:srgbClr>
          </a:solidFill>
          <a:ln w="9525" cap="flat" cmpd="sng"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flatTx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Freeform 10"/>
          <p:cNvSpPr>
            <a:spLocks/>
          </p:cNvSpPr>
          <p:nvPr/>
        </p:nvSpPr>
        <p:spPr bwMode="ltGray">
          <a:xfrm>
            <a:off x="716792" y="3003736"/>
            <a:ext cx="2807441" cy="18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716"/>
              </a:cxn>
              <a:cxn ang="0">
                <a:pos x="1584" y="1686"/>
              </a:cxn>
              <a:cxn ang="0">
                <a:pos x="1524" y="120"/>
              </a:cxn>
              <a:cxn ang="0">
                <a:pos x="0" y="0"/>
              </a:cxn>
            </a:cxnLst>
            <a:rect l="0" t="0" r="r" b="b"/>
            <a:pathLst>
              <a:path w="1584" h="1716">
                <a:moveTo>
                  <a:pt x="0" y="0"/>
                </a:moveTo>
                <a:lnTo>
                  <a:pt x="30" y="1716"/>
                </a:lnTo>
                <a:lnTo>
                  <a:pt x="1584" y="1686"/>
                </a:lnTo>
                <a:lnTo>
                  <a:pt x="1524" y="120"/>
                </a:lnTo>
                <a:lnTo>
                  <a:pt x="0" y="0"/>
                </a:lnTo>
                <a:close/>
              </a:path>
            </a:pathLst>
          </a:custGeom>
          <a:solidFill>
            <a:srgbClr val="5A5A5A">
              <a:alpha val="89804"/>
            </a:srgbClr>
          </a:solidFill>
          <a:ln w="19050" cap="flat" cmpd="sng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Freeform 12"/>
          <p:cNvSpPr>
            <a:spLocks/>
          </p:cNvSpPr>
          <p:nvPr/>
        </p:nvSpPr>
        <p:spPr bwMode="ltGray">
          <a:xfrm flipH="1">
            <a:off x="8640482" y="2997050"/>
            <a:ext cx="2980057" cy="18607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716"/>
              </a:cxn>
              <a:cxn ang="0">
                <a:pos x="1584" y="1686"/>
              </a:cxn>
              <a:cxn ang="0">
                <a:pos x="1524" y="120"/>
              </a:cxn>
              <a:cxn ang="0">
                <a:pos x="0" y="0"/>
              </a:cxn>
            </a:cxnLst>
            <a:rect l="0" t="0" r="r" b="b"/>
            <a:pathLst>
              <a:path w="1584" h="1716">
                <a:moveTo>
                  <a:pt x="0" y="0"/>
                </a:moveTo>
                <a:lnTo>
                  <a:pt x="30" y="1716"/>
                </a:lnTo>
                <a:lnTo>
                  <a:pt x="1584" y="1686"/>
                </a:lnTo>
                <a:lnTo>
                  <a:pt x="1524" y="120"/>
                </a:lnTo>
                <a:lnTo>
                  <a:pt x="0" y="0"/>
                </a:lnTo>
                <a:close/>
              </a:path>
            </a:pathLst>
          </a:custGeom>
          <a:solidFill>
            <a:srgbClr val="5A5A5A">
              <a:alpha val="89804"/>
            </a:srgbClr>
          </a:solidFill>
          <a:ln w="19050" cap="flat" cmpd="sng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9"/>
          <p:cNvSpPr txBox="1">
            <a:spLocks noChangeArrowheads="1"/>
          </p:cNvSpPr>
          <p:nvPr/>
        </p:nvSpPr>
        <p:spPr bwMode="gray">
          <a:xfrm>
            <a:off x="571461" y="3500438"/>
            <a:ext cx="3022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  <a:ea typeface="宋体" pitchFamily="2" charset="-122"/>
                <a:cs typeface="Arial" pitchFamily="34" charset="0"/>
              </a:rPr>
              <a:t>Physiological</a:t>
            </a:r>
          </a:p>
          <a:p>
            <a:pPr marL="120650" indent="-120650" algn="ctr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  <a:ea typeface="宋体" pitchFamily="2" charset="-122"/>
                <a:cs typeface="Arial" pitchFamily="34" charset="0"/>
              </a:rPr>
              <a:t>Reasons</a:t>
            </a:r>
          </a:p>
        </p:txBody>
      </p:sp>
      <p:sp>
        <p:nvSpPr>
          <p:cNvPr id="127" name="Text Box 20"/>
          <p:cNvSpPr txBox="1">
            <a:spLocks noChangeArrowheads="1"/>
          </p:cNvSpPr>
          <p:nvPr/>
        </p:nvSpPr>
        <p:spPr bwMode="gray">
          <a:xfrm>
            <a:off x="8597939" y="3571876"/>
            <a:ext cx="3022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bg1"/>
                </a:solidFill>
                <a:latin typeface="Arial Black" pitchFamily="34" charset="0"/>
                <a:ea typeface="宋体" pitchFamily="2" charset="-122"/>
                <a:cs typeface="Arial" pitchFamily="34" charset="0"/>
              </a:rPr>
              <a:t>Psychological</a:t>
            </a:r>
          </a:p>
          <a:p>
            <a:pPr marL="120650" indent="-120650" algn="ctr">
              <a:spcBef>
                <a:spcPct val="50000"/>
              </a:spcBef>
            </a:pPr>
            <a:r>
              <a:rPr lang="en-US" altLang="zh-CN" sz="2000" b="0" dirty="0" smtClean="0">
                <a:solidFill>
                  <a:schemeClr val="bg1"/>
                </a:solidFill>
                <a:latin typeface="Arial Black" pitchFamily="34" charset="0"/>
                <a:ea typeface="宋体" pitchFamily="2" charset="-122"/>
                <a:cs typeface="Arial" pitchFamily="34" charset="0"/>
              </a:rPr>
              <a:t>Reasons</a:t>
            </a:r>
            <a:endParaRPr lang="en-US" altLang="zh-CN" sz="2000" b="0" dirty="0">
              <a:solidFill>
                <a:schemeClr val="bg1"/>
              </a:solidFill>
              <a:latin typeface="Arial Black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128" name="Group 22"/>
          <p:cNvGrpSpPr>
            <a:grpSpLocks/>
          </p:cNvGrpSpPr>
          <p:nvPr/>
        </p:nvGrpSpPr>
        <p:grpSpPr bwMode="auto">
          <a:xfrm>
            <a:off x="2476475" y="5643578"/>
            <a:ext cx="7620053" cy="714380"/>
            <a:chOff x="3098" y="249"/>
            <a:chExt cx="1959" cy="629"/>
          </a:xfrm>
          <a:effectLst/>
        </p:grpSpPr>
        <p:sp>
          <p:nvSpPr>
            <p:cNvPr id="129" name="Oval 23"/>
            <p:cNvSpPr>
              <a:spLocks noChangeArrowheads="1"/>
            </p:cNvSpPr>
            <p:nvPr/>
          </p:nvSpPr>
          <p:spPr bwMode="lt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549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549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Oval 24"/>
            <p:cNvSpPr>
              <a:spLocks noChangeArrowheads="1"/>
            </p:cNvSpPr>
            <p:nvPr/>
          </p:nvSpPr>
          <p:spPr bwMode="lt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1" name="Text Box 25"/>
          <p:cNvSpPr txBox="1">
            <a:spLocks noChangeArrowheads="1"/>
          </p:cNvSpPr>
          <p:nvPr/>
        </p:nvSpPr>
        <p:spPr bwMode="auto">
          <a:xfrm>
            <a:off x="3524232" y="5715017"/>
            <a:ext cx="5810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5A5A5A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Causes of ED</a:t>
            </a:r>
            <a:endParaRPr lang="en-US" altLang="zh-CN" sz="2400" b="1" dirty="0">
              <a:solidFill>
                <a:srgbClr val="5A5A5A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6" name="Picture 2" descr="\\192.168.0.25\bd\Fiona Liu\2013 Product PPT\Update\Sexual Series\X Power Man Capsules\x power man picture\conflict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36" y="3038226"/>
            <a:ext cx="4000528" cy="1748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421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15148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6237" y="1952"/>
            <a:ext cx="7905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chemeClr val="bg1"/>
                </a:solidFill>
                <a:latin typeface="Arial Black" pitchFamily="34" charset="0"/>
                <a:ea typeface="宋体" pitchFamily="2" charset="-122"/>
                <a:cs typeface="Arial" pitchFamily="34" charset="0"/>
              </a:rPr>
              <a:t>Physiological</a:t>
            </a:r>
            <a:endParaRPr lang="en-US" sz="4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/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Reasons</a:t>
            </a: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428636"/>
            <a:ext cx="8286765" cy="6215074"/>
          </a:xfrm>
          <a:prstGeom prst="ellipse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9720" y="1357298"/>
            <a:ext cx="5905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Heart disease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High blood pressure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High cholesterol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Diabetes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Obesity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Atherosclerosis (hardening of the arteries)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Parkinson’s disease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Peyronie’s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disease(development of scar tissue in the penis, causing painful erections)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Use of certain medications, including diuretics, muscle relaxers, 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antidepr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Injury to the spinal cord or genital 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essants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Liver or kidney disease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25" y="649412"/>
            <a:ext cx="323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23291"/>
                </a:solidFill>
              </a:rPr>
              <a:t>Diseases</a:t>
            </a:r>
            <a:endParaRPr lang="en-US" sz="4000" b="1" dirty="0">
              <a:solidFill>
                <a:srgbClr val="32329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96264" y="3143248"/>
            <a:ext cx="4095779" cy="3071834"/>
          </a:xfrm>
          <a:prstGeom prst="ellipse">
            <a:avLst/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59" y="3714753"/>
            <a:ext cx="371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E241"/>
                </a:solidFill>
              </a:rPr>
              <a:t>Bad Hobbies</a:t>
            </a:r>
            <a:endParaRPr lang="en-US" sz="3600" b="1" dirty="0">
              <a:solidFill>
                <a:srgbClr val="FFE24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7309" y="4648810"/>
            <a:ext cx="390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Alcoholism abuse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Tobacco use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FFE24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stCxn id="3" idx="5"/>
          </p:cNvCxnSpPr>
          <p:nvPr/>
        </p:nvCxnSpPr>
        <p:spPr>
          <a:xfrm rot="16200000" flipH="1">
            <a:off x="2539215" y="4515728"/>
            <a:ext cx="517708" cy="880736"/>
          </a:xfrm>
          <a:prstGeom prst="line">
            <a:avLst/>
          </a:prstGeom>
          <a:ln w="28575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7"/>
            <a:endCxn id="6" idx="3"/>
          </p:cNvCxnSpPr>
          <p:nvPr/>
        </p:nvCxnSpPr>
        <p:spPr>
          <a:xfrm rot="5400000" flipH="1" flipV="1">
            <a:off x="5447322" y="4012701"/>
            <a:ext cx="821102" cy="904301"/>
          </a:xfrm>
          <a:prstGeom prst="line">
            <a:avLst/>
          </a:prstGeom>
          <a:ln w="28575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6"/>
          </p:cNvCxnSpPr>
          <p:nvPr/>
        </p:nvCxnSpPr>
        <p:spPr>
          <a:xfrm rot="10800000">
            <a:off x="8667768" y="3321845"/>
            <a:ext cx="1333509" cy="535785"/>
          </a:xfrm>
          <a:prstGeom prst="line">
            <a:avLst/>
          </a:prstGeom>
          <a:ln w="28575">
            <a:solidFill>
              <a:srgbClr val="323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9746" y="651791"/>
            <a:ext cx="661558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02D91"/>
                </a:solidFill>
                <a:latin typeface="Arial Black" pitchFamily="34" charset="0"/>
                <a:ea typeface="宋体" pitchFamily="2" charset="-122"/>
                <a:cs typeface="Arial" pitchFamily="34" charset="0"/>
              </a:rPr>
              <a:t>Psychological</a:t>
            </a:r>
          </a:p>
          <a:p>
            <a:pPr algn="ctr"/>
            <a:r>
              <a:rPr lang="en-US" sz="4000" dirty="0" smtClean="0">
                <a:solidFill>
                  <a:srgbClr val="F02D91"/>
                </a:solidFill>
                <a:latin typeface="Arial Black" pitchFamily="34" charset="0"/>
              </a:rPr>
              <a:t> Reasons</a:t>
            </a:r>
            <a:endParaRPr lang="en-US" sz="40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-43" y="2928934"/>
            <a:ext cx="2762269" cy="207170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F57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7979" y="4572008"/>
            <a:ext cx="2762269" cy="207170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57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05499" y="2285992"/>
            <a:ext cx="2762269" cy="207170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57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29774" y="3714752"/>
            <a:ext cx="2762269" cy="207170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rgbClr val="F57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0960" y="507207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23291"/>
                </a:solidFill>
                <a:latin typeface="Arial Black" pitchFamily="34" charset="0"/>
              </a:rPr>
              <a:t>Anxiety</a:t>
            </a:r>
            <a:endParaRPr 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7979" y="4100460"/>
            <a:ext cx="276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23291"/>
                </a:solidFill>
                <a:latin typeface="Arial Black" pitchFamily="34" charset="0"/>
              </a:rPr>
              <a:t>Depression</a:t>
            </a:r>
            <a:endParaRPr 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500570"/>
            <a:ext cx="276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23291"/>
                </a:solidFill>
                <a:latin typeface="Arial Black" pitchFamily="34" charset="0"/>
              </a:rPr>
              <a:t>Work stress</a:t>
            </a:r>
            <a:endParaRPr 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53520" y="592933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23291"/>
                </a:solidFill>
                <a:latin typeface="Arial Black" pitchFamily="34" charset="0"/>
              </a:rPr>
              <a:t>Relationship problems</a:t>
            </a:r>
            <a:endParaRPr 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15148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7477" y="176735"/>
            <a:ext cx="65722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23291"/>
                </a:solidFill>
                <a:latin typeface="Arial Black" pitchFamily="34" charset="0"/>
              </a:rPr>
              <a:t> ED Is Harmful!</a:t>
            </a:r>
            <a:endParaRPr lang="en-US" sz="4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://www.channelweb.co.uk/IMG/153/110153/talk-to-the-h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AEC"/>
              </a:clrFrom>
              <a:clrTo>
                <a:srgbClr val="E9EAEC">
                  <a:alpha val="0"/>
                </a:srgbClr>
              </a:clrTo>
            </a:clrChange>
          </a:blip>
          <a:srcRect l="15482" t="20053" r="2458"/>
          <a:stretch>
            <a:fillRect/>
          </a:stretch>
        </p:blipFill>
        <p:spPr bwMode="auto">
          <a:xfrm>
            <a:off x="6858005" y="1347909"/>
            <a:ext cx="5333995" cy="5510092"/>
          </a:xfrm>
          <a:prstGeom prst="rect">
            <a:avLst/>
          </a:prstGeom>
          <a:noFill/>
        </p:spPr>
      </p:pic>
      <p:sp>
        <p:nvSpPr>
          <p:cNvPr id="5" name="等腰三角形 4"/>
          <p:cNvSpPr/>
          <p:nvPr/>
        </p:nvSpPr>
        <p:spPr>
          <a:xfrm rot="6261178">
            <a:off x="2897502" y="-822413"/>
            <a:ext cx="1537753" cy="6247109"/>
          </a:xfrm>
          <a:prstGeom prst="triangle">
            <a:avLst>
              <a:gd name="adj" fmla="val 49162"/>
            </a:avLst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 rot="5400000">
            <a:off x="2914841" y="866972"/>
            <a:ext cx="1357323" cy="6338505"/>
          </a:xfrm>
          <a:prstGeom prst="triangle">
            <a:avLst>
              <a:gd name="adj" fmla="val 49321"/>
            </a:avLst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4879512">
            <a:off x="3583119" y="2145711"/>
            <a:ext cx="1226269" cy="6677295"/>
          </a:xfrm>
          <a:prstGeom prst="triangle">
            <a:avLst>
              <a:gd name="adj" fmla="val 49321"/>
            </a:avLst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 rot="706025">
            <a:off x="577286" y="2057689"/>
            <a:ext cx="541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Relationship problems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62" y="3786191"/>
            <a:ext cx="476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Stress and Anxiety</a:t>
            </a:r>
          </a:p>
        </p:txBody>
      </p:sp>
      <p:sp>
        <p:nvSpPr>
          <p:cNvPr id="11" name="TextBox 10"/>
          <p:cNvSpPr txBox="1"/>
          <p:nvPr/>
        </p:nvSpPr>
        <p:spPr>
          <a:xfrm rot="21080660">
            <a:off x="958912" y="5366995"/>
            <a:ext cx="476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Affect male fertility</a:t>
            </a:r>
          </a:p>
        </p:txBody>
      </p:sp>
    </p:spTree>
    <p:extLst>
      <p:ext uri="{BB962C8B-B14F-4D97-AF65-F5344CB8AC3E}">
        <p14:creationId xmlns:p14="http://schemas.microsoft.com/office/powerpoint/2010/main" val="3481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Z:\Fiona Liu\2013 Product PPT\Update\Sexual Series\X Power Man Capsules\x power man picture\marriage-conflic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3429000"/>
            <a:ext cx="7789388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1183" y="1207787"/>
            <a:ext cx="1066807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02D91"/>
                </a:solidFill>
                <a:latin typeface="Arial Black" pitchFamily="34" charset="0"/>
              </a:rPr>
              <a:t>ED Affects Couples’ Relationship</a:t>
            </a:r>
            <a:endParaRPr lang="zh-CN" altLang="en-US" sz="32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3" y="2385948"/>
            <a:ext cx="3714776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Erectile dysfunction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987" y="2385948"/>
            <a:ext cx="3238523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Self-esteem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512" y="2385948"/>
            <a:ext cx="4381531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Loss of sexual desire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512" y="3286124"/>
            <a:ext cx="4381531" cy="707886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 the times of sexual intercourse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512" y="4500570"/>
            <a:ext cx="4381531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Bad couples’ relationship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0512" y="6315038"/>
            <a:ext cx="4381531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Finally lead to divorce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524232" y="2457386"/>
            <a:ext cx="952507" cy="285752"/>
          </a:xfrm>
          <a:prstGeom prst="rightArrow">
            <a:avLst/>
          </a:prstGeom>
          <a:solidFill>
            <a:srgbClr val="F02D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9810776" y="2857496"/>
            <a:ext cx="476253" cy="35719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F02D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239008" y="2457386"/>
            <a:ext cx="857256" cy="285752"/>
          </a:xfrm>
          <a:prstGeom prst="rightArrow">
            <a:avLst/>
          </a:prstGeom>
          <a:solidFill>
            <a:srgbClr val="F02D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9810776" y="4071942"/>
            <a:ext cx="476253" cy="35719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F02D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9810776" y="5929330"/>
            <a:ext cx="476253" cy="35719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F02D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810512" y="5429264"/>
            <a:ext cx="4381531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Wife Infidelity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9810776" y="5000636"/>
            <a:ext cx="476253" cy="357190"/>
          </a:xfrm>
          <a:prstGeom prst="downArrow">
            <a:avLst>
              <a:gd name="adj1" fmla="val 42123"/>
              <a:gd name="adj2" fmla="val 50000"/>
            </a:avLst>
          </a:prstGeom>
          <a:solidFill>
            <a:srgbClr val="F02D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hehavengroup.ca/images/keyboard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1278"/>
          <a:stretch>
            <a:fillRect/>
          </a:stretch>
        </p:blipFill>
        <p:spPr bwMode="auto">
          <a:xfrm>
            <a:off x="0" y="0"/>
            <a:ext cx="1219204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459" y="71414"/>
            <a:ext cx="619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gradFill>
                  <a:gsLst>
                    <a:gs pos="11000">
                      <a:srgbClr val="FFFF00"/>
                    </a:gs>
                    <a:gs pos="36000">
                      <a:srgbClr val="F57820"/>
                    </a:gs>
                    <a:gs pos="56000">
                      <a:srgbClr val="FFFF00"/>
                    </a:gs>
                  </a:gsLst>
                  <a:lin ang="2700000" scaled="1"/>
                </a:gradFill>
                <a:effectLst/>
                <a:latin typeface="Arial Black" pitchFamily="34" charset="0"/>
              </a:rPr>
              <a:t>Divorce</a:t>
            </a:r>
            <a:r>
              <a:rPr lang="en-US" altLang="zh-CN" sz="4000" b="1" dirty="0" smtClean="0">
                <a:solidFill>
                  <a:srgbClr val="32329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altLang="zh-CN" sz="4000" b="1" dirty="0" smtClean="0">
                <a:gradFill>
                  <a:gsLst>
                    <a:gs pos="11000">
                      <a:srgbClr val="FFFF00"/>
                    </a:gs>
                    <a:gs pos="36000">
                      <a:srgbClr val="F57820"/>
                    </a:gs>
                    <a:gs pos="56000">
                      <a:srgbClr val="FFFF00"/>
                    </a:gs>
                  </a:gsLst>
                  <a:lin ang="2700000" scaled="1"/>
                </a:gradFill>
                <a:effectLst/>
                <a:latin typeface="Arial Black" pitchFamily="34" charset="0"/>
              </a:rPr>
              <a:t>Report</a:t>
            </a:r>
            <a:endParaRPr lang="zh-CN" altLang="en-US" sz="4000" b="1" dirty="0">
              <a:gradFill>
                <a:gsLst>
                  <a:gs pos="11000">
                    <a:srgbClr val="FFFF00"/>
                  </a:gs>
                  <a:gs pos="36000">
                    <a:srgbClr val="F57820"/>
                  </a:gs>
                  <a:gs pos="56000">
                    <a:srgbClr val="FFFF00"/>
                  </a:gs>
                </a:gsLst>
                <a:lin ang="2700000" scaled="1"/>
              </a:gradFill>
              <a:effectLst/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53" y="1500174"/>
            <a:ext cx="5619747" cy="48577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67547" y="1651236"/>
            <a:ext cx="5429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02D91"/>
                </a:solidFill>
                <a:effectLst/>
                <a:latin typeface="Arial" pitchFamily="34" charset="0"/>
                <a:cs typeface="Arial" pitchFamily="34" charset="0"/>
              </a:rPr>
              <a:t>Investigation: </a:t>
            </a:r>
            <a:r>
              <a:rPr lang="en-US" altLang="zh-CN" sz="2000" b="1" i="1" dirty="0" smtClean="0">
                <a:solidFill>
                  <a:srgbClr val="5A5A5A"/>
                </a:solidFill>
                <a:effectLst/>
                <a:latin typeface="Arial" pitchFamily="34" charset="0"/>
                <a:cs typeface="Arial" pitchFamily="34" charset="0"/>
              </a:rPr>
              <a:t>People’s Reasons for Divorcing</a:t>
            </a:r>
          </a:p>
          <a:p>
            <a:pPr marL="261938" indent="-261938">
              <a:buFont typeface="Arial" pitchFamily="34" charset="0"/>
              <a:buChar char="•"/>
            </a:pPr>
            <a:endParaRPr lang="en-US" altLang="zh-CN" sz="2400" b="1" i="1" dirty="0" smtClean="0">
              <a:solidFill>
                <a:srgbClr val="5A5A5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02D91"/>
                </a:solidFill>
                <a:effectLst/>
                <a:latin typeface="Arial" pitchFamily="34" charset="0"/>
                <a:cs typeface="Arial" pitchFamily="34" charset="0"/>
              </a:rPr>
              <a:t>Launched by: </a:t>
            </a:r>
            <a:r>
              <a:rPr lang="en-US" altLang="zh-CN" sz="2000" b="1" i="1" dirty="0" smtClean="0">
                <a:solidFill>
                  <a:srgbClr val="5A5A5A"/>
                </a:solidFill>
                <a:effectLst/>
                <a:latin typeface="Arial" pitchFamily="34" charset="0"/>
                <a:cs typeface="Arial" pitchFamily="34" charset="0"/>
              </a:rPr>
              <a:t>The Pennsylvania State University</a:t>
            </a:r>
          </a:p>
          <a:p>
            <a:pPr marL="261938" indent="-261938">
              <a:buFont typeface="Arial" pitchFamily="34" charset="0"/>
              <a:buChar char="•"/>
            </a:pPr>
            <a:endParaRPr lang="en-US" altLang="zh-CN" sz="2400" b="1" i="1" dirty="0" smtClean="0">
              <a:solidFill>
                <a:srgbClr val="5A5A5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02D91"/>
                </a:solidFill>
                <a:effectLst/>
                <a:latin typeface="Arial" pitchFamily="34" charset="0"/>
                <a:cs typeface="Arial" pitchFamily="34" charset="0"/>
              </a:rPr>
              <a:t>Duration: </a:t>
            </a:r>
            <a:r>
              <a:rPr lang="en-US" altLang="zh-CN" sz="2000" b="1" i="1" dirty="0" smtClean="0">
                <a:solidFill>
                  <a:srgbClr val="5A5A5A"/>
                </a:solidFill>
                <a:effectLst/>
                <a:latin typeface="Arial" pitchFamily="34" charset="0"/>
                <a:cs typeface="Arial" pitchFamily="34" charset="0"/>
              </a:rPr>
              <a:t>Between 1980 and 1997</a:t>
            </a:r>
          </a:p>
          <a:p>
            <a:pPr marL="261938" indent="-261938">
              <a:buFont typeface="Arial" pitchFamily="34" charset="0"/>
              <a:buChar char="•"/>
            </a:pPr>
            <a:endParaRPr lang="en-US" altLang="zh-CN" sz="2400" b="1" i="1" dirty="0" smtClean="0">
              <a:solidFill>
                <a:srgbClr val="5A5A5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02D91"/>
                </a:solidFill>
                <a:effectLst/>
                <a:latin typeface="Arial" pitchFamily="34" charset="0"/>
                <a:cs typeface="Arial" pitchFamily="34" charset="0"/>
              </a:rPr>
              <a:t>No. of Respondents: </a:t>
            </a:r>
            <a:r>
              <a:rPr lang="en-US" altLang="zh-CN" sz="2000" b="1" i="1" dirty="0" smtClean="0">
                <a:solidFill>
                  <a:srgbClr val="5A5A5A"/>
                </a:solidFill>
                <a:effectLst/>
                <a:latin typeface="Arial" pitchFamily="34" charset="0"/>
                <a:cs typeface="Arial" pitchFamily="34" charset="0"/>
              </a:rPr>
              <a:t>208</a:t>
            </a:r>
          </a:p>
          <a:p>
            <a:pPr marL="261938" indent="-261938">
              <a:buFont typeface="Arial" pitchFamily="34" charset="0"/>
              <a:buChar char="•"/>
            </a:pPr>
            <a:endParaRPr lang="en-US" altLang="zh-CN" sz="2000" b="1" i="1" dirty="0" smtClean="0">
              <a:solidFill>
                <a:srgbClr val="5A5A5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F02D91"/>
                </a:solidFill>
                <a:effectLst/>
                <a:latin typeface="Arial" pitchFamily="34" charset="0"/>
                <a:cs typeface="Arial" pitchFamily="34" charset="0"/>
              </a:rPr>
              <a:t>Results: </a:t>
            </a:r>
            <a:r>
              <a:rPr lang="en-US" altLang="zh-CN" sz="2000" b="1" i="1" dirty="0" smtClean="0">
                <a:solidFill>
                  <a:srgbClr val="5A5A5A"/>
                </a:solidFill>
                <a:effectLst/>
                <a:latin typeface="Arial" pitchFamily="34" charset="0"/>
                <a:cs typeface="Arial" pitchFamily="34" charset="0"/>
              </a:rPr>
              <a:t>See the table on the next slide</a:t>
            </a:r>
            <a:endParaRPr lang="en-US" altLang="zh-CN" sz="2800" b="1" i="1" dirty="0" smtClean="0">
              <a:solidFill>
                <a:srgbClr val="5A5A5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5805" t="19492" r="28074" b="15702"/>
          <a:stretch>
            <a:fillRect/>
          </a:stretch>
        </p:blipFill>
        <p:spPr bwMode="auto">
          <a:xfrm>
            <a:off x="1238259" y="1071546"/>
            <a:ext cx="95250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1047715" y="142853"/>
            <a:ext cx="9906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Percentage of Responses and Respondents</a:t>
            </a:r>
          </a:p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Causes of Divorce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19262" y="1857364"/>
            <a:ext cx="8763061" cy="214314"/>
          </a:xfrm>
          <a:prstGeom prst="rect">
            <a:avLst/>
          </a:prstGeom>
          <a:solidFill>
            <a:srgbClr val="F02D9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3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98762" y="1214398"/>
            <a:ext cx="11693237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514856" y="513462"/>
                  <a:pt x="6339816" y="384840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solidFill>
            <a:srgbClr val="D24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47979" y="1714489"/>
            <a:ext cx="619129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COPYRIGHT STATEMENT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1" y="6243600"/>
            <a:ext cx="1190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ctr"/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2006-2014 BF Suma Pharmaceuticals Inc. All rights reserved.</a:t>
            </a:r>
            <a:endParaRPr lang="zh-CN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6" y="2953780"/>
            <a:ext cx="10572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training material is owned by BF Suma Pharmaceuticals Inc. 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 Suma Pharmaceuticals Inc. reserves all rights of final interpretation and revision.</a:t>
            </a:r>
          </a:p>
          <a:p>
            <a:pPr marL="365125" indent="-365125">
              <a:buFont typeface="Wingdings" pitchFamily="2" charset="2"/>
              <a:buChar char="Ø"/>
            </a:pPr>
            <a:endParaRPr lang="en-US" altLang="zh-CN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Any reproduction or usage for commercial purpose in whole or in part without permission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6792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16" y="2500306"/>
            <a:ext cx="9810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The result shows that infidelity is the main reason of divorce. The cases of infidelity women is 1.5 times more than that of men’s.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endParaRPr lang="en-US" altLang="zh-CN" sz="2400" dirty="0" smtClean="0">
              <a:solidFill>
                <a:srgbClr val="323291"/>
              </a:solidFill>
              <a:latin typeface="Arial Black" pitchFamily="34" charset="0"/>
            </a:endParaRP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Men’s poor sexual performance lead to women not getting enough during sexual intercourse. This greatly affects the intimate relationship and needed to pay high attention.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12" y="1571612"/>
            <a:ext cx="866776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02D91"/>
                </a:solidFill>
                <a:latin typeface="Arial Black" pitchFamily="34" charset="0"/>
              </a:rPr>
              <a:t>Report Analysis</a:t>
            </a:r>
            <a:endParaRPr lang="en-US" sz="4000" dirty="0">
              <a:solidFill>
                <a:srgbClr val="F02D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16" y="1486904"/>
            <a:ext cx="97155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02D91"/>
                </a:solidFill>
                <a:latin typeface="Arial Black" pitchFamily="34" charset="0"/>
              </a:rPr>
              <a:t>ED Intensifies Stress &amp; Anxiety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901069" y="2297004"/>
            <a:ext cx="2753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  <a:ea typeface="Dotum" pitchFamily="34" charset="-127"/>
              </a:rPr>
              <a:t>Erectile Dysfunction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8191515" y="3797202"/>
            <a:ext cx="409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23291"/>
                </a:solidFill>
                <a:latin typeface="Arial Black" pitchFamily="34" charset="0"/>
                <a:ea typeface="Dotum" pitchFamily="34" charset="-127"/>
              </a:rPr>
              <a:t>Stress &amp; Anxiety</a:t>
            </a:r>
            <a:endParaRPr lang="zh-CN" altLang="en-US" dirty="0">
              <a:solidFill>
                <a:srgbClr val="323291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36" name="椭圆 10"/>
          <p:cNvSpPr>
            <a:spLocks noChangeArrowheads="1"/>
          </p:cNvSpPr>
          <p:nvPr/>
        </p:nvSpPr>
        <p:spPr bwMode="auto">
          <a:xfrm>
            <a:off x="2180048" y="5843854"/>
            <a:ext cx="6963973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ea typeface="+mn-ea"/>
            </a:endParaRPr>
          </a:p>
        </p:txBody>
      </p:sp>
      <p:grpSp>
        <p:nvGrpSpPr>
          <p:cNvPr id="37" name="组合 4"/>
          <p:cNvGrpSpPr>
            <a:grpSpLocks/>
          </p:cNvGrpSpPr>
          <p:nvPr/>
        </p:nvGrpSpPr>
        <p:grpSpPr bwMode="auto">
          <a:xfrm>
            <a:off x="3493178" y="2450227"/>
            <a:ext cx="3227917" cy="3109912"/>
            <a:chOff x="1931229" y="992568"/>
            <a:chExt cx="2971786" cy="3816506"/>
          </a:xfrm>
        </p:grpSpPr>
        <p:grpSp>
          <p:nvGrpSpPr>
            <p:cNvPr id="38" name="组合 5"/>
            <p:cNvGrpSpPr>
              <a:grpSpLocks/>
            </p:cNvGrpSpPr>
            <p:nvPr/>
          </p:nvGrpSpPr>
          <p:grpSpPr bwMode="auto">
            <a:xfrm>
              <a:off x="1931229" y="992568"/>
              <a:ext cx="2971786" cy="3816506"/>
              <a:chOff x="2104269" y="1249284"/>
              <a:chExt cx="2971786" cy="3816506"/>
            </a:xfrm>
          </p:grpSpPr>
          <p:sp>
            <p:nvSpPr>
              <p:cNvPr id="40" name="空心弧 13"/>
              <p:cNvSpPr/>
              <p:nvPr/>
            </p:nvSpPr>
            <p:spPr>
              <a:xfrm rot="17578576">
                <a:off x="1533243" y="2304397"/>
                <a:ext cx="3440880" cy="2081906"/>
              </a:xfrm>
              <a:custGeom>
                <a:avLst/>
                <a:gdLst/>
                <a:ahLst/>
                <a:cxnLst/>
                <a:rect l="l" t="t" r="r" b="b"/>
                <a:pathLst>
                  <a:path w="3440880" h="2081906">
                    <a:moveTo>
                      <a:pt x="3440880" y="961297"/>
                    </a:moveTo>
                    <a:lnTo>
                      <a:pt x="2891543" y="1194209"/>
                    </a:lnTo>
                    <a:cubicBezTo>
                      <a:pt x="2701588" y="808306"/>
                      <a:pt x="2347568" y="513519"/>
                      <a:pt x="1900886" y="415768"/>
                    </a:cubicBezTo>
                    <a:cubicBezTo>
                      <a:pt x="1101852" y="240910"/>
                      <a:pt x="308885" y="762762"/>
                      <a:pt x="129748" y="1581355"/>
                    </a:cubicBezTo>
                    <a:cubicBezTo>
                      <a:pt x="104339" y="1697460"/>
                      <a:pt x="92644" y="1813298"/>
                      <a:pt x="95053" y="1927042"/>
                    </a:cubicBezTo>
                    <a:lnTo>
                      <a:pt x="97910" y="1999727"/>
                    </a:lnTo>
                    <a:cubicBezTo>
                      <a:pt x="98463" y="2027324"/>
                      <a:pt x="100942" y="2054702"/>
                      <a:pt x="104186" y="2081906"/>
                    </a:cubicBezTo>
                    <a:lnTo>
                      <a:pt x="97658" y="2027742"/>
                    </a:lnTo>
                    <a:lnTo>
                      <a:pt x="0" y="1797410"/>
                    </a:lnTo>
                    <a:lnTo>
                      <a:pt x="13675" y="1579391"/>
                    </a:lnTo>
                    <a:lnTo>
                      <a:pt x="72076" y="1206588"/>
                    </a:lnTo>
                    <a:lnTo>
                      <a:pt x="249086" y="813208"/>
                    </a:lnTo>
                    <a:lnTo>
                      <a:pt x="699835" y="354698"/>
                    </a:lnTo>
                    <a:lnTo>
                      <a:pt x="747029" y="390891"/>
                    </a:lnTo>
                    <a:cubicBezTo>
                      <a:pt x="1114571" y="96546"/>
                      <a:pt x="1589835" y="-44447"/>
                      <a:pt x="2070027" y="12378"/>
                    </a:cubicBezTo>
                    <a:cubicBezTo>
                      <a:pt x="2659198" y="82098"/>
                      <a:pt x="3171648" y="439655"/>
                      <a:pt x="3440880" y="9612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空心弧 13"/>
              <p:cNvSpPr/>
              <p:nvPr/>
            </p:nvSpPr>
            <p:spPr>
              <a:xfrm rot="17578576">
                <a:off x="1290783" y="2062770"/>
                <a:ext cx="3768930" cy="2141958"/>
              </a:xfrm>
              <a:custGeom>
                <a:avLst/>
                <a:gdLst/>
                <a:ahLst/>
                <a:cxnLst/>
                <a:rect l="l" t="t" r="r" b="b"/>
                <a:pathLst>
                  <a:path w="5022717" h="2854509">
                    <a:moveTo>
                      <a:pt x="5022717" y="1184507"/>
                    </a:moveTo>
                    <a:lnTo>
                      <a:pt x="4714007" y="2854509"/>
                    </a:lnTo>
                    <a:lnTo>
                      <a:pt x="3299038" y="1915323"/>
                    </a:lnTo>
                    <a:lnTo>
                      <a:pt x="3803232" y="1701552"/>
                    </a:lnTo>
                    <a:cubicBezTo>
                      <a:pt x="3562338" y="1134599"/>
                      <a:pt x="3066325" y="693643"/>
                      <a:pt x="2428573" y="554079"/>
                    </a:cubicBezTo>
                    <a:cubicBezTo>
                      <a:pt x="1363729" y="321052"/>
                      <a:pt x="306971" y="1016504"/>
                      <a:pt x="68241" y="2107414"/>
                    </a:cubicBezTo>
                    <a:cubicBezTo>
                      <a:pt x="18868" y="2333024"/>
                      <a:pt x="8351" y="2557878"/>
                      <a:pt x="34176" y="2774480"/>
                    </a:cubicBezTo>
                    <a:cubicBezTo>
                      <a:pt x="-73420" y="2148278"/>
                      <a:pt x="74250" y="1495420"/>
                      <a:pt x="460103" y="969762"/>
                    </a:cubicBezTo>
                    <a:cubicBezTo>
                      <a:pt x="966350" y="280089"/>
                      <a:pt x="1804377" y="-84044"/>
                      <a:pt x="2653981" y="16495"/>
                    </a:cubicBezTo>
                    <a:cubicBezTo>
                      <a:pt x="3480110" y="114255"/>
                      <a:pt x="4193051" y="636675"/>
                      <a:pt x="4535198" y="13912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平行四边形 41"/>
              <p:cNvSpPr/>
              <p:nvPr/>
            </p:nvSpPr>
            <p:spPr>
              <a:xfrm flipH="1">
                <a:off x="3755664" y="1339021"/>
                <a:ext cx="1320391" cy="681402"/>
              </a:xfrm>
              <a:prstGeom prst="parallelogram">
                <a:avLst>
                  <a:gd name="adj" fmla="val 148256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平行四边形 42"/>
              <p:cNvSpPr/>
              <p:nvPr/>
            </p:nvSpPr>
            <p:spPr>
              <a:xfrm>
                <a:off x="3721598" y="2020423"/>
                <a:ext cx="1352697" cy="705786"/>
              </a:xfrm>
              <a:prstGeom prst="parallelogram">
                <a:avLst>
                  <a:gd name="adj" fmla="val 148256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33070" y="1335450"/>
              <a:ext cx="453368" cy="79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effectLst/>
                  <a:latin typeface="Dotum" pitchFamily="34" charset="-127"/>
                  <a:ea typeface="Dotum" pitchFamily="34" charset="-127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组合 11"/>
          <p:cNvGrpSpPr>
            <a:grpSpLocks/>
          </p:cNvGrpSpPr>
          <p:nvPr/>
        </p:nvGrpSpPr>
        <p:grpSpPr bwMode="auto">
          <a:xfrm>
            <a:off x="4523995" y="3156664"/>
            <a:ext cx="3227916" cy="3068638"/>
            <a:chOff x="3585384" y="2273421"/>
            <a:chExt cx="2421087" cy="3069287"/>
          </a:xfrm>
        </p:grpSpPr>
        <p:sp>
          <p:nvSpPr>
            <p:cNvPr id="45" name="空心弧 13"/>
            <p:cNvSpPr/>
            <p:nvPr/>
          </p:nvSpPr>
          <p:spPr>
            <a:xfrm rot="6778576">
              <a:off x="3847667" y="3057398"/>
              <a:ext cx="2788517" cy="1316991"/>
            </a:xfrm>
            <a:custGeom>
              <a:avLst/>
              <a:gdLst/>
              <a:ahLst/>
              <a:cxnLst/>
              <a:rect l="l" t="t" r="r" b="b"/>
              <a:pathLst>
                <a:path w="2788517" h="1316991">
                  <a:moveTo>
                    <a:pt x="0" y="1261585"/>
                  </a:moveTo>
                  <a:lnTo>
                    <a:pt x="43621" y="983125"/>
                  </a:lnTo>
                  <a:lnTo>
                    <a:pt x="187849" y="662600"/>
                  </a:lnTo>
                  <a:lnTo>
                    <a:pt x="555118" y="289007"/>
                  </a:lnTo>
                  <a:lnTo>
                    <a:pt x="593572" y="318497"/>
                  </a:lnTo>
                  <a:cubicBezTo>
                    <a:pt x="893044" y="78665"/>
                    <a:pt x="1280289" y="-36215"/>
                    <a:pt x="1671548" y="10085"/>
                  </a:cubicBezTo>
                  <a:cubicBezTo>
                    <a:pt x="2151604" y="66893"/>
                    <a:pt x="2569147" y="358230"/>
                    <a:pt x="2788517" y="783263"/>
                  </a:cubicBezTo>
                  <a:lnTo>
                    <a:pt x="2340919" y="973039"/>
                  </a:lnTo>
                  <a:cubicBezTo>
                    <a:pt x="2186143" y="658606"/>
                    <a:pt x="1897688" y="418414"/>
                    <a:pt x="1533733" y="338767"/>
                  </a:cubicBezTo>
                  <a:cubicBezTo>
                    <a:pt x="882681" y="196293"/>
                    <a:pt x="236573" y="621497"/>
                    <a:pt x="90612" y="1288485"/>
                  </a:cubicBezTo>
                  <a:lnTo>
                    <a:pt x="86054" y="1316991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空心弧 13"/>
            <p:cNvSpPr/>
            <p:nvPr/>
          </p:nvSpPr>
          <p:spPr>
            <a:xfrm rot="6778576">
              <a:off x="3599196" y="2935433"/>
              <a:ext cx="3069287" cy="1745263"/>
            </a:xfrm>
            <a:custGeom>
              <a:avLst/>
              <a:gdLst/>
              <a:ahLst/>
              <a:cxnLst/>
              <a:rect l="l" t="t" r="r" b="b"/>
              <a:pathLst>
                <a:path w="3069287" h="1745263">
                  <a:moveTo>
                    <a:pt x="157" y="1464603"/>
                  </a:moveTo>
                  <a:cubicBezTo>
                    <a:pt x="-4415" y="1156390"/>
                    <a:pt x="91112" y="849810"/>
                    <a:pt x="279680" y="592918"/>
                  </a:cubicBezTo>
                  <a:cubicBezTo>
                    <a:pt x="589203" y="171248"/>
                    <a:pt x="1101577" y="-51385"/>
                    <a:pt x="1621029" y="10085"/>
                  </a:cubicBezTo>
                  <a:cubicBezTo>
                    <a:pt x="2126129" y="69856"/>
                    <a:pt x="2562025" y="389266"/>
                    <a:pt x="2771215" y="850593"/>
                  </a:cubicBezTo>
                  <a:lnTo>
                    <a:pt x="3069287" y="724214"/>
                  </a:lnTo>
                  <a:lnTo>
                    <a:pt x="2880540" y="1745263"/>
                  </a:lnTo>
                  <a:lnTo>
                    <a:pt x="2015420" y="1171039"/>
                  </a:lnTo>
                  <a:lnTo>
                    <a:pt x="2323687" y="1040338"/>
                  </a:lnTo>
                  <a:cubicBezTo>
                    <a:pt x="2176403" y="693700"/>
                    <a:pt x="1873138" y="424097"/>
                    <a:pt x="1483213" y="338767"/>
                  </a:cubicBezTo>
                  <a:cubicBezTo>
                    <a:pt x="832162" y="196293"/>
                    <a:pt x="186055" y="621496"/>
                    <a:pt x="40094" y="1288485"/>
                  </a:cubicBezTo>
                  <a:cubicBezTo>
                    <a:pt x="30695" y="1331434"/>
                    <a:pt x="23599" y="1374338"/>
                    <a:pt x="19551" y="1417149"/>
                  </a:cubicBezTo>
                  <a:lnTo>
                    <a:pt x="10745" y="1411479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 rot="10800000" flipH="1">
              <a:off x="3585384" y="4714449"/>
              <a:ext cx="1075852" cy="555205"/>
            </a:xfrm>
            <a:prstGeom prst="parallelogram">
              <a:avLst>
                <a:gd name="adj" fmla="val 148256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 rot="10800000">
              <a:off x="3586819" y="4139376"/>
              <a:ext cx="1102175" cy="575073"/>
            </a:xfrm>
            <a:prstGeom prst="parallelogram">
              <a:avLst>
                <a:gd name="adj" fmla="val 148256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path path="circle">
                <a:fillToRect t="100000" r="100000"/>
              </a:path>
              <a:tileRect l="-100000" b="-100000"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4237" y="4353486"/>
              <a:ext cx="374164" cy="6464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effectLst/>
                  <a:latin typeface="Dotum" pitchFamily="34" charset="-127"/>
                  <a:ea typeface="Dotum" pitchFamily="34" charset="-127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TextBox 11"/>
          <p:cNvSpPr txBox="1">
            <a:spLocks noChangeArrowheads="1"/>
          </p:cNvSpPr>
          <p:nvPr/>
        </p:nvSpPr>
        <p:spPr bwMode="auto">
          <a:xfrm flipH="1">
            <a:off x="4286237" y="4173028"/>
            <a:ext cx="295277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 smtClean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Vicious cycle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380960" y="2594898"/>
            <a:ext cx="4286280" cy="0"/>
          </a:xfrm>
          <a:prstGeom prst="line">
            <a:avLst/>
          </a:prstGeom>
          <a:ln w="38100">
            <a:solidFill>
              <a:srgbClr val="F0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191515" y="4095096"/>
            <a:ext cx="3714776" cy="0"/>
          </a:xfrm>
          <a:prstGeom prst="line">
            <a:avLst/>
          </a:prstGeom>
          <a:ln w="38100">
            <a:solidFill>
              <a:srgbClr val="F57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5710" y="2214554"/>
            <a:ext cx="47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A</a:t>
            </a:r>
            <a:endParaRPr lang="zh-CN" altLang="en-US" sz="28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96264" y="3714752"/>
            <a:ext cx="47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57820"/>
                </a:solidFill>
                <a:latin typeface="Arial Black" pitchFamily="34" charset="0"/>
              </a:rPr>
              <a:t>B</a:t>
            </a:r>
            <a:endParaRPr lang="zh-CN" altLang="en-US" sz="2800" dirty="0">
              <a:solidFill>
                <a:srgbClr val="F57820"/>
              </a:solidFill>
              <a:latin typeface="Arial Blac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0960" y="2714620"/>
            <a:ext cx="276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Psychological reasons such as stress and anxiety may lead to ED.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91558" y="4192510"/>
            <a:ext cx="4000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turn, ED may aggregate stress &amp; anxiety, such as lack of energy, difficulty concentrating. the patient will get backache, chills and other symptoms.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3" y="1000108"/>
            <a:ext cx="12192000" cy="5715040"/>
          </a:xfrm>
          <a:custGeom>
            <a:avLst/>
            <a:gdLst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715040">
                <a:moveTo>
                  <a:pt x="0" y="0"/>
                </a:moveTo>
                <a:cubicBezTo>
                  <a:pt x="4368843" y="781032"/>
                  <a:pt x="6747480" y="444934"/>
                  <a:pt x="9144000" y="0"/>
                </a:cubicBezTo>
                <a:lnTo>
                  <a:pt x="9144000" y="5715040"/>
                </a:lnTo>
                <a:lnTo>
                  <a:pt x="0" y="5715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04971" y="1571612"/>
            <a:ext cx="8191557" cy="785818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42965" y="1637403"/>
            <a:ext cx="97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02D91"/>
                </a:solidFill>
                <a:latin typeface="Arial Black" pitchFamily="34" charset="0"/>
              </a:rPr>
              <a:t>ED Affects Male Fertility </a:t>
            </a:r>
          </a:p>
        </p:txBody>
      </p:sp>
      <p:sp>
        <p:nvSpPr>
          <p:cNvPr id="7" name="矩形 6"/>
          <p:cNvSpPr/>
          <p:nvPr/>
        </p:nvSpPr>
        <p:spPr>
          <a:xfrm>
            <a:off x="952464" y="3286124"/>
            <a:ext cx="10191779" cy="30003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ED can be divided into mild, moderate and severe.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Mild ED men can barely complete sexual intercourse but with low quality of sperms. Not guarantee fertilize a healthy baby.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Severe ED men cannot complete sexual life so that sperm cannot combine with the egg. Unable to complete the conception that affect the fertility.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1.szon.hu/2013/11/grumpyman-grumpy-old-man-making-a-fa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56" t="8651" r="13333" b="9163"/>
          <a:stretch>
            <a:fillRect/>
          </a:stretch>
        </p:blipFill>
        <p:spPr bwMode="auto">
          <a:xfrm>
            <a:off x="192130" y="1428736"/>
            <a:ext cx="3903607" cy="5214974"/>
          </a:xfrm>
          <a:prstGeom prst="rect">
            <a:avLst/>
          </a:prstGeom>
          <a:noFill/>
          <a:effectLst/>
        </p:spPr>
      </p:pic>
      <p:sp>
        <p:nvSpPr>
          <p:cNvPr id="4" name="矩形 3"/>
          <p:cNvSpPr/>
          <p:nvPr/>
        </p:nvSpPr>
        <p:spPr>
          <a:xfrm>
            <a:off x="4095736" y="2071678"/>
            <a:ext cx="7905805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How to improve sexual performance?</a:t>
            </a:r>
            <a:endParaRPr lang="zh-CN" altLang="en-US" sz="3600" dirty="0">
              <a:solidFill>
                <a:srgbClr val="F02D9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30" y="3857629"/>
            <a:ext cx="80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323291"/>
                </a:solidFill>
                <a:latin typeface="Arial Black" pitchFamily="34" charset="0"/>
              </a:rPr>
              <a:t>BF Suma</a:t>
            </a:r>
          </a:p>
          <a:p>
            <a:pPr algn="r"/>
            <a:r>
              <a:rPr lang="en-US" altLang="zh-CN" sz="3600" dirty="0" smtClean="0">
                <a:solidFill>
                  <a:srgbClr val="323291"/>
                </a:solidFill>
                <a:latin typeface="Arial Black" pitchFamily="34" charset="0"/>
              </a:rPr>
              <a:t>Gives you advices</a:t>
            </a:r>
            <a:endParaRPr lang="zh-CN" altLang="en-US" sz="36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reativenglishlearning.files.wordpress.com/2010/09/number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6" y="71414"/>
            <a:ext cx="1524009" cy="1150628"/>
          </a:xfrm>
          <a:prstGeom prst="rect">
            <a:avLst/>
          </a:prstGeom>
          <a:noFill/>
        </p:spPr>
      </p:pic>
      <p:pic>
        <p:nvPicPr>
          <p:cNvPr id="3" name="Picture 4" descr="http://www.fitnessbook.it/portals/0/Images/Rimini%20Wellness/Attivit%C3%A0/canstockphoto52401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32" t="8421" r="13158" b="4210"/>
          <a:stretch>
            <a:fillRect/>
          </a:stretch>
        </p:blipFill>
        <p:spPr bwMode="auto">
          <a:xfrm>
            <a:off x="-43" y="1785926"/>
            <a:ext cx="6706565" cy="444131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953256" y="3357562"/>
            <a:ext cx="5238787" cy="3000396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280988" fontAlgn="base"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Getting plenty of rest</a:t>
            </a:r>
          </a:p>
          <a:p>
            <a:pPr marL="365125" indent="-280988" fontAlgn="base"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Eating a healthy diet</a:t>
            </a:r>
          </a:p>
          <a:p>
            <a:pPr marL="365125" indent="-280988" fontAlgn="base">
              <a:buFont typeface="Arial" pitchFamily="34" charset="0"/>
              <a:buChar char="•"/>
            </a:pPr>
            <a:r>
              <a:rPr lang="en-US" altLang="zh-CN" sz="2400" b="1" dirty="0" smtClean="0">
                <a:latin typeface="Arial" pitchFamily="34" charset="0"/>
                <a:cs typeface="Arial" pitchFamily="34" charset="0"/>
              </a:rPr>
              <a:t>Exercising regularly</a:t>
            </a:r>
          </a:p>
        </p:txBody>
      </p:sp>
      <p:sp>
        <p:nvSpPr>
          <p:cNvPr id="5" name="矩形 4"/>
          <p:cNvSpPr/>
          <p:nvPr/>
        </p:nvSpPr>
        <p:spPr>
          <a:xfrm>
            <a:off x="6953256" y="1643050"/>
            <a:ext cx="5238744" cy="1714512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Maintain a healthy body status, improve blood circulation to penis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 descr="http://1.bp.blogspot.com/-zzRTyspSWo4/TgmxVZTB1vI/AAAAAAAAAIY/g-ZjPlTBhUs/s1600/number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5" y="77254"/>
            <a:ext cx="1526400" cy="113716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0"/>
            <a:ext cx="4952992" cy="1285860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Maintain a relaxing and positive attitude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285860"/>
            <a:ext cx="4952992" cy="557214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Try to relief stress, try to relax.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zh-CN" sz="24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For psychological caused sexual problem, it is better to find a professional psychiatrist.</a:t>
            </a:r>
          </a:p>
          <a:p>
            <a:pPr marL="182563" indent="-182563">
              <a:buFont typeface="Arial" pitchFamily="34" charset="0"/>
              <a:buChar char="•"/>
            </a:pPr>
            <a:endParaRPr lang="en-US" altLang="zh-CN" sz="24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Talking with your wife about sexual issues.</a:t>
            </a:r>
          </a:p>
        </p:txBody>
      </p:sp>
      <p:pic>
        <p:nvPicPr>
          <p:cNvPr id="15362" name="Picture 2" descr="http://marate.ru/wp-content/uploads/2013/11/man-doing-yoga-in-business-suit-on-beach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469" y="1"/>
            <a:ext cx="4381531" cy="3260067"/>
          </a:xfrm>
          <a:prstGeom prst="rect">
            <a:avLst/>
          </a:prstGeom>
          <a:noFill/>
        </p:spPr>
      </p:pic>
      <p:pic>
        <p:nvPicPr>
          <p:cNvPr id="15364" name="Picture 4" descr="http://www.datemenow.com/blog/wp-content/uploads/2013/05/first_date_c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17" y="4209316"/>
            <a:ext cx="4667283" cy="2648684"/>
          </a:xfrm>
          <a:prstGeom prst="rect">
            <a:avLst/>
          </a:prstGeom>
          <a:noFill/>
        </p:spPr>
      </p:pic>
      <p:pic>
        <p:nvPicPr>
          <p:cNvPr id="9218" name="Picture 2" descr="http://freestar9.files.wordpress.com/2012/10/15_psiholog_shutterstock_27_0d568c82c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68" r="7632"/>
          <a:stretch>
            <a:fillRect/>
          </a:stretch>
        </p:blipFill>
        <p:spPr bwMode="auto">
          <a:xfrm>
            <a:off x="4190987" y="1928802"/>
            <a:ext cx="511942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0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7429509" y="1142984"/>
            <a:ext cx="4762491" cy="5572164"/>
          </a:xfrm>
          <a:custGeom>
            <a:avLst/>
            <a:gdLst>
              <a:gd name="connsiteX0" fmla="*/ 0 w 3571868"/>
              <a:gd name="connsiteY0" fmla="*/ 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0 h 5572164"/>
              <a:gd name="connsiteX0" fmla="*/ 0 w 3571868"/>
              <a:gd name="connsiteY0" fmla="*/ 35719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357190 h 5572164"/>
              <a:gd name="connsiteX0" fmla="*/ 0 w 3571868"/>
              <a:gd name="connsiteY0" fmla="*/ 35719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357190 h 5572164"/>
              <a:gd name="connsiteX0" fmla="*/ 0 w 3571868"/>
              <a:gd name="connsiteY0" fmla="*/ 35719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357190 h 5572164"/>
              <a:gd name="connsiteX0" fmla="*/ 0 w 3571868"/>
              <a:gd name="connsiteY0" fmla="*/ 35719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357190 h 5572164"/>
              <a:gd name="connsiteX0" fmla="*/ 0 w 3571868"/>
              <a:gd name="connsiteY0" fmla="*/ 428628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428628 h 5572164"/>
              <a:gd name="connsiteX0" fmla="*/ 0 w 3571868"/>
              <a:gd name="connsiteY0" fmla="*/ 35719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357190 h 5572164"/>
              <a:gd name="connsiteX0" fmla="*/ 0 w 3571868"/>
              <a:gd name="connsiteY0" fmla="*/ 357190 h 5572164"/>
              <a:gd name="connsiteX1" fmla="*/ 3571868 w 3571868"/>
              <a:gd name="connsiteY1" fmla="*/ 0 h 5572164"/>
              <a:gd name="connsiteX2" fmla="*/ 3571868 w 3571868"/>
              <a:gd name="connsiteY2" fmla="*/ 5572164 h 5572164"/>
              <a:gd name="connsiteX3" fmla="*/ 0 w 3571868"/>
              <a:gd name="connsiteY3" fmla="*/ 5572164 h 5572164"/>
              <a:gd name="connsiteX4" fmla="*/ 0 w 3571868"/>
              <a:gd name="connsiteY4" fmla="*/ 35719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68" h="5572164">
                <a:moveTo>
                  <a:pt x="0" y="357190"/>
                </a:moveTo>
                <a:cubicBezTo>
                  <a:pt x="1401607" y="306735"/>
                  <a:pt x="2399905" y="197769"/>
                  <a:pt x="3571868" y="0"/>
                </a:cubicBezTo>
                <a:lnTo>
                  <a:pt x="3571868" y="5572164"/>
                </a:lnTo>
                <a:lnTo>
                  <a:pt x="0" y="5572164"/>
                </a:lnTo>
                <a:lnTo>
                  <a:pt x="0" y="35719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8" name="Picture 4" descr="http://4.bp.blogspot.com/-kuduw1BAjyo/Te74FmoBUwI/AAAAAAAAAf4/7rCVvL4wGO4/s1600/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5" y="71414"/>
            <a:ext cx="1526400" cy="1152432"/>
          </a:xfrm>
          <a:prstGeom prst="rect">
            <a:avLst/>
          </a:prstGeom>
          <a:noFill/>
        </p:spPr>
      </p:pic>
      <p:sp>
        <p:nvSpPr>
          <p:cNvPr id="6" name="任意多边形 5"/>
          <p:cNvSpPr/>
          <p:nvPr/>
        </p:nvSpPr>
        <p:spPr>
          <a:xfrm>
            <a:off x="0" y="1142984"/>
            <a:ext cx="7429509" cy="5572164"/>
          </a:xfrm>
          <a:custGeom>
            <a:avLst/>
            <a:gdLst>
              <a:gd name="connsiteX0" fmla="*/ 0 w 5572132"/>
              <a:gd name="connsiteY0" fmla="*/ 0 h 5572164"/>
              <a:gd name="connsiteX1" fmla="*/ 5572132 w 5572132"/>
              <a:gd name="connsiteY1" fmla="*/ 0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72132 w 5572132"/>
              <a:gd name="connsiteY1" fmla="*/ 0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17569 h 5589733"/>
              <a:gd name="connsiteX1" fmla="*/ 5572132 w 5572132"/>
              <a:gd name="connsiteY1" fmla="*/ 17569 h 5589733"/>
              <a:gd name="connsiteX2" fmla="*/ 5572132 w 5572132"/>
              <a:gd name="connsiteY2" fmla="*/ 5589733 h 5589733"/>
              <a:gd name="connsiteX3" fmla="*/ 0 w 5572132"/>
              <a:gd name="connsiteY3" fmla="*/ 5589733 h 5589733"/>
              <a:gd name="connsiteX4" fmla="*/ 0 w 5572132"/>
              <a:gd name="connsiteY4" fmla="*/ 17569 h 5589733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  <a:gd name="connsiteX0" fmla="*/ 0 w 5572132"/>
              <a:gd name="connsiteY0" fmla="*/ 0 h 5572164"/>
              <a:gd name="connsiteX1" fmla="*/ 5500694 w 5572132"/>
              <a:gd name="connsiteY1" fmla="*/ 357191 h 5572164"/>
              <a:gd name="connsiteX2" fmla="*/ 5572132 w 5572132"/>
              <a:gd name="connsiteY2" fmla="*/ 5572164 h 5572164"/>
              <a:gd name="connsiteX3" fmla="*/ 0 w 5572132"/>
              <a:gd name="connsiteY3" fmla="*/ 5572164 h 5572164"/>
              <a:gd name="connsiteX4" fmla="*/ 0 w 5572132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32" h="5572164">
                <a:moveTo>
                  <a:pt x="0" y="0"/>
                </a:moveTo>
                <a:cubicBezTo>
                  <a:pt x="2217251" y="346462"/>
                  <a:pt x="3408370" y="354830"/>
                  <a:pt x="5500694" y="357191"/>
                </a:cubicBezTo>
                <a:lnTo>
                  <a:pt x="5572132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10512" y="1928802"/>
            <a:ext cx="4000528" cy="1214446"/>
          </a:xfrm>
          <a:prstGeom prst="rect">
            <a:avLst/>
          </a:prstGeom>
          <a:gradFill flip="none" rotWithShape="1">
            <a:gsLst>
              <a:gs pos="9000">
                <a:srgbClr val="FFFF00"/>
              </a:gs>
              <a:gs pos="56000">
                <a:srgbClr val="F57820"/>
              </a:gs>
              <a:gs pos="100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323291"/>
                </a:solidFill>
                <a:latin typeface="Arial Black" pitchFamily="34" charset="0"/>
              </a:rPr>
              <a:t>Active treatment for physiological diseases</a:t>
            </a:r>
            <a:endParaRPr lang="zh-CN" alt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10512" y="3143248"/>
            <a:ext cx="4000528" cy="314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If erectile problem is caused by disease: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Heart disease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Diabetes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High blood pressure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266700" indent="-266700"/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You need to treat the disease positively.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.bp.blogspot.com/-9cSZuRMO65M/UOYn20oxGUI/AAAAAAAALgg/zTyw-uLPkO8/s1600/number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1605" y="77254"/>
            <a:ext cx="1526400" cy="1137169"/>
          </a:xfrm>
          <a:prstGeom prst="rect">
            <a:avLst/>
          </a:prstGeom>
          <a:noFill/>
        </p:spPr>
      </p:pic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95208" y="1571612"/>
            <a:ext cx="6858048" cy="5000660"/>
            <a:chOff x="480" y="1344"/>
            <a:chExt cx="2304" cy="2112"/>
          </a:xfrm>
        </p:grpSpPr>
        <p:pic>
          <p:nvPicPr>
            <p:cNvPr id="8" name="Picture 19" descr="X power man Box"/>
            <p:cNvPicPr>
              <a:picLocks noChangeAspect="1" noChangeArrowheads="1"/>
            </p:cNvPicPr>
            <p:nvPr/>
          </p:nvPicPr>
          <p:blipFill>
            <a:blip r:embed="rId3" cstate="print"/>
            <a:srcRect l="19722" t="14343" r="16179" b="15538"/>
            <a:stretch>
              <a:fillRect/>
            </a:stretch>
          </p:blipFill>
          <p:spPr bwMode="auto">
            <a:xfrm>
              <a:off x="480" y="1344"/>
              <a:ext cx="124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1" descr="X Power Man Capsules_new"/>
            <p:cNvPicPr>
              <a:picLocks noChangeAspect="1" noChangeArrowheads="1"/>
            </p:cNvPicPr>
            <p:nvPr/>
          </p:nvPicPr>
          <p:blipFill>
            <a:blip r:embed="rId4" cstate="print"/>
            <a:srcRect l="18983" t="12698" r="21356" b="8995"/>
            <a:stretch>
              <a:fillRect/>
            </a:stretch>
          </p:blipFill>
          <p:spPr bwMode="auto">
            <a:xfrm>
              <a:off x="1728" y="1584"/>
              <a:ext cx="105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4"/>
          <p:cNvSpPr/>
          <p:nvPr/>
        </p:nvSpPr>
        <p:spPr>
          <a:xfrm>
            <a:off x="7143800" y="2428868"/>
            <a:ext cx="4857784" cy="3500462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53299" y="2617770"/>
            <a:ext cx="523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gradFill flip="none" rotWithShape="1">
                  <a:gsLst>
                    <a:gs pos="35000">
                      <a:srgbClr val="FFFF00"/>
                    </a:gs>
                    <a:gs pos="54000">
                      <a:srgbClr val="F57820"/>
                    </a:gs>
                    <a:gs pos="71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Nutritional </a:t>
            </a:r>
            <a:r>
              <a:rPr lang="en-US" sz="2800" dirty="0" smtClean="0">
                <a:gradFill flip="none" rotWithShape="1">
                  <a:gsLst>
                    <a:gs pos="22000">
                      <a:srgbClr val="FFFF00"/>
                    </a:gs>
                    <a:gs pos="40000">
                      <a:srgbClr val="F57820"/>
                    </a:gs>
                    <a:gs pos="63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Supplements</a:t>
            </a:r>
            <a:r>
              <a:rPr lang="en-US" sz="2800" dirty="0" smtClean="0">
                <a:gradFill flip="none" rotWithShape="1">
                  <a:gsLst>
                    <a:gs pos="35000">
                      <a:srgbClr val="FFFF00"/>
                    </a:gs>
                    <a:gs pos="54000">
                      <a:srgbClr val="F57820"/>
                    </a:gs>
                    <a:gs pos="71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4301" y="3714752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Choose good quality</a:t>
            </a:r>
          </a:p>
          <a:p>
            <a:r>
              <a:rPr lang="en-US" altLang="zh-CN" sz="24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&amp; functional nutritional supplement to boost sexual performance.</a:t>
            </a:r>
            <a:endParaRPr lang="zh-CN" altLang="en-US" sz="2400" b="1" dirty="0">
              <a:solidFill>
                <a:srgbClr val="F02D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trinapmays.com/wp-content/uploads/2012/07/People_8_Couples_Intimate_photography-weddings-eng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38978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15240" y="357167"/>
            <a:ext cx="3978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02D91"/>
                </a:solidFill>
                <a:latin typeface="Arial Black" pitchFamily="34" charset="0"/>
              </a:rPr>
              <a:t>CONTENTS</a:t>
            </a:r>
            <a:endParaRPr lang="en-US" sz="4800" dirty="0">
              <a:solidFill>
                <a:srgbClr val="F02D9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5687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4210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2733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F02D9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59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641973" y="5214686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787362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35383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Concern About Sexual Performance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20" y="4857760"/>
            <a:ext cx="380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Penis Erection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49" y="4857760"/>
            <a:ext cx="29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Erectile dysfunction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8771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  X power man Capsule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zhuatu.com/Others/Lover-1920-1200/Lover-WallPaper_AU@DaTuKu.org.jpg"/>
          <p:cNvPicPr>
            <a:picLocks noChangeAspect="1" noChangeArrowheads="1"/>
          </p:cNvPicPr>
          <p:nvPr/>
        </p:nvPicPr>
        <p:blipFill>
          <a:blip r:embed="rId2" cstate="print"/>
          <a:srcRect l="3170" r="15684" b="2625"/>
          <a:stretch>
            <a:fillRect/>
          </a:stretch>
        </p:blipFill>
        <p:spPr bwMode="auto">
          <a:xfrm>
            <a:off x="-43" y="0"/>
            <a:ext cx="12192043" cy="6858000"/>
          </a:xfrm>
          <a:prstGeom prst="rect">
            <a:avLst/>
          </a:prstGeom>
          <a:noFill/>
        </p:spPr>
      </p:pic>
      <p:sp>
        <p:nvSpPr>
          <p:cNvPr id="9" name="Rectangle 4"/>
          <p:cNvSpPr/>
          <p:nvPr/>
        </p:nvSpPr>
        <p:spPr>
          <a:xfrm>
            <a:off x="476211" y="428604"/>
            <a:ext cx="11334829" cy="3143272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3995" y="1142984"/>
            <a:ext cx="6286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02D91"/>
                </a:solidFill>
                <a:latin typeface="Arial Black" pitchFamily="34" charset="0"/>
              </a:rPr>
              <a:t>THE </a:t>
            </a:r>
          </a:p>
          <a:p>
            <a:r>
              <a:rPr lang="en-US" sz="4000" dirty="0" smtClean="0">
                <a:gradFill flip="none" rotWithShape="1">
                  <a:gsLst>
                    <a:gs pos="8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EXTRA POWER</a:t>
            </a:r>
          </a:p>
          <a:p>
            <a:r>
              <a:rPr lang="en-US" sz="4000" dirty="0" smtClean="0">
                <a:solidFill>
                  <a:srgbClr val="F02D91"/>
                </a:solidFill>
                <a:latin typeface="Arial Black" pitchFamily="34" charset="0"/>
              </a:rPr>
              <a:t>FOR MAN</a:t>
            </a:r>
            <a:endParaRPr lang="en-US" sz="4000" dirty="0">
              <a:solidFill>
                <a:srgbClr val="F02D91"/>
              </a:solidFill>
              <a:latin typeface="Arial Black" pitchFamily="34" charset="0"/>
            </a:endParaRPr>
          </a:p>
        </p:txBody>
      </p:sp>
      <p:pic>
        <p:nvPicPr>
          <p:cNvPr id="11" name="Picture 10" descr="C:\Documents and Settings\ellen.tsang\Desktop\VI\AF Suma Company Profile\US Pat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20" y="450057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>
          <a:xfrm>
            <a:off x="857214" y="500042"/>
            <a:ext cx="4074580" cy="3000372"/>
            <a:chOff x="642910" y="500042"/>
            <a:chExt cx="3055935" cy="3000372"/>
          </a:xfrm>
        </p:grpSpPr>
        <p:sp>
          <p:nvSpPr>
            <p:cNvPr id="14" name="矩形 13"/>
            <p:cNvSpPr/>
            <p:nvPr/>
          </p:nvSpPr>
          <p:spPr>
            <a:xfrm>
              <a:off x="714348" y="714356"/>
              <a:ext cx="1500198" cy="2286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739755">
              <a:off x="743906" y="3002075"/>
              <a:ext cx="357190" cy="2143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42910" y="500042"/>
              <a:ext cx="3055935" cy="3000372"/>
              <a:chOff x="642910" y="500042"/>
              <a:chExt cx="3055935" cy="3000372"/>
            </a:xfrm>
          </p:grpSpPr>
          <p:pic>
            <p:nvPicPr>
              <p:cNvPr id="6" name="Picture 19" descr="X power man Box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9722" t="14343" r="16179" b="15538"/>
              <a:stretch>
                <a:fillRect/>
              </a:stretch>
            </p:blipFill>
            <p:spPr bwMode="auto">
              <a:xfrm>
                <a:off x="642910" y="500042"/>
                <a:ext cx="1655298" cy="3000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圆角矩形 11"/>
              <p:cNvSpPr/>
              <p:nvPr/>
            </p:nvSpPr>
            <p:spPr>
              <a:xfrm>
                <a:off x="2428860" y="1142984"/>
                <a:ext cx="1143008" cy="192882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Picture 21" descr="X Power Man Capsules_new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8983" t="12698" r="21356" b="8995"/>
              <a:stretch>
                <a:fillRect/>
              </a:stretch>
            </p:blipFill>
            <p:spPr bwMode="auto">
              <a:xfrm>
                <a:off x="2298208" y="840993"/>
                <a:ext cx="1400637" cy="252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96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trinapmays.com/wp-content/uploads/2012/07/People_8_Couples_Intimate_photography-weddings-eng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38978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15240" y="357167"/>
            <a:ext cx="3978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02D91"/>
                </a:solidFill>
                <a:latin typeface="Arial Black" pitchFamily="34" charset="0"/>
              </a:rPr>
              <a:t>CONTENTS</a:t>
            </a:r>
            <a:endParaRPr lang="en-US" sz="4800" dirty="0">
              <a:solidFill>
                <a:srgbClr val="F02D9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5687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4210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22733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59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F02D9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641973" y="5214686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787362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35383" y="5213892"/>
            <a:ext cx="2428892" cy="2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23291"/>
                </a:solidFill>
                <a:latin typeface="Arial Black" pitchFamily="34" charset="0"/>
              </a:rPr>
              <a:t>Concern About Sexual Performance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20" y="4857760"/>
            <a:ext cx="380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Penis Erection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49" y="4857760"/>
            <a:ext cx="29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Erectile dysfunction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8771" y="4857761"/>
            <a:ext cx="29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 smtClean="0">
                <a:solidFill>
                  <a:srgbClr val="5A5A5A"/>
                </a:solidFill>
                <a:latin typeface="Arial Black" pitchFamily="34" charset="0"/>
              </a:rPr>
              <a:t>  X power man Capsule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6200000">
            <a:off x="3869515" y="3178968"/>
            <a:ext cx="2928959" cy="2857520"/>
          </a:xfrm>
          <a:prstGeom prst="triangle">
            <a:avLst/>
          </a:prstGeom>
          <a:gradFill flip="none" rotWithShape="1">
            <a:gsLst>
              <a:gs pos="89000">
                <a:srgbClr val="5A5A5A"/>
              </a:gs>
              <a:gs pos="28000">
                <a:srgbClr val="F57820"/>
              </a:gs>
              <a:gs pos="56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09984" y="1500174"/>
            <a:ext cx="4667283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Ingredients</a:t>
            </a:r>
            <a:endParaRPr lang="zh-CN" altLang="en-US" sz="3600" dirty="0">
              <a:solidFill>
                <a:srgbClr val="F02D91"/>
              </a:solidFill>
              <a:latin typeface="Arial Black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0960" y="2928934"/>
            <a:ext cx="4381531" cy="3143272"/>
            <a:chOff x="480" y="1344"/>
            <a:chExt cx="2304" cy="2112"/>
          </a:xfrm>
        </p:grpSpPr>
        <p:pic>
          <p:nvPicPr>
            <p:cNvPr id="4" name="Picture 19" descr="X power man Box"/>
            <p:cNvPicPr>
              <a:picLocks noChangeAspect="1" noChangeArrowheads="1"/>
            </p:cNvPicPr>
            <p:nvPr/>
          </p:nvPicPr>
          <p:blipFill>
            <a:blip r:embed="rId2" cstate="print"/>
            <a:srcRect l="19722" t="14343" r="16179" b="15538"/>
            <a:stretch>
              <a:fillRect/>
            </a:stretch>
          </p:blipFill>
          <p:spPr bwMode="auto">
            <a:xfrm>
              <a:off x="480" y="1344"/>
              <a:ext cx="124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1" descr="X Power Man Capsules_new"/>
            <p:cNvPicPr>
              <a:picLocks noChangeAspect="1" noChangeArrowheads="1"/>
            </p:cNvPicPr>
            <p:nvPr/>
          </p:nvPicPr>
          <p:blipFill>
            <a:blip r:embed="rId3" cstate="print"/>
            <a:srcRect l="18983" t="12698" r="21356" b="8995"/>
            <a:stretch>
              <a:fillRect/>
            </a:stretch>
          </p:blipFill>
          <p:spPr bwMode="auto">
            <a:xfrm>
              <a:off x="1728" y="1584"/>
              <a:ext cx="105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762755" y="3143249"/>
          <a:ext cx="4857784" cy="285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84"/>
              </a:tblGrid>
              <a:tr h="9525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Fresh </a:t>
                      </a:r>
                      <a:r>
                        <a:rPr lang="en-US" altLang="zh-CN" sz="3200" dirty="0" err="1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Maca</a:t>
                      </a:r>
                      <a:endParaRPr lang="zh-CN" altLang="en-US" sz="32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F57820"/>
                    </a:solidFill>
                  </a:tcPr>
                </a:tc>
              </a:tr>
              <a:tr h="9525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err="1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Prostaep</a:t>
                      </a:r>
                      <a:r>
                        <a:rPr lang="en-US" altLang="zh-CN" sz="32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-III</a:t>
                      </a:r>
                      <a:endParaRPr lang="zh-CN" altLang="en-US" sz="32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F02D91"/>
                    </a:solidFill>
                  </a:tcPr>
                </a:tc>
              </a:tr>
              <a:tr h="9525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Vitamin B1</a:t>
                      </a:r>
                      <a:endParaRPr lang="zh-CN" altLang="en-US" sz="32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marL="121920" marR="121920" anchor="ctr">
                    <a:solidFill>
                      <a:srgbClr val="FFE24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3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ctsto.com/uploads/jingdian/2011111706040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8869"/>
            <a:ext cx="6551348" cy="4263377"/>
          </a:xfrm>
          <a:prstGeom prst="rect">
            <a:avLst/>
          </a:prstGeom>
          <a:noFill/>
        </p:spPr>
      </p:pic>
      <p:pic>
        <p:nvPicPr>
          <p:cNvPr id="10242" name="Picture 2" descr="http://www.inkanatural.com/public/imgarticulos/Image/Maca-blo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49" r="3896" b="3233"/>
          <a:stretch>
            <a:fillRect/>
          </a:stretch>
        </p:blipFill>
        <p:spPr bwMode="auto">
          <a:xfrm>
            <a:off x="3047979" y="4000504"/>
            <a:ext cx="3429024" cy="2561706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6953256" y="1643050"/>
            <a:ext cx="4953035" cy="1071570"/>
          </a:xfrm>
          <a:prstGeom prst="roundRect">
            <a:avLst/>
          </a:prstGeom>
          <a:solidFill>
            <a:srgbClr val="F5782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latin typeface="Arial Black" pitchFamily="34" charset="0"/>
              </a:rPr>
              <a:t>Ingredient</a:t>
            </a:r>
          </a:p>
          <a:p>
            <a:pPr algn="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– </a:t>
            </a:r>
            <a:r>
              <a:rPr lang="en-US" altLang="zh-CN" sz="2800" i="1" dirty="0" err="1" smtClean="0">
                <a:solidFill>
                  <a:srgbClr val="323291"/>
                </a:solidFill>
                <a:latin typeface="Arial Black" pitchFamily="34" charset="0"/>
              </a:rPr>
              <a:t>Maca</a:t>
            </a:r>
            <a:endParaRPr lang="zh-CN" altLang="en-US" sz="2800" i="1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14686"/>
            <a:ext cx="4095736" cy="1000132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latin typeface="Arial Black" pitchFamily="34" charset="0"/>
                <a:cs typeface="Arial" pitchFamily="34" charset="0"/>
              </a:rPr>
              <a:t>South America</a:t>
            </a:r>
          </a:p>
          <a:p>
            <a:pPr algn="r"/>
            <a:r>
              <a:rPr lang="en-US" sz="2800" b="1" dirty="0" smtClean="0">
                <a:latin typeface="Arial Black" pitchFamily="34" charset="0"/>
                <a:cs typeface="Arial" pitchFamily="34" charset="0"/>
              </a:rPr>
              <a:t>Peru</a:t>
            </a:r>
            <a:endParaRPr lang="en-US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048507" y="3000373"/>
            <a:ext cx="4667283" cy="2908489"/>
          </a:xfrm>
          <a:prstGeom prst="rect">
            <a:avLst/>
          </a:prstGeom>
          <a:solidFill>
            <a:schemeClr val="bg1">
              <a:alpha val="8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zh-CN" sz="20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Maca</a:t>
            </a: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, which is widely used in Peru, can energize the body and helps to boost sex drive</a:t>
            </a: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endParaRPr lang="en-US" altLang="zh-CN" sz="2000" b="1" dirty="0" smtClean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spcAft>
                <a:spcPct val="5000"/>
              </a:spcAft>
              <a:buFontTx/>
              <a:buChar char="•"/>
            </a:pPr>
            <a:r>
              <a:rPr lang="en-US" altLang="zh-CN" sz="2000" b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Maca’s</a:t>
            </a: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capability to increase in men: </a:t>
            </a:r>
          </a:p>
          <a:p>
            <a:pPr algn="just">
              <a:spcAft>
                <a:spcPct val="5000"/>
              </a:spcAft>
            </a:pP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Semen volume</a:t>
            </a:r>
          </a:p>
          <a:p>
            <a:pPr algn="just">
              <a:spcAft>
                <a:spcPct val="5000"/>
              </a:spcAft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     Sperm count </a:t>
            </a:r>
          </a:p>
          <a:p>
            <a:pPr algn="just">
              <a:spcAft>
                <a:spcPct val="5000"/>
              </a:spcAft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     Sperm motility</a:t>
            </a:r>
            <a:endParaRPr lang="en-US" altLang="zh-CN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190987" y="1739262"/>
            <a:ext cx="6286544" cy="1071570"/>
          </a:xfrm>
          <a:prstGeom prst="roundRect">
            <a:avLst/>
          </a:prstGeom>
          <a:solidFill>
            <a:srgbClr val="F5782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CN" sz="3600" dirty="0" smtClean="0">
                <a:latin typeface="Arial Black" pitchFamily="34" charset="0"/>
              </a:rPr>
              <a:t>Ingredient</a:t>
            </a:r>
          </a:p>
          <a:p>
            <a:pPr algn="r"/>
            <a:r>
              <a:rPr lang="en-US" altLang="zh-CN" sz="2800" dirty="0" smtClean="0">
                <a:latin typeface="Arial Black" pitchFamily="34" charset="0"/>
              </a:rPr>
              <a:t>– </a:t>
            </a:r>
            <a:r>
              <a:rPr lang="en-US" altLang="zh-CN" sz="2800" i="1" dirty="0" err="1" smtClean="0">
                <a:solidFill>
                  <a:srgbClr val="323291"/>
                </a:solidFill>
                <a:latin typeface="Arial Black" pitchFamily="34" charset="0"/>
              </a:rPr>
              <a:t>Prostaep</a:t>
            </a:r>
            <a:r>
              <a:rPr lang="en-US" altLang="zh-CN" sz="2800" i="1" dirty="0" smtClean="0">
                <a:solidFill>
                  <a:srgbClr val="323291"/>
                </a:solidFill>
                <a:latin typeface="Arial Black" pitchFamily="34" charset="0"/>
              </a:rPr>
              <a:t>-III</a:t>
            </a:r>
            <a:endParaRPr lang="zh-CN" altLang="en-US" sz="2800" i="1" dirty="0" smtClean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3" name="Picture 8" descr="C:\Documents and Settings\ellen.tsang\Desktop\VI\AF Suma Company Profile\US Pa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69" y="1667824"/>
            <a:ext cx="2857520" cy="12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六边形 3"/>
          <p:cNvSpPr/>
          <p:nvPr/>
        </p:nvSpPr>
        <p:spPr>
          <a:xfrm>
            <a:off x="4271840" y="3357562"/>
            <a:ext cx="4032448" cy="2714644"/>
          </a:xfrm>
          <a:prstGeom prst="hexagon">
            <a:avLst/>
          </a:prstGeom>
          <a:blipFill>
            <a:blip r:embed="rId3" cstate="print">
              <a:lum bright="-10000" contrast="40000"/>
            </a:blip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7632214" y="4732062"/>
            <a:ext cx="4559829" cy="1340144"/>
          </a:xfrm>
          <a:prstGeom prst="parallelogram">
            <a:avLst>
              <a:gd name="adj" fmla="val 47717"/>
            </a:avLst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43" y="3357562"/>
            <a:ext cx="4943872" cy="1428760"/>
          </a:xfrm>
          <a:prstGeom prst="parallelogram">
            <a:avLst>
              <a:gd name="adj" fmla="val 47717"/>
            </a:avLst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flipV="1">
            <a:off x="7632214" y="3357559"/>
            <a:ext cx="4559829" cy="1428762"/>
          </a:xfrm>
          <a:prstGeom prst="parallelogram">
            <a:avLst>
              <a:gd name="adj" fmla="val 47717"/>
            </a:avLst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平行四边形 7"/>
          <p:cNvSpPr/>
          <p:nvPr/>
        </p:nvSpPr>
        <p:spPr>
          <a:xfrm flipV="1">
            <a:off x="43" y="4732062"/>
            <a:ext cx="4943872" cy="1340144"/>
          </a:xfrm>
          <a:prstGeom prst="parallelogram">
            <a:avLst>
              <a:gd name="adj" fmla="val 47717"/>
            </a:avLst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09" y="4357694"/>
            <a:ext cx="381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b="1" i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Prostaep</a:t>
            </a: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is our BF Suma’s patent.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1515" y="3776024"/>
            <a:ext cx="3333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is herb extract that contain </a:t>
            </a:r>
            <a:r>
              <a:rPr lang="en-US" altLang="zh-CN" sz="2000" b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epimedii</a:t>
            </a: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extract, </a:t>
            </a:r>
            <a:r>
              <a:rPr lang="en-US" altLang="zh-CN" sz="2000" b="1" dirty="0" err="1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flavonoids</a:t>
            </a:r>
            <a:r>
              <a:rPr lang="en-US" altLang="zh-CN" sz="2000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&amp; polysaccharides.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6" descr="Patent in Ko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79" y="2967126"/>
            <a:ext cx="2857520" cy="324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7" descr="Patent in 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08" y="1785927"/>
            <a:ext cx="2762269" cy="30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Patent in 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0744"/>
            <a:ext cx="2762269" cy="308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71" y="2609935"/>
            <a:ext cx="3048021" cy="338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459" y="71415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International Patents for </a:t>
            </a:r>
            <a:r>
              <a:rPr lang="en-US" altLang="zh-CN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Prostaep</a:t>
            </a:r>
            <a:endParaRPr lang="zh-CN" alt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上箭头标注 7"/>
          <p:cNvSpPr/>
          <p:nvPr/>
        </p:nvSpPr>
        <p:spPr>
          <a:xfrm>
            <a:off x="476211" y="5000636"/>
            <a:ext cx="1809763" cy="714380"/>
          </a:xfrm>
          <a:prstGeom prst="upArrowCallou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USA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6381752" y="5500702"/>
            <a:ext cx="2000264" cy="714380"/>
          </a:xfrm>
          <a:prstGeom prst="upArrowCallou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China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下箭头标注 9"/>
          <p:cNvSpPr/>
          <p:nvPr/>
        </p:nvSpPr>
        <p:spPr>
          <a:xfrm>
            <a:off x="3333731" y="2071678"/>
            <a:ext cx="2190765" cy="785818"/>
          </a:xfrm>
          <a:prstGeom prst="downArrowCallou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Korea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下箭头标注 10"/>
          <p:cNvSpPr/>
          <p:nvPr/>
        </p:nvSpPr>
        <p:spPr>
          <a:xfrm>
            <a:off x="9525024" y="1785926"/>
            <a:ext cx="2190765" cy="785818"/>
          </a:xfrm>
          <a:prstGeom prst="downArrowCallou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India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69" y="1496785"/>
            <a:ext cx="857256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i="1" dirty="0" err="1" smtClean="0">
                <a:solidFill>
                  <a:srgbClr val="F02D91"/>
                </a:solidFill>
                <a:latin typeface="Arial Black" pitchFamily="34" charset="0"/>
              </a:rPr>
              <a:t>Prostaep</a:t>
            </a:r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 Mechanisms</a:t>
            </a:r>
            <a:endParaRPr lang="zh-CN" altLang="en-US" sz="3600" dirty="0">
              <a:solidFill>
                <a:srgbClr val="F02D91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s://edc2.healthtap.com/ht-staging/user_answer/avatars/388098/large/open-uri20120904-6622-11mnens.jpeg?1386558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5" y="2643182"/>
            <a:ext cx="6469927" cy="3616810"/>
          </a:xfrm>
          <a:prstGeom prst="rect">
            <a:avLst/>
          </a:prstGeom>
          <a:noFill/>
        </p:spPr>
      </p:pic>
      <p:pic>
        <p:nvPicPr>
          <p:cNvPr id="4" name="Picture 2" descr="http://www.worldpropertychannel.com/news-assets/Improving-Housing-Market-up-arr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0" r="17454"/>
          <a:stretch>
            <a:fillRect/>
          </a:stretch>
        </p:blipFill>
        <p:spPr bwMode="auto">
          <a:xfrm>
            <a:off x="2" y="4844779"/>
            <a:ext cx="3047977" cy="187036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76211" y="2214554"/>
            <a:ext cx="4476781" cy="785818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Improve penile blood vessel dilatation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6211" y="3143248"/>
            <a:ext cx="4476781" cy="785818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Improve blood flow into the penis</a:t>
            </a:r>
            <a:endParaRPr lang="zh-CN" altLang="en-US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6211" y="4071942"/>
            <a:ext cx="4476781" cy="785818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Stimulate sexual arouse</a:t>
            </a:r>
            <a:endParaRPr lang="zh-CN" altLang="en-US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19483" y="1643050"/>
            <a:ext cx="4953035" cy="1071570"/>
          </a:xfrm>
          <a:prstGeom prst="roundRect">
            <a:avLst/>
          </a:prstGeom>
          <a:solidFill>
            <a:srgbClr val="F5782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latin typeface="Arial Black" pitchFamily="34" charset="0"/>
              </a:rPr>
              <a:t>Ingredient</a:t>
            </a:r>
          </a:p>
          <a:p>
            <a:pPr algn="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– </a:t>
            </a:r>
            <a:r>
              <a:rPr lang="en-US" altLang="zh-CN" sz="2800" i="1" dirty="0" smtClean="0">
                <a:solidFill>
                  <a:srgbClr val="323291"/>
                </a:solidFill>
                <a:latin typeface="Arial Black" pitchFamily="34" charset="0"/>
              </a:rPr>
              <a:t>Vitamin B1</a:t>
            </a:r>
            <a:endParaRPr lang="zh-CN" altLang="en-US" sz="2800" i="1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img1.1tu.com/comp/00/71/30/32/Comp_80309272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2" t="8423" r="4167" b="7348"/>
          <a:stretch>
            <a:fillRect/>
          </a:stretch>
        </p:blipFill>
        <p:spPr bwMode="auto">
          <a:xfrm>
            <a:off x="666712" y="2857496"/>
            <a:ext cx="4000528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24496" y="3143248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Promote blood sugar transform into energy</a:t>
            </a:r>
          </a:p>
          <a:p>
            <a:pPr marL="261938" indent="-261938">
              <a:buFont typeface="Arial" pitchFamily="34" charset="0"/>
              <a:buChar char="•"/>
            </a:pPr>
            <a:endParaRPr lang="en-US" altLang="zh-CN" sz="24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Maintain body vitality</a:t>
            </a:r>
          </a:p>
          <a:p>
            <a:pPr marL="261938" indent="-261938">
              <a:buFont typeface="Arial" pitchFamily="34" charset="0"/>
              <a:buChar char="•"/>
            </a:pPr>
            <a:endParaRPr lang="en-US" altLang="zh-CN" sz="24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61938" indent="-261938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Maintain healthy nervous system, heart, blood and muscle function.</a:t>
            </a:r>
          </a:p>
        </p:txBody>
      </p:sp>
    </p:spTree>
    <p:extLst>
      <p:ext uri="{BB962C8B-B14F-4D97-AF65-F5344CB8AC3E}">
        <p14:creationId xmlns:p14="http://schemas.microsoft.com/office/powerpoint/2010/main" val="37166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143800" y="1214423"/>
            <a:ext cx="4095779" cy="1250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Product Superiority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385595" y="2786058"/>
            <a:ext cx="5615947" cy="0"/>
          </a:xfrm>
          <a:prstGeom prst="line">
            <a:avLst/>
          </a:prstGeom>
          <a:noFill/>
          <a:ln w="38100" cap="flat" cmpd="sng" algn="ctr">
            <a:solidFill>
              <a:srgbClr val="323291"/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63" name="组合 62"/>
          <p:cNvGrpSpPr/>
          <p:nvPr/>
        </p:nvGrpSpPr>
        <p:grpSpPr>
          <a:xfrm>
            <a:off x="756513" y="1000954"/>
            <a:ext cx="7178384" cy="5285567"/>
            <a:chOff x="710229" y="1393440"/>
            <a:chExt cx="5383788" cy="5285567"/>
          </a:xfrm>
        </p:grpSpPr>
        <p:sp>
          <p:nvSpPr>
            <p:cNvPr id="27" name="TextBox 26"/>
            <p:cNvSpPr txBox="1"/>
            <p:nvPr/>
          </p:nvSpPr>
          <p:spPr>
            <a:xfrm>
              <a:off x="3153045" y="3086694"/>
              <a:ext cx="574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 smtClean="0">
                  <a:solidFill>
                    <a:sysClr val="window" lastClr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06</a:t>
              </a:r>
              <a:endPara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13540" y="3812788"/>
              <a:ext cx="574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 smtClean="0">
                  <a:solidFill>
                    <a:sysClr val="window" lastClr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04</a:t>
              </a:r>
              <a:endPara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22162" y="4244723"/>
              <a:ext cx="574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 smtClean="0">
                  <a:solidFill>
                    <a:sysClr val="window" lastClr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03</a:t>
              </a:r>
              <a:endPara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62595" y="4292352"/>
              <a:ext cx="574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kern="0" dirty="0" smtClean="0">
                  <a:solidFill>
                    <a:sysClr val="window" lastClr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02</a:t>
              </a:r>
              <a:endPara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3" name="椭圆 12"/>
            <p:cNvSpPr/>
            <p:nvPr/>
          </p:nvSpPr>
          <p:spPr>
            <a:xfrm rot="1723431">
              <a:off x="725434" y="1393440"/>
              <a:ext cx="5368583" cy="5285567"/>
            </a:xfrm>
            <a:custGeom>
              <a:avLst/>
              <a:gdLst>
                <a:gd name="connsiteX0" fmla="*/ 2583064 w 5207360"/>
                <a:gd name="connsiteY0" fmla="*/ 2122919 h 5206319"/>
                <a:gd name="connsiteX1" fmla="*/ 5161332 w 5207360"/>
                <a:gd name="connsiteY1" fmla="*/ 2122919 h 5206319"/>
                <a:gd name="connsiteX2" fmla="*/ 5207360 w 5207360"/>
                <a:gd name="connsiteY2" fmla="*/ 2602639 h 5206319"/>
                <a:gd name="connsiteX3" fmla="*/ 2603680 w 5207360"/>
                <a:gd name="connsiteY3" fmla="*/ 5206319 h 5206319"/>
                <a:gd name="connsiteX4" fmla="*/ 0 w 5207360"/>
                <a:gd name="connsiteY4" fmla="*/ 2602639 h 5206319"/>
                <a:gd name="connsiteX5" fmla="*/ 2583064 w 5207360"/>
                <a:gd name="connsiteY5" fmla="*/ 0 h 5206319"/>
                <a:gd name="connsiteX6" fmla="*/ 2674504 w 5207360"/>
                <a:gd name="connsiteY6" fmla="*/ 2214359 h 5206319"/>
                <a:gd name="connsiteX0" fmla="*/ 2583064 w 5207360"/>
                <a:gd name="connsiteY0" fmla="*/ 2122919 h 5206319"/>
                <a:gd name="connsiteX1" fmla="*/ 5161332 w 5207360"/>
                <a:gd name="connsiteY1" fmla="*/ 2122919 h 5206319"/>
                <a:gd name="connsiteX2" fmla="*/ 5207360 w 5207360"/>
                <a:gd name="connsiteY2" fmla="*/ 2602639 h 5206319"/>
                <a:gd name="connsiteX3" fmla="*/ 2603680 w 5207360"/>
                <a:gd name="connsiteY3" fmla="*/ 5206319 h 5206319"/>
                <a:gd name="connsiteX4" fmla="*/ 0 w 5207360"/>
                <a:gd name="connsiteY4" fmla="*/ 2602639 h 5206319"/>
                <a:gd name="connsiteX5" fmla="*/ 2583064 w 5207360"/>
                <a:gd name="connsiteY5" fmla="*/ 0 h 5206319"/>
                <a:gd name="connsiteX0" fmla="*/ 5161332 w 5207360"/>
                <a:gd name="connsiteY0" fmla="*/ 2122919 h 5206319"/>
                <a:gd name="connsiteX1" fmla="*/ 5207360 w 5207360"/>
                <a:gd name="connsiteY1" fmla="*/ 2602639 h 5206319"/>
                <a:gd name="connsiteX2" fmla="*/ 2603680 w 5207360"/>
                <a:gd name="connsiteY2" fmla="*/ 5206319 h 5206319"/>
                <a:gd name="connsiteX3" fmla="*/ 0 w 5207360"/>
                <a:gd name="connsiteY3" fmla="*/ 2602639 h 5206319"/>
                <a:gd name="connsiteX4" fmla="*/ 2583064 w 5207360"/>
                <a:gd name="connsiteY4" fmla="*/ 0 h 52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7360" h="5206319">
                  <a:moveTo>
                    <a:pt x="5161332" y="2122919"/>
                  </a:moveTo>
                  <a:cubicBezTo>
                    <a:pt x="5192196" y="2278169"/>
                    <a:pt x="5207360" y="2438633"/>
                    <a:pt x="5207360" y="2602639"/>
                  </a:cubicBezTo>
                  <a:cubicBezTo>
                    <a:pt x="5207360" y="4040612"/>
                    <a:pt x="4041653" y="5206319"/>
                    <a:pt x="2603680" y="5206319"/>
                  </a:cubicBezTo>
                  <a:cubicBezTo>
                    <a:pt x="1165707" y="5206319"/>
                    <a:pt x="0" y="4040612"/>
                    <a:pt x="0" y="2602639"/>
                  </a:cubicBezTo>
                  <a:cubicBezTo>
                    <a:pt x="0" y="1171547"/>
                    <a:pt x="1154578" y="10121"/>
                    <a:pt x="2583064" y="0"/>
                  </a:cubicBezTo>
                </a:path>
              </a:pathLst>
            </a:custGeom>
            <a:noFill/>
            <a:ln w="38100" cap="flat" cmpd="sng" algn="ctr">
              <a:solidFill>
                <a:srgbClr val="323291"/>
              </a:solidFill>
              <a:prstDash val="sysDash"/>
              <a:headEnd type="oval" w="med" len="med"/>
              <a:tailEnd type="stealth" w="lg" len="lg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" name="饼形 44"/>
            <p:cNvSpPr/>
            <p:nvPr/>
          </p:nvSpPr>
          <p:spPr>
            <a:xfrm rot="563737">
              <a:off x="1010138" y="1627451"/>
              <a:ext cx="4739301" cy="4739301"/>
            </a:xfrm>
            <a:prstGeom prst="pie">
              <a:avLst>
                <a:gd name="adj1" fmla="val 13630640"/>
                <a:gd name="adj2" fmla="val 18188957"/>
              </a:avLst>
            </a:prstGeom>
            <a:solidFill>
              <a:srgbClr val="8CC8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46" name="饼形 45"/>
            <p:cNvSpPr/>
            <p:nvPr/>
          </p:nvSpPr>
          <p:spPr>
            <a:xfrm rot="563737">
              <a:off x="942020" y="1676227"/>
              <a:ext cx="4739301" cy="4739301"/>
            </a:xfrm>
            <a:prstGeom prst="pie">
              <a:avLst>
                <a:gd name="adj1" fmla="val 9352171"/>
                <a:gd name="adj2" fmla="val 13545544"/>
              </a:avLst>
            </a:prstGeom>
            <a:solidFill>
              <a:srgbClr val="F57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饼形 46"/>
            <p:cNvSpPr/>
            <p:nvPr/>
          </p:nvSpPr>
          <p:spPr>
            <a:xfrm rot="563737">
              <a:off x="990826" y="1744323"/>
              <a:ext cx="4739301" cy="4739301"/>
            </a:xfrm>
            <a:prstGeom prst="pie">
              <a:avLst>
                <a:gd name="adj1" fmla="val 5789809"/>
                <a:gd name="adj2" fmla="val 9318623"/>
              </a:avLst>
            </a:prstGeom>
            <a:solidFill>
              <a:srgbClr val="323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饼形 47"/>
            <p:cNvSpPr/>
            <p:nvPr/>
          </p:nvSpPr>
          <p:spPr>
            <a:xfrm rot="563737">
              <a:off x="1049273" y="1753994"/>
              <a:ext cx="4739301" cy="4739301"/>
            </a:xfrm>
            <a:prstGeom prst="pie">
              <a:avLst>
                <a:gd name="adj1" fmla="val 2510127"/>
                <a:gd name="adj2" fmla="val 5755290"/>
              </a:avLst>
            </a:prstGeom>
            <a:solidFill>
              <a:srgbClr val="F578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 smtClean="0">
                <a:latin typeface="Arial Black" pitchFamily="34" charset="0"/>
              </a:endParaRPr>
            </a:p>
          </p:txBody>
        </p:sp>
        <p:sp>
          <p:nvSpPr>
            <p:cNvPr id="49" name="饼形 48"/>
            <p:cNvSpPr/>
            <p:nvPr/>
          </p:nvSpPr>
          <p:spPr>
            <a:xfrm rot="563737">
              <a:off x="1127062" y="1646772"/>
              <a:ext cx="4739301" cy="4739301"/>
            </a:xfrm>
            <a:prstGeom prst="pie">
              <a:avLst>
                <a:gd name="adj1" fmla="val 20734838"/>
                <a:gd name="adj2" fmla="val 2499891"/>
              </a:avLst>
            </a:prstGeom>
            <a:solidFill>
              <a:srgbClr val="ED1C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 smtClean="0">
                <a:latin typeface="Arial Black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066102" y="3709052"/>
              <a:ext cx="720080" cy="72008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14678" y="321468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323291"/>
                  </a:solidFill>
                  <a:latin typeface="Arial Black" pitchFamily="34" charset="0"/>
                </a:rPr>
                <a:t>1</a:t>
              </a:r>
              <a:endParaRPr lang="zh-CN" altLang="en-US" sz="2400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1736" y="3643314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323291"/>
                  </a:solidFill>
                  <a:latin typeface="Arial Black" pitchFamily="34" charset="0"/>
                </a:rPr>
                <a:t>2</a:t>
              </a:r>
              <a:endParaRPr lang="zh-CN" altLang="en-US" sz="2400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14612" y="432465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86116" y="450057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323291"/>
                  </a:solidFill>
                  <a:latin typeface="Arial Black" pitchFamily="34" charset="0"/>
                </a:rPr>
                <a:t>4</a:t>
              </a:r>
              <a:endParaRPr lang="zh-CN" altLang="en-US" sz="2400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86182" y="4038905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4612" y="1928802"/>
              <a:ext cx="15001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323291"/>
                  </a:solidFill>
                  <a:latin typeface="Arial Black" pitchFamily="34" charset="0"/>
                </a:rPr>
                <a:t>More Natural</a:t>
              </a:r>
              <a:endParaRPr lang="zh-CN" altLang="en-US" sz="2400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935104">
              <a:off x="490523" y="3155871"/>
              <a:ext cx="214314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323291"/>
                  </a:solidFill>
                  <a:latin typeface="Arial Black" pitchFamily="34" charset="0"/>
                </a:rPr>
                <a:t>Better Absorption</a:t>
              </a:r>
              <a:endParaRPr lang="zh-CN" altLang="en-US" sz="2000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284446">
              <a:off x="710229" y="5170602"/>
              <a:ext cx="2761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Arial Black" pitchFamily="34" charset="0"/>
                </a:rPr>
                <a:t>Higher Concentration</a:t>
              </a:r>
              <a:endParaRPr lang="zh-CN" altLang="en-US" sz="2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20985681">
              <a:off x="2409288" y="5393204"/>
              <a:ext cx="2761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323291"/>
                  </a:solidFill>
                  <a:latin typeface="Arial Black" pitchFamily="34" charset="0"/>
                </a:rPr>
                <a:t>More</a:t>
              </a:r>
            </a:p>
            <a:p>
              <a:pPr algn="ctr"/>
              <a:r>
                <a:rPr lang="en-US" altLang="zh-CN" sz="2400" dirty="0" smtClean="0">
                  <a:solidFill>
                    <a:srgbClr val="323291"/>
                  </a:solidFill>
                  <a:latin typeface="Arial Black" pitchFamily="34" charset="0"/>
                </a:rPr>
                <a:t>Effective</a:t>
              </a:r>
              <a:endParaRPr lang="zh-CN" altLang="en-US" sz="2400" dirty="0">
                <a:solidFill>
                  <a:srgbClr val="323291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7671552">
              <a:off x="3855749" y="4441632"/>
              <a:ext cx="25203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Arial Black" pitchFamily="34" charset="0"/>
                </a:rPr>
                <a:t>Much</a:t>
              </a:r>
            </a:p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Arial Black" pitchFamily="34" charset="0"/>
                </a:rPr>
                <a:t>Safer</a:t>
              </a:r>
              <a:endParaRPr lang="zh-CN" alt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5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8" y="1928802"/>
            <a:ext cx="4381531" cy="571504"/>
          </a:xfrm>
          <a:prstGeom prst="roundRect">
            <a:avLst/>
          </a:prstGeom>
          <a:solidFill>
            <a:srgbClr val="8CC8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More Natural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67504" y="1857364"/>
            <a:ext cx="952507" cy="714380"/>
          </a:xfrm>
          <a:prstGeom prst="ellipse">
            <a:avLst/>
          </a:prstGeom>
          <a:solidFill>
            <a:srgbClr val="8CC84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63" y="1785926"/>
            <a:ext cx="5810291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8549" y="2930910"/>
            <a:ext cx="504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BF Suma select top grade fresh </a:t>
            </a:r>
            <a:r>
              <a:rPr lang="en-US" altLang="zh-CN" sz="24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Maca</a:t>
            </a: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and natural herbal </a:t>
            </a:r>
            <a:r>
              <a:rPr lang="en-US" altLang="zh-CN" sz="2400" b="1" i="1" dirty="0" err="1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Epidermii</a:t>
            </a:r>
            <a:r>
              <a:rPr lang="en-US" altLang="zh-CN" sz="24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682" name="Picture 2" descr="http://a0.att.hudong.com/01/48/01300000117258121040483161154.jpg"/>
          <p:cNvPicPr>
            <a:picLocks noChangeAspect="1" noChangeArrowheads="1"/>
          </p:cNvPicPr>
          <p:nvPr/>
        </p:nvPicPr>
        <p:blipFill>
          <a:blip r:embed="rId2" cstate="print"/>
          <a:srcRect l="15000" b="5882"/>
          <a:stretch>
            <a:fillRect/>
          </a:stretch>
        </p:blipFill>
        <p:spPr bwMode="auto">
          <a:xfrm>
            <a:off x="3333731" y="4214818"/>
            <a:ext cx="3932487" cy="2286016"/>
          </a:xfrm>
          <a:prstGeom prst="rect">
            <a:avLst/>
          </a:prstGeom>
          <a:noFill/>
          <a:ln w="69850">
            <a:gradFill flip="none" rotWithShape="1">
              <a:gsLst>
                <a:gs pos="18000">
                  <a:srgbClr val="FFFF00"/>
                </a:gs>
                <a:gs pos="50000">
                  <a:srgbClr val="F57820"/>
                </a:gs>
                <a:gs pos="100000">
                  <a:srgbClr val="FFFF00"/>
                </a:gs>
              </a:gsLst>
              <a:lin ang="2700000" scaled="1"/>
              <a:tileRect/>
            </a:gradFill>
          </a:ln>
        </p:spPr>
      </p:pic>
      <p:pic>
        <p:nvPicPr>
          <p:cNvPr id="9" name="Picture 2" descr="http://www.inkanatural.com/public/imgarticulos/Image/Maca-blog.jpg"/>
          <p:cNvPicPr>
            <a:picLocks noChangeAspect="1" noChangeArrowheads="1"/>
          </p:cNvPicPr>
          <p:nvPr/>
        </p:nvPicPr>
        <p:blipFill>
          <a:blip r:embed="rId3" cstate="print"/>
          <a:srcRect b="5880"/>
          <a:stretch>
            <a:fillRect/>
          </a:stretch>
        </p:blipFill>
        <p:spPr bwMode="auto">
          <a:xfrm>
            <a:off x="190460" y="2856670"/>
            <a:ext cx="3602785" cy="2286842"/>
          </a:xfrm>
          <a:prstGeom prst="rect">
            <a:avLst/>
          </a:prstGeom>
          <a:noFill/>
          <a:ln w="69850">
            <a:gradFill flip="none" rotWithShape="1">
              <a:gsLst>
                <a:gs pos="18000">
                  <a:srgbClr val="FFFF00"/>
                </a:gs>
                <a:gs pos="50000">
                  <a:srgbClr val="F57820"/>
                </a:gs>
                <a:gs pos="100000">
                  <a:srgbClr val="FFFF00"/>
                </a:gs>
              </a:gsLst>
              <a:lin ang="2700000" scaled="1"/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26939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96264" y="5582714"/>
            <a:ext cx="3524275" cy="707886"/>
          </a:xfrm>
          <a:prstGeom prst="rect">
            <a:avLst/>
          </a:prstGeom>
          <a:solidFill>
            <a:srgbClr val="3232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BF Suma product’s absorption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963" y="1785926"/>
            <a:ext cx="5810291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3" name="椭圆 2"/>
          <p:cNvSpPr/>
          <p:nvPr/>
        </p:nvSpPr>
        <p:spPr>
          <a:xfrm>
            <a:off x="6667504" y="1857364"/>
            <a:ext cx="952507" cy="714380"/>
          </a:xfrm>
          <a:prstGeom prst="ellipse">
            <a:avLst/>
          </a:prstGeom>
          <a:solidFill>
            <a:srgbClr val="F578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3750"/>
          <a:stretch>
            <a:fillRect/>
          </a:stretch>
        </p:blipFill>
        <p:spPr bwMode="auto">
          <a:xfrm>
            <a:off x="2835138" y="3143248"/>
            <a:ext cx="2308356" cy="3119426"/>
          </a:xfrm>
          <a:prstGeom prst="rect">
            <a:avLst/>
          </a:prstGeom>
          <a:noFill/>
        </p:spPr>
      </p:pic>
      <p:pic>
        <p:nvPicPr>
          <p:cNvPr id="6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750" t="67939"/>
          <a:stretch>
            <a:fillRect/>
          </a:stretch>
        </p:blipFill>
        <p:spPr bwMode="auto">
          <a:xfrm>
            <a:off x="2835138" y="5286388"/>
            <a:ext cx="2308356" cy="1000132"/>
          </a:xfrm>
          <a:prstGeom prst="rect">
            <a:avLst/>
          </a:prstGeom>
          <a:noFill/>
        </p:spPr>
      </p:pic>
      <p:pic>
        <p:nvPicPr>
          <p:cNvPr id="7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3750"/>
          <a:stretch>
            <a:fillRect/>
          </a:stretch>
        </p:blipFill>
        <p:spPr bwMode="auto">
          <a:xfrm>
            <a:off x="6264162" y="3167094"/>
            <a:ext cx="2308356" cy="31194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34259" y="2629912"/>
            <a:ext cx="466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68B1F"/>
                </a:solidFill>
                <a:latin typeface="Arial Black" pitchFamily="34" charset="0"/>
              </a:rPr>
              <a:t>100% BETTER</a:t>
            </a:r>
            <a:endParaRPr lang="zh-CN" altLang="en-US" sz="3200" dirty="0">
              <a:solidFill>
                <a:srgbClr val="F68B1F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3995" y="5143512"/>
            <a:ext cx="1238259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i="1" dirty="0" smtClean="0">
                <a:solidFill>
                  <a:srgbClr val="F57820"/>
                </a:solidFill>
                <a:latin typeface="Arial Black" pitchFamily="34" charset="0"/>
              </a:rPr>
              <a:t>VS</a:t>
            </a:r>
            <a:endParaRPr lang="zh-CN" altLang="en-US" sz="3200" i="1" dirty="0">
              <a:solidFill>
                <a:srgbClr val="F57820"/>
              </a:solidFill>
              <a:latin typeface="Arial Black" pitchFamily="34" charset="0"/>
            </a:endParaRPr>
          </a:p>
        </p:txBody>
      </p:sp>
      <p:sp>
        <p:nvSpPr>
          <p:cNvPr id="13" name="上箭头 12"/>
          <p:cNvSpPr/>
          <p:nvPr/>
        </p:nvSpPr>
        <p:spPr>
          <a:xfrm>
            <a:off x="9906027" y="3810036"/>
            <a:ext cx="381003" cy="1643074"/>
          </a:xfrm>
          <a:prstGeom prst="upArrow">
            <a:avLst/>
          </a:prstGeom>
          <a:gradFill flip="none" rotWithShape="1">
            <a:gsLst>
              <a:gs pos="80000">
                <a:srgbClr val="D2461E"/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572140"/>
            <a:ext cx="3714733" cy="707886"/>
          </a:xfrm>
          <a:prstGeom prst="rect">
            <a:avLst/>
          </a:prstGeom>
          <a:solidFill>
            <a:srgbClr val="3232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similar product’s absorption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clker.com/cliparts/8/v/R/S/D/1/man-and-woman-heterosexual-icon-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3750" b="68703"/>
          <a:stretch>
            <a:fillRect/>
          </a:stretch>
        </p:blipFill>
        <p:spPr bwMode="auto">
          <a:xfrm>
            <a:off x="6264162" y="3167094"/>
            <a:ext cx="2308356" cy="976286"/>
          </a:xfrm>
          <a:prstGeom prst="rect">
            <a:avLst/>
          </a:prstGeom>
          <a:noFill/>
        </p:spPr>
      </p:pic>
      <p:sp>
        <p:nvSpPr>
          <p:cNvPr id="16" name="圆角矩形 15"/>
          <p:cNvSpPr/>
          <p:nvPr/>
        </p:nvSpPr>
        <p:spPr>
          <a:xfrm>
            <a:off x="7239008" y="1928802"/>
            <a:ext cx="4667283" cy="571504"/>
          </a:xfrm>
          <a:prstGeom prst="roundRect">
            <a:avLst/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Easier Absorption</a:t>
            </a:r>
            <a:endParaRPr lang="zh-CN" alt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7239008" y="1857364"/>
            <a:ext cx="4667283" cy="714380"/>
          </a:xfrm>
          <a:prstGeom prst="round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Arial Black" pitchFamily="34" charset="0"/>
              </a:rPr>
              <a:t>Higher Concentration</a:t>
            </a:r>
            <a:endParaRPr lang="zh-CN" altLang="en-US" sz="2400" dirty="0"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38744" y="3857628"/>
            <a:ext cx="5905541" cy="2071702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High concentration &amp; scientific ratio of active ingredients.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963" y="1785926"/>
            <a:ext cx="5810291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3" name="椭圆 2"/>
          <p:cNvSpPr/>
          <p:nvPr/>
        </p:nvSpPr>
        <p:spPr>
          <a:xfrm>
            <a:off x="6572253" y="1785926"/>
            <a:ext cx="1143008" cy="857256"/>
          </a:xfrm>
          <a:prstGeom prst="ellipse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80960" y="2857496"/>
            <a:ext cx="4953035" cy="3643338"/>
            <a:chOff x="480" y="1344"/>
            <a:chExt cx="2304" cy="2112"/>
          </a:xfrm>
        </p:grpSpPr>
        <p:pic>
          <p:nvPicPr>
            <p:cNvPr id="8" name="Picture 19" descr="X power man Box"/>
            <p:cNvPicPr>
              <a:picLocks noChangeAspect="1" noChangeArrowheads="1"/>
            </p:cNvPicPr>
            <p:nvPr/>
          </p:nvPicPr>
          <p:blipFill>
            <a:blip r:embed="rId2" cstate="print"/>
            <a:srcRect l="19722" t="14343" r="16179" b="15538"/>
            <a:stretch>
              <a:fillRect/>
            </a:stretch>
          </p:blipFill>
          <p:spPr bwMode="auto">
            <a:xfrm>
              <a:off x="480" y="1344"/>
              <a:ext cx="124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1" descr="X Power Man Capsules_new"/>
            <p:cNvPicPr>
              <a:picLocks noChangeAspect="1" noChangeArrowheads="1"/>
            </p:cNvPicPr>
            <p:nvPr/>
          </p:nvPicPr>
          <p:blipFill>
            <a:blip r:embed="rId3" cstate="print"/>
            <a:srcRect l="18983" t="12698" r="21356" b="8995"/>
            <a:stretch>
              <a:fillRect/>
            </a:stretch>
          </p:blipFill>
          <p:spPr bwMode="auto">
            <a:xfrm>
              <a:off x="1728" y="1584"/>
              <a:ext cx="105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34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9" y="2328769"/>
            <a:ext cx="64146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 algn="ctr"/>
            <a:r>
              <a:rPr lang="en-US" sz="4400" dirty="0" smtClean="0">
                <a:solidFill>
                  <a:srgbClr val="323291"/>
                </a:solidFill>
                <a:latin typeface="Arial Black" pitchFamily="34" charset="0"/>
              </a:rPr>
              <a:t>   </a:t>
            </a:r>
            <a:r>
              <a:rPr lang="en-US" sz="4400" dirty="0" smtClean="0">
                <a:solidFill>
                  <a:srgbClr val="1B33A9"/>
                </a:solidFill>
                <a:latin typeface="Arial Black" pitchFamily="34" charset="0"/>
              </a:rPr>
              <a:t>Gentlemen:</a:t>
            </a:r>
          </a:p>
          <a:p>
            <a:pPr algn="r"/>
            <a:r>
              <a:rPr lang="en-US" sz="2800" dirty="0" smtClean="0">
                <a:solidFill>
                  <a:srgbClr val="1B33A9"/>
                </a:solidFill>
                <a:latin typeface="Arial Black" pitchFamily="34" charset="0"/>
              </a:rPr>
              <a:t>How to make your wife happy?</a:t>
            </a:r>
            <a:endParaRPr lang="en-US" sz="2800" dirty="0">
              <a:solidFill>
                <a:srgbClr val="1B33A9"/>
              </a:solidFill>
              <a:latin typeface="Arial Black" pitchFamily="34" charset="0"/>
            </a:endParaRPr>
          </a:p>
        </p:txBody>
      </p:sp>
      <p:sp>
        <p:nvSpPr>
          <p:cNvPr id="9" name="Diagonal Stripe 8"/>
          <p:cNvSpPr/>
          <p:nvPr/>
        </p:nvSpPr>
        <p:spPr>
          <a:xfrm rot="10800000">
            <a:off x="8858269" y="5500702"/>
            <a:ext cx="3333731" cy="1143009"/>
          </a:xfrm>
          <a:prstGeom prst="diagStripe">
            <a:avLst/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10800000">
            <a:off x="5238744" y="4143380"/>
            <a:ext cx="6953256" cy="2500330"/>
          </a:xfrm>
          <a:prstGeom prst="diagStripe">
            <a:avLst>
              <a:gd name="adj" fmla="val 56456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76475" y="1714488"/>
            <a:ext cx="1619261" cy="12144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>
            <a:off x="-285795" y="1500174"/>
            <a:ext cx="3429024" cy="2571768"/>
          </a:xfrm>
          <a:prstGeom prst="chord">
            <a:avLst>
              <a:gd name="adj1" fmla="val 12823824"/>
              <a:gd name="adj2" fmla="val 8822569"/>
            </a:avLst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v-treid.ru/files/08_54_09%D0%A1%D0%92-%D0%A2%D1%80%D0%B5%D0%B9%D0%B4.%2003.%20%D0%9D%D0%BE%D0%B2%202.%20%D0%92%D1%81%D1%82%D1%83%D0%BF%D0%BB%D0%B5%D0%BD%D0%B8%D0%B5%20%D0%B2%20%D0%92%D0%A2%D0%9E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" y="2928934"/>
            <a:ext cx="6604004" cy="37147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6211" y="1714488"/>
            <a:ext cx="5810291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2514" y="1785926"/>
            <a:ext cx="4488527" cy="510778"/>
          </a:xfrm>
          <a:prstGeom prst="roundRect">
            <a:avLst/>
          </a:prstGeom>
          <a:solidFill>
            <a:srgbClr val="F578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323291"/>
                </a:solidFill>
                <a:latin typeface="Arial Black" pitchFamily="34" charset="0"/>
              </a:rPr>
              <a:t>More Effective</a:t>
            </a:r>
            <a:endParaRPr lang="zh-CN" altLang="en-US" sz="2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pic>
        <p:nvPicPr>
          <p:cNvPr id="4106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63" y="2643182"/>
            <a:ext cx="1254253" cy="861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86765" y="2571744"/>
            <a:ext cx="390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Enhance sexual performance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63" y="3571876"/>
            <a:ext cx="1254253" cy="8610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86765" y="3761213"/>
            <a:ext cx="390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Boosting sex drive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8" y="4851675"/>
            <a:ext cx="1254253" cy="8610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286766" y="4726742"/>
            <a:ext cx="3619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Promote semen secretion and maintain healthy reproductive system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67504" y="1714488"/>
            <a:ext cx="952507" cy="714380"/>
          </a:xfrm>
          <a:prstGeom prst="ellipse">
            <a:avLst/>
          </a:prstGeom>
          <a:solidFill>
            <a:srgbClr val="F578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64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61963" y="500042"/>
            <a:ext cx="5810291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02D91"/>
                </a:solidFill>
                <a:latin typeface="Arial Black" pitchFamily="34" charset="0"/>
              </a:rPr>
              <a:t>Product Superiority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9" y="571480"/>
            <a:ext cx="3238523" cy="571504"/>
          </a:xfrm>
          <a:prstGeom prst="round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lt1"/>
                </a:solidFill>
                <a:latin typeface="Arial Black" pitchFamily="34" charset="0"/>
              </a:rPr>
              <a:t>Safer</a:t>
            </a:r>
            <a:endParaRPr lang="zh-CN" altLang="en-US" sz="2800" dirty="0">
              <a:solidFill>
                <a:schemeClr val="lt1"/>
              </a:solidFill>
              <a:latin typeface="Arial Black" pitchFamily="34" charset="0"/>
            </a:endParaRPr>
          </a:p>
        </p:txBody>
      </p:sp>
      <p:pic>
        <p:nvPicPr>
          <p:cNvPr id="68610" name="Picture 2" descr="http://www.expertbriefings.com/wp-content/uploads/2013/03/GMP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40"/>
            <a:ext cx="4667240" cy="3500430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4762491" y="2500306"/>
            <a:ext cx="1333509" cy="642942"/>
          </a:xfrm>
          <a:prstGeom prst="rightArrow">
            <a:avLst/>
          </a:prstGeom>
          <a:solidFill>
            <a:srgbClr val="F02D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6501" y="2073655"/>
            <a:ext cx="552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Strictly manufactured in accordance to GMP regulation.</a:t>
            </a:r>
          </a:p>
        </p:txBody>
      </p:sp>
      <p:pic>
        <p:nvPicPr>
          <p:cNvPr id="12" name="图片 11" descr="Fotolia_30668374_Subscription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38652"/>
            <a:ext cx="4952992" cy="2476496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4952992" y="5214950"/>
            <a:ext cx="1047757" cy="642942"/>
          </a:xfrm>
          <a:prstGeom prst="rightArrow">
            <a:avLst/>
          </a:prstGeom>
          <a:solidFill>
            <a:srgbClr val="F02D9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81752" y="4859737"/>
            <a:ext cx="552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Advance technology guarantee the activity of ingredient.</a:t>
            </a:r>
          </a:p>
        </p:txBody>
      </p:sp>
      <p:sp>
        <p:nvSpPr>
          <p:cNvPr id="15" name="椭圆 14"/>
          <p:cNvSpPr/>
          <p:nvPr/>
        </p:nvSpPr>
        <p:spPr>
          <a:xfrm>
            <a:off x="6762754" y="500042"/>
            <a:ext cx="952507" cy="71438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643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66712" y="1857364"/>
            <a:ext cx="10858576" cy="4572032"/>
          </a:xfrm>
          <a:prstGeom prst="roundRect">
            <a:avLst/>
          </a:prstGeom>
          <a:gradFill flip="none" rotWithShape="1">
            <a:gsLst>
              <a:gs pos="82000">
                <a:srgbClr val="FFE241"/>
              </a:gs>
              <a:gs pos="10000">
                <a:srgbClr val="F57820"/>
              </a:gs>
              <a:gs pos="98000">
                <a:srgbClr val="F02D9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://topnews.in/health/files/sexual-stimulants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42" y="6"/>
            <a:ext cx="3018151" cy="35004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24232" y="571480"/>
            <a:ext cx="7239051" cy="857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Product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2269" y="2786058"/>
            <a:ext cx="6667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Enhance sexual performance</a:t>
            </a:r>
          </a:p>
          <a:p>
            <a:pPr marL="266700" indent="-266700">
              <a:buFont typeface="Arial" pitchFamily="34" charset="0"/>
              <a:buChar char="•"/>
            </a:pPr>
            <a:endParaRPr lang="en-US" altLang="zh-CN" sz="24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Boosting sex drive</a:t>
            </a:r>
            <a:endParaRPr lang="zh-CN" altLang="en-US" sz="24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en-US" altLang="zh-CN" sz="24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Promote semen secretion and maintain healthy reproductive system</a:t>
            </a:r>
            <a:endParaRPr lang="zh-CN" altLang="en-US" sz="24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382016" y="4786322"/>
            <a:ext cx="3619483" cy="18573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69850">
            <a:gradFill flip="none" rotWithShape="1">
              <a:gsLst>
                <a:gs pos="18000">
                  <a:srgbClr val="FFFF00"/>
                </a:gs>
                <a:gs pos="50000">
                  <a:srgbClr val="F57820"/>
                </a:gs>
                <a:gs pos="100000">
                  <a:srgbClr val="FFFF00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0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715148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91251" y="285728"/>
            <a:ext cx="5715040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APPLICATIONS</a:t>
            </a:r>
          </a:p>
        </p:txBody>
      </p:sp>
      <p:sp>
        <p:nvSpPr>
          <p:cNvPr id="18" name="椭圆 17"/>
          <p:cNvSpPr/>
          <p:nvPr/>
        </p:nvSpPr>
        <p:spPr>
          <a:xfrm>
            <a:off x="0" y="-24"/>
            <a:ext cx="6381752" cy="47863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667272" y="3786190"/>
            <a:ext cx="4095747" cy="307181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715304" y="1500206"/>
            <a:ext cx="4476739" cy="335755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333995" y="2118388"/>
            <a:ext cx="3143272" cy="281081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47715" y="1357299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Recommend for men who want to improve overall sexual performance.</a:t>
            </a:r>
            <a:endParaRPr lang="zh-CN" altLang="en-US" sz="28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86766" y="2071679"/>
            <a:ext cx="3333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For men who need to improve semen quality.</a:t>
            </a:r>
            <a:endParaRPr lang="zh-CN" altLang="en-US" sz="28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67240" y="4929199"/>
            <a:ext cx="419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For men to prevent erectile dysfunction.</a:t>
            </a:r>
            <a:endParaRPr lang="zh-CN" altLang="en-US" sz="28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intreranduri.eu/wp-content/uploads/barba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743746"/>
            <a:ext cx="5714999" cy="34450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239008" y="2000240"/>
            <a:ext cx="3333773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USAGE</a:t>
            </a:r>
          </a:p>
        </p:txBody>
      </p:sp>
      <p:sp>
        <p:nvSpPr>
          <p:cNvPr id="4" name="矩形 3"/>
          <p:cNvSpPr/>
          <p:nvPr/>
        </p:nvSpPr>
        <p:spPr>
          <a:xfrm>
            <a:off x="5714998" y="3286124"/>
            <a:ext cx="6477045" cy="3429024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74638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1-2 capsules daily after meal.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It may take 2-3 weeks to see the noticeable benefits.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Fit for adults men.</a:t>
            </a:r>
          </a:p>
          <a:p>
            <a:pPr marL="457200" indent="-457200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457200" indent="-274638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Prohibit for children.</a:t>
            </a:r>
          </a:p>
        </p:txBody>
      </p:sp>
    </p:spTree>
    <p:extLst>
      <p:ext uri="{BB962C8B-B14F-4D97-AF65-F5344CB8AC3E}">
        <p14:creationId xmlns:p14="http://schemas.microsoft.com/office/powerpoint/2010/main" val="2512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488" y="142852"/>
            <a:ext cx="3333773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Q &amp; A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76211" y="3071810"/>
            <a:ext cx="3810027" cy="2714644"/>
            <a:chOff x="480" y="1344"/>
            <a:chExt cx="2304" cy="2112"/>
          </a:xfrm>
        </p:grpSpPr>
        <p:pic>
          <p:nvPicPr>
            <p:cNvPr id="6" name="Picture 19" descr="X power man Box"/>
            <p:cNvPicPr>
              <a:picLocks noChangeAspect="1" noChangeArrowheads="1"/>
            </p:cNvPicPr>
            <p:nvPr/>
          </p:nvPicPr>
          <p:blipFill>
            <a:blip r:embed="rId2" cstate="print"/>
            <a:srcRect l="19722" t="14343" r="16179" b="15538"/>
            <a:stretch>
              <a:fillRect/>
            </a:stretch>
          </p:blipFill>
          <p:spPr bwMode="auto">
            <a:xfrm>
              <a:off x="480" y="1344"/>
              <a:ext cx="124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1" descr="X Power Man Capsules_new"/>
            <p:cNvPicPr>
              <a:picLocks noChangeAspect="1" noChangeArrowheads="1"/>
            </p:cNvPicPr>
            <p:nvPr/>
          </p:nvPicPr>
          <p:blipFill>
            <a:blip r:embed="rId3" cstate="print"/>
            <a:srcRect l="18983" t="12698" r="21356" b="8995"/>
            <a:stretch>
              <a:fillRect/>
            </a:stretch>
          </p:blipFill>
          <p:spPr bwMode="auto">
            <a:xfrm>
              <a:off x="1728" y="1584"/>
              <a:ext cx="105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619483" y="1669872"/>
            <a:ext cx="79057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/>
            <a:r>
              <a:rPr lang="en-US" altLang="zh-CN" sz="28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Q1: </a:t>
            </a:r>
            <a:r>
              <a:rPr lang="en-US" altLang="zh-CN" sz="20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Can X Power Man Capsules increase my penis’s length?</a:t>
            </a:r>
          </a:p>
          <a:p>
            <a:endParaRPr lang="en-US" altLang="zh-CN" sz="2000" b="1" dirty="0" smtClean="0">
              <a:solidFill>
                <a:srgbClr val="F02D91"/>
              </a:solidFill>
              <a:latin typeface="Arial" pitchFamily="34" charset="0"/>
              <a:cs typeface="Arial" pitchFamily="34" charset="0"/>
            </a:endParaRPr>
          </a:p>
          <a:p>
            <a:pPr marL="717550" indent="-717550"/>
            <a:r>
              <a:rPr lang="en-US" altLang="zh-CN" sz="28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A1: 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The main function of X Power Man Capsules is helping to improve sexual performance but not increasing penis’ s length.</a:t>
            </a:r>
          </a:p>
          <a:p>
            <a:pPr marL="900113" indent="-900113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717550" indent="-717550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         In fact, the penis’s length is decided by genetic and acquired physical growth.</a:t>
            </a:r>
            <a:r>
              <a:rPr lang="en-US" altLang="zh-CN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17550" indent="-717550"/>
            <a:endParaRPr lang="en-US" altLang="zh-CN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717550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For any products which claim to increase adults’ penis length, you should confirm their real mechanisms with professionals. 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7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488" y="142852"/>
            <a:ext cx="3333773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Q &amp; A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6211" y="3071810"/>
            <a:ext cx="3810027" cy="2714644"/>
            <a:chOff x="480" y="1344"/>
            <a:chExt cx="2304" cy="2112"/>
          </a:xfrm>
        </p:grpSpPr>
        <p:pic>
          <p:nvPicPr>
            <p:cNvPr id="6" name="Picture 19" descr="X power man Box"/>
            <p:cNvPicPr>
              <a:picLocks noChangeAspect="1" noChangeArrowheads="1"/>
            </p:cNvPicPr>
            <p:nvPr/>
          </p:nvPicPr>
          <p:blipFill>
            <a:blip r:embed="rId2" cstate="print"/>
            <a:srcRect l="19722" t="14343" r="16179" b="15538"/>
            <a:stretch>
              <a:fillRect/>
            </a:stretch>
          </p:blipFill>
          <p:spPr bwMode="auto">
            <a:xfrm>
              <a:off x="480" y="1344"/>
              <a:ext cx="124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1" descr="X Power Man Capsules_new"/>
            <p:cNvPicPr>
              <a:picLocks noChangeAspect="1" noChangeArrowheads="1"/>
            </p:cNvPicPr>
            <p:nvPr/>
          </p:nvPicPr>
          <p:blipFill>
            <a:blip r:embed="rId3" cstate="print"/>
            <a:srcRect l="18983" t="12698" r="21356" b="8995"/>
            <a:stretch>
              <a:fillRect/>
            </a:stretch>
          </p:blipFill>
          <p:spPr bwMode="auto">
            <a:xfrm>
              <a:off x="1728" y="1584"/>
              <a:ext cx="105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619483" y="1669872"/>
            <a:ext cx="79057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/>
            <a:r>
              <a:rPr lang="en-US" altLang="zh-CN" sz="28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Q2: </a:t>
            </a:r>
            <a:r>
              <a:rPr lang="en-US" altLang="zh-CN" sz="20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Can X Power Man Capsules prolong men’s sexual intercourse?</a:t>
            </a:r>
          </a:p>
          <a:p>
            <a:endParaRPr lang="en-US" altLang="zh-CN" sz="2000" b="1" dirty="0" smtClean="0">
              <a:solidFill>
                <a:srgbClr val="F02D91"/>
              </a:solidFill>
              <a:latin typeface="Arial" pitchFamily="34" charset="0"/>
              <a:cs typeface="Arial" pitchFamily="34" charset="0"/>
            </a:endParaRPr>
          </a:p>
          <a:p>
            <a:pPr marL="717550" indent="-717550"/>
            <a:r>
              <a:rPr lang="en-US" altLang="zh-CN" sz="28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A2: 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X Power Man Capsules helps to prevent erectile dysfunction by promoting blood flow to penis.</a:t>
            </a:r>
          </a:p>
          <a:p>
            <a:pPr marL="717550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717550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Good blood circulation is beneficial to the overall body health. </a:t>
            </a:r>
          </a:p>
          <a:p>
            <a:pPr marL="717550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717550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If body maintains at a healthy and functional status, each system including fertility system will have a better performance.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54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1488" y="142852"/>
            <a:ext cx="3333773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02D91"/>
                </a:solidFill>
                <a:latin typeface="Arial Black" pitchFamily="34" charset="0"/>
              </a:rPr>
              <a:t>Q &amp; A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6211" y="3071810"/>
            <a:ext cx="3810027" cy="2714644"/>
            <a:chOff x="480" y="1344"/>
            <a:chExt cx="2304" cy="2112"/>
          </a:xfrm>
        </p:grpSpPr>
        <p:pic>
          <p:nvPicPr>
            <p:cNvPr id="6" name="Picture 19" descr="X power man Box"/>
            <p:cNvPicPr>
              <a:picLocks noChangeAspect="1" noChangeArrowheads="1"/>
            </p:cNvPicPr>
            <p:nvPr/>
          </p:nvPicPr>
          <p:blipFill>
            <a:blip r:embed="rId2" cstate="print"/>
            <a:srcRect l="19722" t="14343" r="16179" b="15538"/>
            <a:stretch>
              <a:fillRect/>
            </a:stretch>
          </p:blipFill>
          <p:spPr bwMode="auto">
            <a:xfrm>
              <a:off x="480" y="1344"/>
              <a:ext cx="124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1" descr="X Power Man Capsules_new"/>
            <p:cNvPicPr>
              <a:picLocks noChangeAspect="1" noChangeArrowheads="1"/>
            </p:cNvPicPr>
            <p:nvPr/>
          </p:nvPicPr>
          <p:blipFill>
            <a:blip r:embed="rId3" cstate="print"/>
            <a:srcRect l="18983" t="12698" r="21356" b="8995"/>
            <a:stretch>
              <a:fillRect/>
            </a:stretch>
          </p:blipFill>
          <p:spPr bwMode="auto">
            <a:xfrm>
              <a:off x="1728" y="1584"/>
              <a:ext cx="1056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619483" y="1669872"/>
            <a:ext cx="79057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/>
            <a:r>
              <a:rPr lang="en-US" altLang="zh-CN" sz="28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Q3: </a:t>
            </a:r>
            <a:r>
              <a:rPr lang="en-US" altLang="zh-CN" sz="2000" b="1" dirty="0" smtClean="0">
                <a:solidFill>
                  <a:srgbClr val="F02D91"/>
                </a:solidFill>
                <a:latin typeface="Arial" pitchFamily="34" charset="0"/>
                <a:cs typeface="Arial" pitchFamily="34" charset="0"/>
              </a:rPr>
              <a:t>How long should I intake the X Power Man Capsules to get an obvious effect?</a:t>
            </a:r>
          </a:p>
          <a:p>
            <a:endParaRPr lang="en-US" altLang="zh-CN" sz="2000" b="1" dirty="0" smtClean="0">
              <a:solidFill>
                <a:srgbClr val="F02D91"/>
              </a:solidFill>
              <a:latin typeface="Arial" pitchFamily="34" charset="0"/>
              <a:cs typeface="Arial" pitchFamily="34" charset="0"/>
            </a:endParaRPr>
          </a:p>
          <a:p>
            <a:pPr marL="717550" indent="-717550"/>
            <a:r>
              <a:rPr lang="en-US" altLang="zh-CN" sz="28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A3: </a:t>
            </a:r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It may take 2-3 weeks to see the noticeable benefits.</a:t>
            </a:r>
          </a:p>
          <a:p>
            <a:pPr marL="717550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717550" fontAlgn="base"/>
            <a:r>
              <a:rPr lang="en-US" altLang="zh-CN" sz="2000" b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At the same time, you should also</a:t>
            </a:r>
          </a:p>
          <a:p>
            <a:pPr marL="717550" fontAlgn="base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984250" indent="-266700" fontAlgn="base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Getting plenty of rest</a:t>
            </a:r>
          </a:p>
          <a:p>
            <a:pPr marL="984250" indent="-266700" fontAlgn="base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Eating a healthy diet</a:t>
            </a:r>
          </a:p>
          <a:p>
            <a:pPr marL="984250" indent="-266700" fontAlgn="base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Exercising regularly</a:t>
            </a:r>
          </a:p>
          <a:p>
            <a:pPr marL="984250" indent="-266700" fontAlgn="base"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Having relaxation</a:t>
            </a:r>
          </a:p>
          <a:p>
            <a:pPr marL="717550"/>
            <a:endParaRPr lang="en-US" altLang="zh-CN" sz="2000" b="1" dirty="0" smtClean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14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-43" y="1214422"/>
            <a:ext cx="12192000" cy="5500726"/>
          </a:xfrm>
          <a:custGeom>
            <a:avLst/>
            <a:gdLst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  <a:gd name="connsiteX0" fmla="*/ 0 w 9144000"/>
              <a:gd name="connsiteY0" fmla="*/ 0 h 5500726"/>
              <a:gd name="connsiteX1" fmla="*/ 9144000 w 9144000"/>
              <a:gd name="connsiteY1" fmla="*/ 0 h 5500726"/>
              <a:gd name="connsiteX2" fmla="*/ 9144000 w 9144000"/>
              <a:gd name="connsiteY2" fmla="*/ 5500726 h 5500726"/>
              <a:gd name="connsiteX3" fmla="*/ 0 w 9144000"/>
              <a:gd name="connsiteY3" fmla="*/ 5500726 h 5500726"/>
              <a:gd name="connsiteX4" fmla="*/ 0 w 9144000"/>
              <a:gd name="connsiteY4" fmla="*/ 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0726">
                <a:moveTo>
                  <a:pt x="0" y="0"/>
                </a:moveTo>
                <a:cubicBezTo>
                  <a:pt x="4306266" y="414366"/>
                  <a:pt x="5803554" y="341990"/>
                  <a:pt x="9144000" y="0"/>
                </a:cubicBezTo>
                <a:lnTo>
                  <a:pt x="9144000" y="5500726"/>
                </a:lnTo>
                <a:lnTo>
                  <a:pt x="0" y="550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4"/>
          <p:cNvSpPr/>
          <p:nvPr/>
        </p:nvSpPr>
        <p:spPr>
          <a:xfrm>
            <a:off x="380960" y="4929198"/>
            <a:ext cx="11525331" cy="1571636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0960" y="5143512"/>
            <a:ext cx="11525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gradFill flip="none" rotWithShape="1">
                  <a:gsLst>
                    <a:gs pos="3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Make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3200" dirty="0" smtClean="0">
                <a:gradFill flip="none" rotWithShape="1">
                  <a:gsLst>
                    <a:gs pos="41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you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confidence!</a:t>
            </a:r>
          </a:p>
          <a:p>
            <a:pPr algn="ctr"/>
            <a:r>
              <a:rPr lang="en-US" sz="3200" dirty="0" smtClean="0">
                <a:gradFill flip="none" rotWithShape="1">
                  <a:gsLst>
                    <a:gs pos="27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Make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3200" dirty="0" smtClean="0">
                <a:gradFill flip="none" rotWithShape="1">
                  <a:gsLst>
                    <a:gs pos="18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your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3200" dirty="0" smtClean="0">
                <a:gradFill flip="none" rotWithShape="1">
                  <a:gsLst>
                    <a:gs pos="41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woman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</a:t>
            </a:r>
            <a:r>
              <a:rPr lang="en-US" sz="3200" dirty="0" smtClean="0">
                <a:gradFill flip="none" rotWithShape="1">
                  <a:gsLst>
                    <a:gs pos="41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obsessed</a:t>
            </a:r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 with you!</a:t>
            </a:r>
            <a:endParaRPr lang="en-US" sz="3200" dirty="0">
              <a:gradFill>
                <a:gsLst>
                  <a:gs pos="34000">
                    <a:srgbClr val="FFFF00"/>
                  </a:gs>
                  <a:gs pos="54000">
                    <a:srgbClr val="F57820"/>
                  </a:gs>
                  <a:gs pos="68000">
                    <a:srgbClr val="FFFF00"/>
                  </a:gs>
                </a:gsLst>
                <a:lin ang="2700000" scaled="1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81488" y="2143116"/>
            <a:ext cx="3619525" cy="3571900"/>
          </a:xfrm>
          <a:prstGeom prst="rect">
            <a:avLst/>
          </a:prstGeom>
          <a:gradFill>
            <a:gsLst>
              <a:gs pos="10000">
                <a:schemeClr val="tx1">
                  <a:alpha val="90000"/>
                </a:schemeClr>
              </a:gs>
              <a:gs pos="61000">
                <a:srgbClr val="F57820"/>
              </a:gs>
              <a:gs pos="73000">
                <a:srgbClr val="FFFF00"/>
              </a:gs>
              <a:gs pos="90000">
                <a:srgbClr val="C00000">
                  <a:alpha val="9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715016"/>
            <a:ext cx="12192000" cy="1000132"/>
          </a:xfrm>
          <a:prstGeom prst="rect">
            <a:avLst/>
          </a:prstGeom>
          <a:solidFill>
            <a:srgbClr val="F0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04800" y="5643578"/>
            <a:ext cx="49402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Email: </a:t>
            </a: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info@bfsuma.com</a:t>
            </a:r>
            <a:endParaRPr lang="en-US" altLang="zh-CN" sz="2000" dirty="0">
              <a:solidFill>
                <a:schemeClr val="bg1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Website: </a:t>
            </a: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www.bfsuma.com</a:t>
            </a:r>
            <a:endParaRPr lang="en-US" altLang="zh-CN" sz="2000" dirty="0">
              <a:solidFill>
                <a:schemeClr val="bg1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Tel: </a:t>
            </a: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1-626-287-4700</a:t>
            </a:r>
            <a:endParaRPr lang="en-US" altLang="zh-CN" sz="2000" dirty="0">
              <a:solidFill>
                <a:schemeClr val="bg1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0" y="990600"/>
            <a:ext cx="12192000" cy="1143008"/>
          </a:xfrm>
          <a:custGeom>
            <a:avLst/>
            <a:gdLst>
              <a:gd name="connsiteX0" fmla="*/ 0 w 9144000"/>
              <a:gd name="connsiteY0" fmla="*/ 0 h 1285884"/>
              <a:gd name="connsiteX1" fmla="*/ 9144000 w 9144000"/>
              <a:gd name="connsiteY1" fmla="*/ 0 h 1285884"/>
              <a:gd name="connsiteX2" fmla="*/ 9144000 w 9144000"/>
              <a:gd name="connsiteY2" fmla="*/ 1285884 h 1285884"/>
              <a:gd name="connsiteX3" fmla="*/ 0 w 9144000"/>
              <a:gd name="connsiteY3" fmla="*/ 1285884 h 1285884"/>
              <a:gd name="connsiteX4" fmla="*/ 0 w 9144000"/>
              <a:gd name="connsiteY4" fmla="*/ 0 h 1285884"/>
              <a:gd name="connsiteX0" fmla="*/ 0 w 9144000"/>
              <a:gd name="connsiteY0" fmla="*/ 0 h 1285884"/>
              <a:gd name="connsiteX1" fmla="*/ 9144000 w 9144000"/>
              <a:gd name="connsiteY1" fmla="*/ 0 h 1285884"/>
              <a:gd name="connsiteX2" fmla="*/ 9144000 w 9144000"/>
              <a:gd name="connsiteY2" fmla="*/ 1285884 h 1285884"/>
              <a:gd name="connsiteX3" fmla="*/ 0 w 9144000"/>
              <a:gd name="connsiteY3" fmla="*/ 1285884 h 1285884"/>
              <a:gd name="connsiteX4" fmla="*/ 0 w 9144000"/>
              <a:gd name="connsiteY4" fmla="*/ 0 h 1285884"/>
              <a:gd name="connsiteX0" fmla="*/ 0 w 9144000"/>
              <a:gd name="connsiteY0" fmla="*/ 142876 h 1285884"/>
              <a:gd name="connsiteX1" fmla="*/ 9144000 w 9144000"/>
              <a:gd name="connsiteY1" fmla="*/ 0 h 1285884"/>
              <a:gd name="connsiteX2" fmla="*/ 9144000 w 9144000"/>
              <a:gd name="connsiteY2" fmla="*/ 1285884 h 1285884"/>
              <a:gd name="connsiteX3" fmla="*/ 0 w 9144000"/>
              <a:gd name="connsiteY3" fmla="*/ 1285884 h 1285884"/>
              <a:gd name="connsiteX4" fmla="*/ 0 w 9144000"/>
              <a:gd name="connsiteY4" fmla="*/ 142876 h 1285884"/>
              <a:gd name="connsiteX0" fmla="*/ 0 w 9144000"/>
              <a:gd name="connsiteY0" fmla="*/ 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0 h 1143008"/>
              <a:gd name="connsiteX0" fmla="*/ 0 w 9144000"/>
              <a:gd name="connsiteY0" fmla="*/ 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0 h 1143008"/>
              <a:gd name="connsiteX0" fmla="*/ 0 w 9144000"/>
              <a:gd name="connsiteY0" fmla="*/ 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0 h 1143008"/>
              <a:gd name="connsiteX0" fmla="*/ 0 w 9144000"/>
              <a:gd name="connsiteY0" fmla="*/ 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0 h 1143008"/>
              <a:gd name="connsiteX0" fmla="*/ 0 w 9144000"/>
              <a:gd name="connsiteY0" fmla="*/ 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0 h 1143008"/>
              <a:gd name="connsiteX0" fmla="*/ 0 w 9144000"/>
              <a:gd name="connsiteY0" fmla="*/ 0 h 1143008"/>
              <a:gd name="connsiteX1" fmla="*/ 9144000 w 9144000"/>
              <a:gd name="connsiteY1" fmla="*/ 0 h 1143008"/>
              <a:gd name="connsiteX2" fmla="*/ 9144000 w 9144000"/>
              <a:gd name="connsiteY2" fmla="*/ 1143008 h 1143008"/>
              <a:gd name="connsiteX3" fmla="*/ 0 w 9144000"/>
              <a:gd name="connsiteY3" fmla="*/ 1143008 h 1143008"/>
              <a:gd name="connsiteX4" fmla="*/ 0 w 9144000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43008">
                <a:moveTo>
                  <a:pt x="0" y="0"/>
                </a:moveTo>
                <a:cubicBezTo>
                  <a:pt x="4588103" y="732241"/>
                  <a:pt x="6515698" y="432923"/>
                  <a:pt x="9144000" y="0"/>
                </a:cubicBezTo>
                <a:lnTo>
                  <a:pt x="9144000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02D91"/>
              </a:gs>
              <a:gs pos="100000">
                <a:srgbClr val="FFE24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4232" y="1568224"/>
            <a:ext cx="523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Arial Black" pitchFamily="34" charset="0"/>
              </a:rPr>
              <a:t>THANK YOU !</a:t>
            </a:r>
            <a:endParaRPr lang="zh-CN" alt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Picture 5" descr="slog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20" y="5786455"/>
            <a:ext cx="2857520" cy="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loglet.com/gallery/the-best-mens-fitness-tips/the-best-mens-fitness-tip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8656" y="2143117"/>
            <a:ext cx="3412357" cy="35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www.marriageintimacy.net/wp-content/uploads/2010/03/intimacy3.s600x600.jpg"/>
          <p:cNvPicPr>
            <a:picLocks noChangeAspect="1" noChangeArrowheads="1"/>
          </p:cNvPicPr>
          <p:nvPr/>
        </p:nvPicPr>
        <p:blipFill>
          <a:blip r:embed="rId4" cstate="print"/>
          <a:srcRect r="38236"/>
          <a:stretch>
            <a:fillRect/>
          </a:stretch>
        </p:blipFill>
        <p:spPr bwMode="auto">
          <a:xfrm>
            <a:off x="0" y="2143116"/>
            <a:ext cx="4433181" cy="3571900"/>
          </a:xfrm>
          <a:prstGeom prst="rect">
            <a:avLst/>
          </a:prstGeom>
          <a:noFill/>
        </p:spPr>
      </p:pic>
      <p:pic>
        <p:nvPicPr>
          <p:cNvPr id="1032" name="Picture 8" descr="http://www.miwoag.de/tl_files/cieImmobilienMakler/DE/obj_1320_10286_fotolia_3471296_m%7B10286%7D.jpg"/>
          <p:cNvPicPr>
            <a:picLocks noChangeAspect="1" noChangeArrowheads="1"/>
          </p:cNvPicPr>
          <p:nvPr/>
        </p:nvPicPr>
        <p:blipFill>
          <a:blip r:embed="rId5" cstate="print"/>
          <a:srcRect t="4535" b="19886"/>
          <a:stretch>
            <a:fillRect/>
          </a:stretch>
        </p:blipFill>
        <p:spPr bwMode="auto">
          <a:xfrm>
            <a:off x="8001013" y="2143116"/>
            <a:ext cx="4190987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43" y="1071546"/>
            <a:ext cx="12192000" cy="5643602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3368670" y="605037"/>
                  <a:pt x="6455974" y="471283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3731" y="1617638"/>
            <a:ext cx="6477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Preparing a memorable anniversary date?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43" y="1142984"/>
            <a:ext cx="12192043" cy="5572164"/>
          </a:xfrm>
          <a:custGeom>
            <a:avLst/>
            <a:gdLst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  <a:gd name="connsiteX0" fmla="*/ 0 w 9144032"/>
              <a:gd name="connsiteY0" fmla="*/ 0 h 5500726"/>
              <a:gd name="connsiteX1" fmla="*/ 9144032 w 9144032"/>
              <a:gd name="connsiteY1" fmla="*/ 0 h 5500726"/>
              <a:gd name="connsiteX2" fmla="*/ 9144032 w 9144032"/>
              <a:gd name="connsiteY2" fmla="*/ 5500726 h 5500726"/>
              <a:gd name="connsiteX3" fmla="*/ 0 w 9144032"/>
              <a:gd name="connsiteY3" fmla="*/ 5500726 h 5500726"/>
              <a:gd name="connsiteX4" fmla="*/ 0 w 9144032"/>
              <a:gd name="connsiteY4" fmla="*/ 0 h 55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32" h="5500726">
                <a:moveTo>
                  <a:pt x="0" y="0"/>
                </a:moveTo>
                <a:cubicBezTo>
                  <a:pt x="3928739" y="438012"/>
                  <a:pt x="5511373" y="377527"/>
                  <a:pt x="9144032" y="0"/>
                </a:cubicBezTo>
                <a:lnTo>
                  <a:pt x="9144032" y="5500726"/>
                </a:lnTo>
                <a:lnTo>
                  <a:pt x="0" y="550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11" y="1615378"/>
            <a:ext cx="4381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23291"/>
                </a:solidFill>
                <a:latin typeface="Arial" pitchFamily="34" charset="0"/>
                <a:ea typeface="华文隶书" pitchFamily="2" charset="-122"/>
                <a:cs typeface="Arial" pitchFamily="34" charset="0"/>
              </a:rPr>
              <a:t>Buy the gift she dreamed for a long time?</a:t>
            </a:r>
            <a:endParaRPr lang="en-US" sz="2800" b="1" dirty="0">
              <a:solidFill>
                <a:srgbClr val="323291"/>
              </a:solidFill>
              <a:latin typeface="Arial" pitchFamily="34" charset="0"/>
              <a:ea typeface="华文隶书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29" y="2440726"/>
            <a:ext cx="895352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1B33A9"/>
                </a:solidFill>
                <a:latin typeface="Arial Black" pitchFamily="34" charset="0"/>
              </a:rPr>
              <a:t>But, you know that</a:t>
            </a:r>
          </a:p>
          <a:p>
            <a:pPr algn="r"/>
            <a:r>
              <a:rPr lang="en-US" sz="2800" dirty="0" smtClean="0">
                <a:solidFill>
                  <a:srgbClr val="1B33A9"/>
                </a:solidFill>
                <a:latin typeface="Arial Black" pitchFamily="34" charset="0"/>
              </a:rPr>
              <a:t>These little tricks are not enough to satisfy her</a:t>
            </a:r>
            <a:endParaRPr lang="en-US" sz="2800" dirty="0">
              <a:solidFill>
                <a:srgbClr val="1B33A9"/>
              </a:solidFill>
              <a:latin typeface="Arial Black" pitchFamily="34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10800000">
            <a:off x="8858269" y="5500702"/>
            <a:ext cx="3333731" cy="1143009"/>
          </a:xfrm>
          <a:prstGeom prst="diagStripe">
            <a:avLst/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0800000">
            <a:off x="5238744" y="4143380"/>
            <a:ext cx="6953256" cy="2500330"/>
          </a:xfrm>
          <a:prstGeom prst="diagStripe">
            <a:avLst>
              <a:gd name="adj" fmla="val 56456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475" y="1714488"/>
            <a:ext cx="1619261" cy="12144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rgbClr val="F02D91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/>
        </p:nvSpPr>
        <p:spPr>
          <a:xfrm>
            <a:off x="-285795" y="1500174"/>
            <a:ext cx="3429024" cy="2571768"/>
          </a:xfrm>
          <a:prstGeom prst="chord">
            <a:avLst>
              <a:gd name="adj1" fmla="val 12823824"/>
              <a:gd name="adj2" fmla="val 8822569"/>
            </a:avLst>
          </a:prstGeom>
          <a:solidFill>
            <a:srgbClr val="F02D91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4.businessinsider.com/image/51e9c8eb6bb3f7e639000017/this-app-monitors-your-sex-life-and-rates-your-performance-in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8850"/>
            <a:ext cx="12192000" cy="68539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43" y="4214818"/>
            <a:ext cx="10382323" cy="1571636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461" y="4429132"/>
            <a:ext cx="952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Improve sexual performance</a:t>
            </a:r>
          </a:p>
          <a:p>
            <a:r>
              <a:rPr lang="en-US" sz="3200" dirty="0" smtClean="0">
                <a:gradFill flip="none" rotWithShape="1">
                  <a:gsLst>
                    <a:gs pos="50000">
                      <a:srgbClr val="FFFF00"/>
                    </a:gs>
                    <a:gs pos="68000">
                      <a:srgbClr val="F57820"/>
                    </a:gs>
                    <a:gs pos="86000">
                      <a:srgbClr val="FFFF00"/>
                    </a:gs>
                  </a:gsLst>
                  <a:lin ang="2700000" scaled="1"/>
                  <a:tileRect/>
                </a:gradFill>
                <a:latin typeface="Arial Black" pitchFamily="34" charset="0"/>
              </a:rPr>
              <a:t>Happy</a:t>
            </a:r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gradFill>
                  <a:gsLst>
                    <a:gs pos="0">
                      <a:srgbClr val="FFFF00"/>
                    </a:gs>
                    <a:gs pos="34000">
                      <a:srgbClr val="F57820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with</a:t>
            </a:r>
            <a:r>
              <a:rPr lang="en-US" sz="3200" dirty="0" smtClean="0">
                <a:solidFill>
                  <a:srgbClr val="F02D91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gradFill>
                  <a:gsLst>
                    <a:gs pos="34000">
                      <a:srgbClr val="FFFF00"/>
                    </a:gs>
                    <a:gs pos="54000">
                      <a:srgbClr val="F57820"/>
                    </a:gs>
                    <a:gs pos="68000">
                      <a:srgbClr val="FFFF00"/>
                    </a:gs>
                  </a:gsLst>
                  <a:lin ang="2700000" scaled="1"/>
                </a:gradFill>
                <a:latin typeface="Arial Black" pitchFamily="34" charset="0"/>
              </a:rPr>
              <a:t>your wife together! </a:t>
            </a:r>
            <a:endParaRPr lang="en-US" sz="3200" dirty="0">
              <a:gradFill>
                <a:gsLst>
                  <a:gs pos="34000">
                    <a:srgbClr val="FFFF00"/>
                  </a:gs>
                  <a:gs pos="54000">
                    <a:srgbClr val="F57820"/>
                  </a:gs>
                  <a:gs pos="68000">
                    <a:srgbClr val="FFFF00"/>
                  </a:gs>
                </a:gsLst>
                <a:lin ang="2700000" scaled="1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2609</TotalTime>
  <Words>1495</Words>
  <Application>Microsoft Office PowerPoint</Application>
  <PresentationFormat>Widescreen</PresentationFormat>
  <Paragraphs>329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微软雅黑</vt:lpstr>
      <vt:lpstr>宋体</vt:lpstr>
      <vt:lpstr>Arial</vt:lpstr>
      <vt:lpstr>Arial Black</vt:lpstr>
      <vt:lpstr>DengXian</vt:lpstr>
      <vt:lpstr>DengXian Light</vt:lpstr>
      <vt:lpstr>Dotum</vt:lpstr>
      <vt:lpstr>新細明體</vt:lpstr>
      <vt:lpstr>华文隶书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Jhay Ahr</cp:lastModifiedBy>
  <cp:revision>117</cp:revision>
  <dcterms:created xsi:type="dcterms:W3CDTF">2016-09-25T10:26:28Z</dcterms:created>
  <dcterms:modified xsi:type="dcterms:W3CDTF">2017-03-13T17:20:30Z</dcterms:modified>
</cp:coreProperties>
</file>