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9" r:id="rId2"/>
    <p:sldId id="263" r:id="rId3"/>
    <p:sldId id="317" r:id="rId4"/>
    <p:sldId id="318" r:id="rId5"/>
    <p:sldId id="319" r:id="rId6"/>
    <p:sldId id="26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58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624" autoAdjust="0"/>
  </p:normalViewPr>
  <p:slideViewPr>
    <p:cSldViewPr snapToGrid="0" snapToObjects="1">
      <p:cViewPr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2017/3/10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526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852160" y="3357381"/>
            <a:ext cx="5525088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00B0F0"/>
                </a:solidFill>
              </a:rPr>
              <a:t>Refined </a:t>
            </a:r>
            <a:r>
              <a:rPr kumimoji="1" lang="en-US" altLang="zh-CN" sz="3200" dirty="0" err="1" smtClean="0">
                <a:solidFill>
                  <a:srgbClr val="00B0F0"/>
                </a:solidFill>
              </a:rPr>
              <a:t>Yunzhi</a:t>
            </a:r>
            <a:r>
              <a:rPr kumimoji="1" lang="en-US" altLang="zh-CN" sz="3200" dirty="0" smtClean="0">
                <a:solidFill>
                  <a:srgbClr val="00B0F0"/>
                </a:solidFill>
              </a:rPr>
              <a:t> Essence</a:t>
            </a:r>
            <a:endParaRPr kumimoji="1"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065818" y="4365625"/>
            <a:ext cx="4251469" cy="895350"/>
          </a:xfrm>
        </p:spPr>
        <p:txBody>
          <a:bodyPr/>
          <a:lstStyle/>
          <a:p>
            <a:pPr marL="0" indent="0" algn="r">
              <a:buNone/>
            </a:pPr>
            <a:r>
              <a:rPr kumimoji="1" lang="en-US" altLang="zh-CN" b="1" dirty="0">
                <a:solidFill>
                  <a:schemeClr val="accent3"/>
                </a:solidFill>
              </a:rPr>
              <a:t>BF Suma Ghana TOT </a:t>
            </a:r>
          </a:p>
          <a:p>
            <a:pPr marL="0" indent="0" algn="r">
              <a:buNone/>
            </a:pPr>
            <a:r>
              <a:rPr kumimoji="1" lang="en-US" altLang="zh-CN" b="1" dirty="0">
                <a:solidFill>
                  <a:schemeClr val="accent3"/>
                </a:solidFill>
              </a:rPr>
              <a:t>11-Feb-2017</a:t>
            </a:r>
            <a:endParaRPr kumimoji="1" lang="zh-CN" alt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633" y="1075543"/>
            <a:ext cx="11738918" cy="5683604"/>
          </a:xfrm>
          <a:prstGeom prst="rect">
            <a:avLst/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WordArt 61"/>
          <p:cNvSpPr>
            <a:spLocks noChangeArrowheads="1" noChangeShapeType="1" noTextEdit="1"/>
          </p:cNvSpPr>
          <p:nvPr/>
        </p:nvSpPr>
        <p:spPr bwMode="auto">
          <a:xfrm>
            <a:off x="15525817" y="928670"/>
            <a:ext cx="566879" cy="2937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4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rPr>
              <a:t>Team</a:t>
            </a:r>
          </a:p>
          <a:p>
            <a:pPr algn="ctr"/>
            <a:r>
              <a:rPr lang="en-US" altLang="ko-KR" sz="14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rPr>
              <a:t>No. 1</a:t>
            </a:r>
            <a:endParaRPr lang="ko-KR" altLang="en-US" sz="14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3286898" y="1210970"/>
            <a:ext cx="5251621" cy="4280079"/>
            <a:chOff x="2465173" y="370702"/>
            <a:chExt cx="4031391" cy="4772810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876846" y="370702"/>
              <a:ext cx="1322107" cy="1296843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323291"/>
                  </a:solidFill>
                  <a:latin typeface="Arial Black" pitchFamily="34" charset="0"/>
                </a:rPr>
                <a:t>Unhealthy</a:t>
              </a:r>
            </a:p>
            <a:p>
              <a:pPr algn="ctr"/>
              <a:r>
                <a:rPr lang="en-US" altLang="ko-KR" dirty="0" smtClean="0">
                  <a:solidFill>
                    <a:srgbClr val="323291"/>
                  </a:solidFill>
                  <a:latin typeface="Arial Black" pitchFamily="34" charset="0"/>
                </a:rPr>
                <a:t>lifestyle</a:t>
              </a:r>
              <a:endParaRPr lang="ko-KR" altLang="en-US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2465173" y="2513173"/>
              <a:ext cx="1249573" cy="1273017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Organs’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Functions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Become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unhealthy</a:t>
              </a:r>
              <a:endParaRPr lang="ko-KR" alt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3798256" y="1811661"/>
              <a:ext cx="1403025" cy="140302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54118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3876846" y="1915297"/>
              <a:ext cx="1123781" cy="103785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33725"/>
                    <a:invGamma/>
                  </a:srgbClr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Arc 43"/>
            <p:cNvSpPr>
              <a:spLocks/>
            </p:cNvSpPr>
            <p:nvPr/>
          </p:nvSpPr>
          <p:spPr bwMode="auto">
            <a:xfrm>
              <a:off x="2714612" y="1000108"/>
              <a:ext cx="1285883" cy="1214446"/>
            </a:xfrm>
            <a:custGeom>
              <a:avLst/>
              <a:gdLst>
                <a:gd name="G0" fmla="+- 21600 0 0"/>
                <a:gd name="G1" fmla="+- 20325 0 0"/>
                <a:gd name="G2" fmla="+- 21600 0 0"/>
                <a:gd name="T0" fmla="*/ 29 w 21600"/>
                <a:gd name="T1" fmla="*/ 21437 h 21437"/>
                <a:gd name="T2" fmla="*/ 14289 w 21600"/>
                <a:gd name="T3" fmla="*/ 0 h 21437"/>
                <a:gd name="T4" fmla="*/ 21600 w 21600"/>
                <a:gd name="T5" fmla="*/ 20325 h 2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37" fill="none" extrusionOk="0">
                  <a:moveTo>
                    <a:pt x="28" y="21437"/>
                  </a:moveTo>
                  <a:cubicBezTo>
                    <a:pt x="9" y="21066"/>
                    <a:pt x="0" y="20695"/>
                    <a:pt x="0" y="20325"/>
                  </a:cubicBezTo>
                  <a:cubicBezTo>
                    <a:pt x="-1" y="11214"/>
                    <a:pt x="5716" y="3083"/>
                    <a:pt x="14288" y="-1"/>
                  </a:cubicBezTo>
                </a:path>
                <a:path w="21600" h="21437" stroke="0" extrusionOk="0">
                  <a:moveTo>
                    <a:pt x="28" y="21437"/>
                  </a:moveTo>
                  <a:cubicBezTo>
                    <a:pt x="9" y="21066"/>
                    <a:pt x="0" y="20695"/>
                    <a:pt x="0" y="20325"/>
                  </a:cubicBezTo>
                  <a:cubicBezTo>
                    <a:pt x="-1" y="11214"/>
                    <a:pt x="5716" y="3083"/>
                    <a:pt x="14288" y="-1"/>
                  </a:cubicBezTo>
                  <a:lnTo>
                    <a:pt x="21600" y="20325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Arc 44"/>
            <p:cNvSpPr>
              <a:spLocks/>
            </p:cNvSpPr>
            <p:nvPr/>
          </p:nvSpPr>
          <p:spPr bwMode="auto">
            <a:xfrm>
              <a:off x="4929190" y="1031756"/>
              <a:ext cx="1285884" cy="1254236"/>
            </a:xfrm>
            <a:custGeom>
              <a:avLst/>
              <a:gdLst>
                <a:gd name="G0" fmla="+- 0 0 0"/>
                <a:gd name="G1" fmla="+- 19965 0 0"/>
                <a:gd name="G2" fmla="+- 21600 0 0"/>
                <a:gd name="T0" fmla="*/ 8244 w 21600"/>
                <a:gd name="T1" fmla="*/ 0 h 20849"/>
                <a:gd name="T2" fmla="*/ 21582 w 21600"/>
                <a:gd name="T3" fmla="*/ 20849 h 20849"/>
                <a:gd name="T4" fmla="*/ 0 w 21600"/>
                <a:gd name="T5" fmla="*/ 19965 h 20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49" fill="none" extrusionOk="0">
                  <a:moveTo>
                    <a:pt x="8243" y="0"/>
                  </a:moveTo>
                  <a:cubicBezTo>
                    <a:pt x="16327" y="3337"/>
                    <a:pt x="21600" y="11219"/>
                    <a:pt x="21600" y="19965"/>
                  </a:cubicBezTo>
                  <a:cubicBezTo>
                    <a:pt x="21600" y="20259"/>
                    <a:pt x="21593" y="20554"/>
                    <a:pt x="21581" y="20848"/>
                  </a:cubicBezTo>
                </a:path>
                <a:path w="21600" h="20849" stroke="0" extrusionOk="0">
                  <a:moveTo>
                    <a:pt x="8243" y="0"/>
                  </a:moveTo>
                  <a:cubicBezTo>
                    <a:pt x="16327" y="3337"/>
                    <a:pt x="21600" y="11219"/>
                    <a:pt x="21600" y="19965"/>
                  </a:cubicBezTo>
                  <a:cubicBezTo>
                    <a:pt x="21600" y="20259"/>
                    <a:pt x="21593" y="20554"/>
                    <a:pt x="21581" y="20848"/>
                  </a:cubicBezTo>
                  <a:lnTo>
                    <a:pt x="0" y="19965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Arc 45"/>
            <p:cNvSpPr>
              <a:spLocks/>
            </p:cNvSpPr>
            <p:nvPr/>
          </p:nvSpPr>
          <p:spPr bwMode="auto">
            <a:xfrm>
              <a:off x="3428992" y="3000372"/>
              <a:ext cx="2143140" cy="1357322"/>
            </a:xfrm>
            <a:custGeom>
              <a:avLst/>
              <a:gdLst>
                <a:gd name="G0" fmla="+- 16491 0 0"/>
                <a:gd name="G1" fmla="+- 0 0 0"/>
                <a:gd name="G2" fmla="+- 21600 0 0"/>
                <a:gd name="T0" fmla="*/ 33305 w 33305"/>
                <a:gd name="T1" fmla="*/ 13559 h 21600"/>
                <a:gd name="T2" fmla="*/ 0 w 33305"/>
                <a:gd name="T3" fmla="*/ 13950 h 21600"/>
                <a:gd name="T4" fmla="*/ 16491 w 333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05" h="21600" fill="none" extrusionOk="0">
                  <a:moveTo>
                    <a:pt x="33305" y="13559"/>
                  </a:moveTo>
                  <a:cubicBezTo>
                    <a:pt x="29204" y="18643"/>
                    <a:pt x="23023" y="21599"/>
                    <a:pt x="16491" y="21600"/>
                  </a:cubicBezTo>
                  <a:cubicBezTo>
                    <a:pt x="10136" y="21600"/>
                    <a:pt x="4104" y="18801"/>
                    <a:pt x="-1" y="13950"/>
                  </a:cubicBezTo>
                </a:path>
                <a:path w="33305" h="21600" stroke="0" extrusionOk="0">
                  <a:moveTo>
                    <a:pt x="33305" y="13559"/>
                  </a:moveTo>
                  <a:cubicBezTo>
                    <a:pt x="29204" y="18643"/>
                    <a:pt x="23023" y="21599"/>
                    <a:pt x="16491" y="21600"/>
                  </a:cubicBezTo>
                  <a:cubicBezTo>
                    <a:pt x="10136" y="21600"/>
                    <a:pt x="4104" y="18801"/>
                    <a:pt x="-1" y="13950"/>
                  </a:cubicBezTo>
                  <a:lnTo>
                    <a:pt x="16491" y="0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915496" y="2343572"/>
              <a:ext cx="1213636" cy="371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kern="10" dirty="0" smtClean="0">
                  <a:ln w="9525">
                    <a:noFill/>
                    <a:round/>
                    <a:headEnd/>
                    <a:tailEnd/>
                  </a:ln>
                  <a:latin typeface="Arial Black" pitchFamily="34" charset="0"/>
                  <a:ea typeface="HY견고딕"/>
                </a:rPr>
                <a:t>Vicious circle</a:t>
              </a:r>
              <a:endParaRPr lang="ko-KR" altLang="en-US" kern="10" dirty="0">
                <a:ln w="9525">
                  <a:noFill/>
                  <a:round/>
                  <a:headEnd/>
                  <a:tailEnd/>
                </a:ln>
                <a:latin typeface="Arial Black" pitchFamily="34" charset="0"/>
                <a:ea typeface="HY견고딕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5207987" y="2332936"/>
              <a:ext cx="1288577" cy="1346098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Wastes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Accumulate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in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ko-KR" altLang="en-US" sz="16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下箭头 43"/>
            <p:cNvSpPr/>
            <p:nvPr/>
          </p:nvSpPr>
          <p:spPr>
            <a:xfrm>
              <a:off x="4143372" y="4572008"/>
              <a:ext cx="714380" cy="57150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333632" y="5560541"/>
            <a:ext cx="11738919" cy="1172372"/>
          </a:xfrm>
          <a:prstGeom prst="rect">
            <a:avLst/>
          </a:prstGeom>
          <a:solidFill>
            <a:srgbClr val="912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220095" y="5715016"/>
            <a:ext cx="1592965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Die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51202" name="Picture 2" descr="http://pic29.nipic.com/20130601/11747232_145733616109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4" t="3750" r="81786" b="67500"/>
          <a:stretch>
            <a:fillRect/>
          </a:stretch>
        </p:blipFill>
        <p:spPr bwMode="auto">
          <a:xfrm>
            <a:off x="201276" y="5429264"/>
            <a:ext cx="1159553" cy="1428736"/>
          </a:xfrm>
          <a:prstGeom prst="rect">
            <a:avLst/>
          </a:prstGeom>
          <a:noFill/>
        </p:spPr>
      </p:pic>
      <p:sp>
        <p:nvSpPr>
          <p:cNvPr id="58" name="矩形 57"/>
          <p:cNvSpPr/>
          <p:nvPr/>
        </p:nvSpPr>
        <p:spPr>
          <a:xfrm>
            <a:off x="4381488" y="5715016"/>
            <a:ext cx="1714512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Tumor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334259" y="5715016"/>
            <a:ext cx="1714512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6381752" y="6000768"/>
            <a:ext cx="571504" cy="357190"/>
          </a:xfrm>
          <a:prstGeom prst="chevron">
            <a:avLst/>
          </a:prstGeom>
          <a:solidFill>
            <a:srgbClr val="FFE24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9334523" y="6000768"/>
            <a:ext cx="571504" cy="357190"/>
          </a:xfrm>
          <a:prstGeom prst="chevron">
            <a:avLst/>
          </a:prstGeom>
          <a:solidFill>
            <a:srgbClr val="FFE24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381885" y="5715016"/>
            <a:ext cx="1905013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Health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65" name="燕尾形 64"/>
          <p:cNvSpPr/>
          <p:nvPr/>
        </p:nvSpPr>
        <p:spPr>
          <a:xfrm>
            <a:off x="3524232" y="6000768"/>
            <a:ext cx="571504" cy="357190"/>
          </a:xfrm>
          <a:prstGeom prst="chevron">
            <a:avLst/>
          </a:prstGeom>
          <a:solidFill>
            <a:srgbClr val="FFE24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11" y="1714488"/>
            <a:ext cx="6477045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DATA &amp;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232" y="285729"/>
            <a:ext cx="504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Cancer is a main reason causing death.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0512" y="5059932"/>
            <a:ext cx="952507" cy="121444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001278" y="4059800"/>
            <a:ext cx="1047757" cy="221457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饼形 9"/>
          <p:cNvSpPr/>
          <p:nvPr/>
        </p:nvSpPr>
        <p:spPr>
          <a:xfrm>
            <a:off x="380960" y="4000504"/>
            <a:ext cx="3429024" cy="2571768"/>
          </a:xfrm>
          <a:prstGeom prst="pie">
            <a:avLst>
              <a:gd name="adj1" fmla="val 18247829"/>
              <a:gd name="adj2" fmla="val 20812865"/>
            </a:avLst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380960" y="4000504"/>
            <a:ext cx="3429024" cy="2571768"/>
          </a:xfrm>
          <a:prstGeom prst="pie">
            <a:avLst>
              <a:gd name="adj1" fmla="val 20854913"/>
              <a:gd name="adj2" fmla="val 18290071"/>
            </a:avLst>
          </a:prstGeom>
          <a:solidFill>
            <a:srgbClr val="F68B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12" y="542926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 million death in 2008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4000485" y="2714620"/>
            <a:ext cx="2667019" cy="1571636"/>
          </a:xfrm>
          <a:prstGeom prst="wedgeRectCallout">
            <a:avLst>
              <a:gd name="adj1" fmla="val -68275"/>
              <a:gd name="adj2" fmla="val 62671"/>
            </a:avLst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7.6 million death for cancer, more than 10% of total.</a:t>
            </a:r>
            <a:endParaRPr lang="zh-CN" alt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14" y="1714489"/>
            <a:ext cx="3388761" cy="816005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047979" y="4143381"/>
            <a:ext cx="631157" cy="695325"/>
            <a:chOff x="8034338" y="3484563"/>
            <a:chExt cx="473368" cy="695325"/>
          </a:xfrm>
          <a:solidFill>
            <a:srgbClr val="91289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Freeform 21"/>
            <p:cNvSpPr>
              <a:spLocks/>
            </p:cNvSpPr>
            <p:nvPr/>
          </p:nvSpPr>
          <p:spPr bwMode="gray">
            <a:xfrm flipH="1">
              <a:off x="8034338" y="3626054"/>
              <a:ext cx="473368" cy="553834"/>
            </a:xfrm>
            <a:custGeom>
              <a:avLst/>
              <a:gdLst/>
              <a:ahLst/>
              <a:cxnLst>
                <a:cxn ang="0">
                  <a:pos x="1176" y="0"/>
                </a:cxn>
                <a:cxn ang="0">
                  <a:pos x="1316" y="180"/>
                </a:cxn>
                <a:cxn ang="0">
                  <a:pos x="1448" y="0"/>
                </a:cxn>
                <a:cxn ang="0">
                  <a:pos x="2504" y="0"/>
                </a:cxn>
                <a:cxn ang="0">
                  <a:pos x="2610" y="146"/>
                </a:cxn>
                <a:cxn ang="0">
                  <a:pos x="2492" y="312"/>
                </a:cxn>
                <a:cxn ang="0">
                  <a:pos x="1716" y="312"/>
                </a:cxn>
                <a:cxn ang="0">
                  <a:pos x="2180" y="2278"/>
                </a:cxn>
                <a:cxn ang="0">
                  <a:pos x="2048" y="2586"/>
                </a:cxn>
                <a:cxn ang="0">
                  <a:pos x="1770" y="2454"/>
                </a:cxn>
                <a:cxn ang="0">
                  <a:pos x="1592" y="1864"/>
                </a:cxn>
                <a:cxn ang="0">
                  <a:pos x="1304" y="1494"/>
                </a:cxn>
                <a:cxn ang="0">
                  <a:pos x="1006" y="1888"/>
                </a:cxn>
                <a:cxn ang="0">
                  <a:pos x="856" y="2396"/>
                </a:cxn>
                <a:cxn ang="0">
                  <a:pos x="570" y="2596"/>
                </a:cxn>
                <a:cxn ang="0">
                  <a:pos x="440" y="2256"/>
                </a:cxn>
                <a:cxn ang="0">
                  <a:pos x="906" y="310"/>
                </a:cxn>
                <a:cxn ang="0">
                  <a:pos x="148" y="310"/>
                </a:cxn>
                <a:cxn ang="0">
                  <a:pos x="2" y="174"/>
                </a:cxn>
                <a:cxn ang="0">
                  <a:pos x="148" y="2"/>
                </a:cxn>
                <a:cxn ang="0">
                  <a:pos x="1176" y="0"/>
                </a:cxn>
              </a:cxnLst>
              <a:rect l="0" t="0" r="r" b="b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gray">
            <a:xfrm flipH="1">
              <a:off x="8205999" y="3484563"/>
              <a:ext cx="126578" cy="145533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rot="5400000">
            <a:off x="5119681" y="4643446"/>
            <a:ext cx="3857652" cy="0"/>
          </a:xfrm>
          <a:prstGeom prst="line">
            <a:avLst/>
          </a:prstGeom>
          <a:ln w="38100">
            <a:solidFill>
              <a:srgbClr val="578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上箭头 20"/>
          <p:cNvSpPr/>
          <p:nvPr/>
        </p:nvSpPr>
        <p:spPr>
          <a:xfrm rot="2735614">
            <a:off x="8960325" y="3786975"/>
            <a:ext cx="372355" cy="1106729"/>
          </a:xfrm>
          <a:prstGeom prst="upArrow">
            <a:avLst/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524760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1077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258" y="4690600"/>
            <a:ext cx="180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7.6 million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24" y="3619030"/>
            <a:ext cx="190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13.1 million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5261" y="2714621"/>
            <a:ext cx="37147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THE DEATH TREND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7530" y="1643050"/>
            <a:ext cx="6477045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DATA &amp; STATISTICS</a:t>
            </a:r>
          </a:p>
        </p:txBody>
      </p:sp>
      <p:pic>
        <p:nvPicPr>
          <p:cNvPr id="24578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/>
          <a:srcRect l="53750"/>
          <a:stretch>
            <a:fillRect/>
          </a:stretch>
        </p:blipFill>
        <p:spPr bwMode="auto">
          <a:xfrm>
            <a:off x="8953521" y="3000372"/>
            <a:ext cx="2308356" cy="3119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923" y="1597871"/>
            <a:ext cx="5048285" cy="830997"/>
          </a:xfrm>
          <a:prstGeom prst="rect">
            <a:avLst/>
          </a:prstGeom>
          <a:solidFill>
            <a:srgbClr val="D246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Top 10 cancer types for male in 2008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1963" y="2716553"/>
          <a:ext cx="8096307" cy="3712843"/>
        </p:xfrm>
        <a:graphic>
          <a:graphicData uri="http://schemas.openxmlformats.org/drawingml/2006/table">
            <a:tbl>
              <a:tblPr/>
              <a:tblGrid>
                <a:gridCol w="1382297"/>
                <a:gridCol w="4048153"/>
                <a:gridCol w="2665857"/>
              </a:tblGrid>
              <a:tr h="30805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altLang="zh-CN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ALL CANCERS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3291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Lung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16.5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Prostate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13.6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 err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Colorectum</a:t>
                      </a:r>
                      <a:endParaRPr 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Stomach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 err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Oesophagus</a:t>
                      </a:r>
                      <a:endParaRPr 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Bladder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Non-Hodgkin lymphoma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Leukaemia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404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Lip, oral cavity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b="1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50800" marR="508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0" y="357167"/>
            <a:ext cx="3388761" cy="816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7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9429774" y="2928934"/>
            <a:ext cx="2324105" cy="290511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528102" y="1754263"/>
            <a:ext cx="6477045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DATA &amp;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209" y="1770869"/>
            <a:ext cx="5048285" cy="830997"/>
          </a:xfrm>
          <a:prstGeom prst="rect">
            <a:avLst/>
          </a:prstGeom>
          <a:solidFill>
            <a:srgbClr val="3232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Top 10 cancer types for female in 2008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33573"/>
              </p:ext>
            </p:extLst>
          </p:nvPr>
        </p:nvGraphicFramePr>
        <p:xfrm>
          <a:off x="733644" y="2714620"/>
          <a:ext cx="8477309" cy="3786216"/>
        </p:xfrm>
        <a:graphic>
          <a:graphicData uri="http://schemas.openxmlformats.org/drawingml/2006/table">
            <a:tbl>
              <a:tblPr/>
              <a:tblGrid>
                <a:gridCol w="1296529"/>
                <a:gridCol w="3989321"/>
                <a:gridCol w="3191459"/>
              </a:tblGrid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4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46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altLang="zh-CN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ALL CANCERS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461E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Breast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22.9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 err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Colorectum</a:t>
                      </a:r>
                      <a:endParaRPr lang="en-US" sz="16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Cervix uteri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Lung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Stomach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5671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Corpus uteri (</a:t>
                      </a:r>
                      <a:r>
                        <a:rPr lang="en-US" sz="1600" dirty="0" err="1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endometrium</a:t>
                      </a:r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Ovary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Thyroid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1F6"/>
                    </a:solidFill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Non-Hodgkin lymphoma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t"/>
                      <a:r>
                        <a:rPr lang="en-US" altLang="zh-CN" sz="1600" dirty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50800" marR="508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311" y="431309"/>
            <a:ext cx="3388761" cy="816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7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4469" y="1907154"/>
            <a:ext cx="9429816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TREATMENTS FOR CANCER</a:t>
            </a:r>
          </a:p>
        </p:txBody>
      </p:sp>
      <p:sp>
        <p:nvSpPr>
          <p:cNvPr id="3" name="矩形 2"/>
          <p:cNvSpPr/>
          <p:nvPr/>
        </p:nvSpPr>
        <p:spPr>
          <a:xfrm>
            <a:off x="7620011" y="3143248"/>
            <a:ext cx="4095779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Surgery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4" name="Picture 26" descr="sur2"/>
          <p:cNvPicPr>
            <a:picLocks noChangeAspect="1" noChangeArrowheads="1"/>
          </p:cNvPicPr>
          <p:nvPr/>
        </p:nvPicPr>
        <p:blipFill>
          <a:blip r:embed="rId2" cstate="print"/>
          <a:srcRect b="3148"/>
          <a:stretch>
            <a:fillRect/>
          </a:stretch>
        </p:blipFill>
        <p:spPr bwMode="auto">
          <a:xfrm>
            <a:off x="7620011" y="3907418"/>
            <a:ext cx="4095779" cy="23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爆炸形 1 4"/>
          <p:cNvSpPr/>
          <p:nvPr/>
        </p:nvSpPr>
        <p:spPr>
          <a:xfrm rot="20931220">
            <a:off x="502891" y="2916456"/>
            <a:ext cx="3333773" cy="1928826"/>
          </a:xfrm>
          <a:prstGeom prst="irregularSeal1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Danger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5235" y="3143248"/>
            <a:ext cx="3619525" cy="3143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  <a:tabLst>
                <a:tab pos="365125" algn="l"/>
              </a:tabLst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Outcome highly depends on physicians skills</a:t>
            </a:r>
          </a:p>
          <a:p>
            <a:pPr marL="365125" indent="-365125">
              <a:buFont typeface="Wingdings" pitchFamily="2" charset="2"/>
              <a:buChar char="Ø"/>
              <a:tabLst>
                <a:tab pos="365125" algn="l"/>
              </a:tabLst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It is risky to remove tumor near  brain &amp; large vessels. </a:t>
            </a:r>
          </a:p>
          <a:p>
            <a:pPr marL="365125" indent="-365125">
              <a:buFont typeface="Wingdings" pitchFamily="2" charset="2"/>
              <a:buChar char="Ø"/>
              <a:tabLst>
                <a:tab pos="365125" algn="l"/>
              </a:tabLst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May induce complication and potential recurrence  of tumor in future.</a:t>
            </a:r>
            <a:r>
              <a:rPr lang="zh-CN" altLang="en-US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4469" y="1907154"/>
            <a:ext cx="9429816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TREATMENTS FOR CANCER</a:t>
            </a:r>
          </a:p>
        </p:txBody>
      </p:sp>
      <p:sp>
        <p:nvSpPr>
          <p:cNvPr id="3" name="矩形 2"/>
          <p:cNvSpPr/>
          <p:nvPr/>
        </p:nvSpPr>
        <p:spPr>
          <a:xfrm>
            <a:off x="778477" y="3193038"/>
            <a:ext cx="4079265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Radiotherapy </a:t>
            </a:r>
          </a:p>
        </p:txBody>
      </p:sp>
      <p:sp>
        <p:nvSpPr>
          <p:cNvPr id="5" name="爆炸形 1 4"/>
          <p:cNvSpPr/>
          <p:nvPr/>
        </p:nvSpPr>
        <p:spPr>
          <a:xfrm rot="1192945">
            <a:off x="8815226" y="3296618"/>
            <a:ext cx="3333773" cy="1928826"/>
          </a:xfrm>
          <a:prstGeom prst="irregularSeal1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Danger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2992" y="3214686"/>
            <a:ext cx="3619525" cy="2928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Inevitable damage to normal tissue , suppress immune system and poor performance to tumor which insensitive to radiation.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pic>
        <p:nvPicPr>
          <p:cNvPr id="7" name="Picture 25" descr="radiation-therapy-girly"/>
          <p:cNvPicPr>
            <a:picLocks noChangeAspect="1" noChangeArrowheads="1"/>
          </p:cNvPicPr>
          <p:nvPr/>
        </p:nvPicPr>
        <p:blipFill>
          <a:blip r:embed="rId2" cstate="print"/>
          <a:srcRect r="14285" b="14375"/>
          <a:stretch>
            <a:fillRect/>
          </a:stretch>
        </p:blipFill>
        <p:spPr bwMode="auto">
          <a:xfrm>
            <a:off x="778477" y="3774432"/>
            <a:ext cx="4079266" cy="23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1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4469" y="1907154"/>
            <a:ext cx="9429816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TREATMENTS FOR CANCER</a:t>
            </a:r>
          </a:p>
        </p:txBody>
      </p:sp>
      <p:sp>
        <p:nvSpPr>
          <p:cNvPr id="3" name="矩形 2"/>
          <p:cNvSpPr/>
          <p:nvPr/>
        </p:nvSpPr>
        <p:spPr>
          <a:xfrm>
            <a:off x="1047715" y="3193038"/>
            <a:ext cx="3810027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99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Chemotherapy</a:t>
            </a:r>
            <a:r>
              <a:rPr lang="en-US" altLang="zh-CN" sz="3200" b="1" dirty="0" smtClean="0">
                <a:solidFill>
                  <a:srgbClr val="000099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  <a:endParaRPr lang="en-US" altLang="zh-CN" sz="3200" b="1" dirty="0">
              <a:solidFill>
                <a:srgbClr val="000099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4" name="爆炸形 1 3"/>
          <p:cNvSpPr/>
          <p:nvPr/>
        </p:nvSpPr>
        <p:spPr>
          <a:xfrm>
            <a:off x="4667240" y="3786190"/>
            <a:ext cx="3333773" cy="1928826"/>
          </a:xfrm>
          <a:prstGeom prst="irregularSeal1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Danger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5262" y="3214686"/>
            <a:ext cx="3619525" cy="2928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Current drugs for chemotherapy are very toxic to normal cells. 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There is a long way to develop drugs of “high efficiency but low toxicity“.  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pic>
        <p:nvPicPr>
          <p:cNvPr id="69634" name="Picture 2" descr="http://www.technewspoint.com/wp-content/uploads/2013/01/cancer-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5" y="3929066"/>
            <a:ext cx="3802251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3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21276" y="1816442"/>
            <a:ext cx="11870723" cy="4898705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427232" y="556312"/>
                  <a:pt x="6042640" y="394364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19747" y="4071942"/>
            <a:ext cx="5810291" cy="1785950"/>
          </a:xfrm>
          <a:prstGeom prst="rect">
            <a:avLst/>
          </a:prstGeom>
          <a:solidFill>
            <a:srgbClr val="57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Ways to deal with cancer:</a:t>
            </a:r>
          </a:p>
          <a:p>
            <a:pPr algn="ctr"/>
            <a:endParaRPr lang="en-US" altLang="zh-CN" sz="2400" dirty="0" smtClean="0">
              <a:latin typeface="Arial Black" pitchFamily="34" charset="0"/>
            </a:endParaRPr>
          </a:p>
          <a:p>
            <a:pPr algn="ctr"/>
            <a:r>
              <a:rPr lang="en-US" altLang="zh-CN" sz="3600" dirty="0" smtClean="0">
                <a:solidFill>
                  <a:srgbClr val="FFE241"/>
                </a:solidFill>
                <a:latin typeface="Arial Black" pitchFamily="34" charset="0"/>
              </a:rPr>
              <a:t>Prevent </a:t>
            </a:r>
            <a:endParaRPr lang="zh-CN" altLang="en-US" sz="36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 bwMode="auto">
          <a:xfrm>
            <a:off x="8001014" y="1403873"/>
            <a:ext cx="3284357" cy="3882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38" name="Picture 2" descr="http://fixbody.ru/images/stories/fitness/fitness-moti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569" y="2571744"/>
            <a:ext cx="4195928" cy="26432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1963" y="535782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23291"/>
                </a:solidFill>
                <a:latin typeface="Arial Black" pitchFamily="34" charset="0"/>
              </a:rPr>
              <a:t>Healthy Lifestyle</a:t>
            </a:r>
            <a:endParaRPr 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3" y="3071810"/>
            <a:ext cx="1333509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32329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+</a:t>
            </a:r>
            <a:endParaRPr lang="en-US" sz="9600" dirty="0">
              <a:solidFill>
                <a:srgbClr val="32329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62" y="5357826"/>
            <a:ext cx="4191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23291"/>
                </a:solidFill>
                <a:latin typeface="Arial Black" pitchFamily="34" charset="0"/>
              </a:rPr>
              <a:t>Nutritional Supplements</a:t>
            </a:r>
            <a:endParaRPr 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62" y="1571612"/>
            <a:ext cx="7048549" cy="78581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Best Solution=</a:t>
            </a:r>
            <a:endParaRPr lang="en-US" altLang="zh-CN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69557" y="1050324"/>
            <a:ext cx="10293178" cy="580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18515" y="288433"/>
            <a:ext cx="5715040" cy="688121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Healthy lifestyle</a:t>
            </a:r>
            <a:endParaRPr lang="en-US" altLang="zh-CN" sz="32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8001013" y="1428736"/>
            <a:ext cx="2571768" cy="1285884"/>
          </a:xfrm>
          <a:prstGeom prst="round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Physical</a:t>
            </a:r>
          </a:p>
          <a:p>
            <a:pPr lvl="1"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exercise regularly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953520" y="3214686"/>
            <a:ext cx="2571768" cy="1285884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Keep </a:t>
            </a:r>
          </a:p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good </a:t>
            </a:r>
          </a:p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mood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619219" y="5214950"/>
            <a:ext cx="2857520" cy="1285884"/>
          </a:xfrm>
          <a:prstGeom prst="round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Say “ NO” 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fried food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314029" y="3143248"/>
            <a:ext cx="2857520" cy="1285884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Eat </a:t>
            </a:r>
          </a:p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vegetables everyday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810512" y="5286388"/>
            <a:ext cx="2476517" cy="1285884"/>
          </a:xfrm>
          <a:prstGeom prst="round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Drink</a:t>
            </a:r>
          </a:p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on time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904971" y="1357298"/>
            <a:ext cx="2476517" cy="1285884"/>
          </a:xfrm>
          <a:prstGeom prst="round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Good 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sleep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2468882">
            <a:off x="4723767" y="4126065"/>
            <a:ext cx="1537759" cy="1348975"/>
          </a:xfrm>
          <a:custGeom>
            <a:avLst/>
            <a:gdLst>
              <a:gd name="T0" fmla="*/ 619125 w 797"/>
              <a:gd name="T1" fmla="*/ 0 h 506"/>
              <a:gd name="T2" fmla="*/ 711200 w 797"/>
              <a:gd name="T3" fmla="*/ 101600 h 506"/>
              <a:gd name="T4" fmla="*/ 1265237 w 797"/>
              <a:gd name="T5" fmla="*/ 785813 h 506"/>
              <a:gd name="T6" fmla="*/ 619125 w 797"/>
              <a:gd name="T7" fmla="*/ 563563 h 506"/>
              <a:gd name="T8" fmla="*/ 0 w 797"/>
              <a:gd name="T9" fmla="*/ 803275 h 506"/>
              <a:gd name="T10" fmla="*/ 619125 w 797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7"/>
              <a:gd name="T19" fmla="*/ 0 h 506"/>
              <a:gd name="T20" fmla="*/ 797 w 797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7" h="506">
                <a:moveTo>
                  <a:pt x="390" y="0"/>
                </a:moveTo>
                <a:lnTo>
                  <a:pt x="448" y="64"/>
                </a:lnTo>
                <a:lnTo>
                  <a:pt x="797" y="495"/>
                </a:lnTo>
                <a:lnTo>
                  <a:pt x="390" y="355"/>
                </a:lnTo>
                <a:lnTo>
                  <a:pt x="0" y="506"/>
                </a:lnTo>
                <a:lnTo>
                  <a:pt x="390" y="0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 rot="637227">
            <a:off x="6042900" y="3540352"/>
            <a:ext cx="2933307" cy="97629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FFE24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379897" y="1285860"/>
            <a:ext cx="2257455" cy="162254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D24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143229" y="3184332"/>
            <a:ext cx="2132568" cy="15942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E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427839" y="5092602"/>
            <a:ext cx="2257455" cy="162254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D24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29575" y="3033217"/>
            <a:ext cx="2257455" cy="162254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rgbClr val="FFE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553546" y="5092602"/>
            <a:ext cx="2257455" cy="162254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3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>
            <a:spLocks/>
          </p:cNvSpPr>
          <p:nvPr/>
        </p:nvSpPr>
        <p:spPr bwMode="gray">
          <a:xfrm rot="19435573">
            <a:off x="5415853" y="2876102"/>
            <a:ext cx="2453541" cy="97629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Freeform 2"/>
          <p:cNvSpPr>
            <a:spLocks/>
          </p:cNvSpPr>
          <p:nvPr/>
        </p:nvSpPr>
        <p:spPr bwMode="gray">
          <a:xfrm rot="19089723">
            <a:off x="5939611" y="4081522"/>
            <a:ext cx="1537759" cy="1521733"/>
          </a:xfrm>
          <a:custGeom>
            <a:avLst/>
            <a:gdLst>
              <a:gd name="T0" fmla="*/ 619125 w 797"/>
              <a:gd name="T1" fmla="*/ 0 h 506"/>
              <a:gd name="T2" fmla="*/ 711200 w 797"/>
              <a:gd name="T3" fmla="*/ 101600 h 506"/>
              <a:gd name="T4" fmla="*/ 1265237 w 797"/>
              <a:gd name="T5" fmla="*/ 785813 h 506"/>
              <a:gd name="T6" fmla="*/ 619125 w 797"/>
              <a:gd name="T7" fmla="*/ 563563 h 506"/>
              <a:gd name="T8" fmla="*/ 0 w 797"/>
              <a:gd name="T9" fmla="*/ 803275 h 506"/>
              <a:gd name="T10" fmla="*/ 619125 w 797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7"/>
              <a:gd name="T19" fmla="*/ 0 h 506"/>
              <a:gd name="T20" fmla="*/ 797 w 797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7" h="506">
                <a:moveTo>
                  <a:pt x="390" y="0"/>
                </a:moveTo>
                <a:lnTo>
                  <a:pt x="448" y="64"/>
                </a:lnTo>
                <a:lnTo>
                  <a:pt x="797" y="495"/>
                </a:lnTo>
                <a:lnTo>
                  <a:pt x="390" y="355"/>
                </a:lnTo>
                <a:lnTo>
                  <a:pt x="0" y="506"/>
                </a:lnTo>
                <a:lnTo>
                  <a:pt x="390" y="0"/>
                </a:lnTo>
                <a:close/>
              </a:path>
            </a:pathLst>
          </a:custGeom>
          <a:gradFill rotWithShape="1">
            <a:gsLst>
              <a:gs pos="0">
                <a:srgbClr val="32329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41014" y="1285861"/>
            <a:ext cx="2257455" cy="162254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57150">
            <a:solidFill>
              <a:srgbClr val="3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>
            <a:spLocks/>
          </p:cNvSpPr>
          <p:nvPr/>
        </p:nvSpPr>
        <p:spPr bwMode="gray">
          <a:xfrm rot="15663282">
            <a:off x="4396257" y="2764136"/>
            <a:ext cx="1872983" cy="1358323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32329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Freeform 3"/>
          <p:cNvSpPr>
            <a:spLocks/>
          </p:cNvSpPr>
          <p:nvPr/>
        </p:nvSpPr>
        <p:spPr bwMode="gray">
          <a:xfrm rot="20314164" flipH="1">
            <a:off x="4202466" y="3348828"/>
            <a:ext cx="1912346" cy="97629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FFE24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6" name="Picture 2" descr="http://www.karpaten.ro/blog/wp-content/uploads/2011/10/important_women_politics_thumbsu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2748" y="3033217"/>
            <a:ext cx="2324987" cy="199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6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0701" y="2786058"/>
            <a:ext cx="2684141" cy="192882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1</a:t>
            </a:r>
          </a:p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Immunity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29" y="3286124"/>
            <a:ext cx="2947971" cy="192882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2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6421" y="3286124"/>
            <a:ext cx="3057600" cy="192882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3</a:t>
            </a:r>
          </a:p>
          <a:p>
            <a:pPr algn="ctr"/>
            <a:r>
              <a:rPr lang="en-US" altLang="zh-CN" sz="2400" dirty="0" err="1" smtClean="0">
                <a:solidFill>
                  <a:srgbClr val="FFE241"/>
                </a:solidFill>
                <a:latin typeface="Arial Black" pitchFamily="34" charset="0"/>
              </a:rPr>
              <a:t>Yunzhi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21" y="3286124"/>
            <a:ext cx="2928530" cy="1928826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4 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Refined </a:t>
            </a:r>
            <a:r>
              <a:rPr lang="en-US" altLang="zh-CN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952464" y="4857760"/>
            <a:ext cx="1047757" cy="1099060"/>
          </a:xfrm>
          <a:prstGeom prst="upArrow">
            <a:avLst>
              <a:gd name="adj1" fmla="val 50000"/>
              <a:gd name="adj2" fmla="val 40303"/>
            </a:avLst>
          </a:prstGeom>
          <a:solidFill>
            <a:srgbClr val="D2461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33731" y="1714488"/>
            <a:ext cx="5905541" cy="928694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CONTENTS</a:t>
            </a:r>
            <a:endParaRPr lang="zh-CN" altLang="en-US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717" y="2000241"/>
            <a:ext cx="5619747" cy="1317791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E241"/>
                </a:solidFill>
                <a:latin typeface="Arial Black" pitchFamily="34" charset="0"/>
              </a:rPr>
              <a:t>Nutritional</a:t>
            </a:r>
          </a:p>
          <a:p>
            <a:pPr algn="ctr"/>
            <a:r>
              <a:rPr lang="en-US" altLang="zh-CN" sz="4000" dirty="0" smtClean="0">
                <a:solidFill>
                  <a:srgbClr val="FFE241"/>
                </a:solidFill>
                <a:latin typeface="Arial Black" pitchFamily="34" charset="0"/>
              </a:rPr>
              <a:t>Supplement =</a:t>
            </a:r>
            <a:endParaRPr lang="en-US" altLang="zh-CN" sz="40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10" y="3682562"/>
            <a:ext cx="5714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Choose good quality</a:t>
            </a:r>
          </a:p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&amp; functional nutritional supplement to strengthen immunity.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 bwMode="auto">
          <a:xfrm>
            <a:off x="7239051" y="1571612"/>
            <a:ext cx="5333995" cy="452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81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3057" y="3373394"/>
            <a:ext cx="2760171" cy="1841555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1</a:t>
            </a:r>
          </a:p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Immunity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29" y="3286124"/>
            <a:ext cx="2947971" cy="192882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2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6421" y="2786058"/>
            <a:ext cx="3057600" cy="192882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3</a:t>
            </a:r>
          </a:p>
          <a:p>
            <a:pPr algn="ctr"/>
            <a:r>
              <a:rPr lang="en-US" altLang="zh-CN" sz="2400" i="1" dirty="0" err="1" smtClean="0">
                <a:solidFill>
                  <a:srgbClr val="FFE241"/>
                </a:solidFill>
                <a:latin typeface="Arial Black" pitchFamily="34" charset="0"/>
              </a:rPr>
              <a:t>Yunzhi</a:t>
            </a:r>
            <a:endParaRPr lang="zh-CN" altLang="en-US" sz="2400" i="1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21" y="3286124"/>
            <a:ext cx="3057600" cy="1928826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4 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Refined </a:t>
            </a:r>
            <a:r>
              <a:rPr lang="en-US" altLang="zh-CN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7143758" y="4830270"/>
            <a:ext cx="1047757" cy="1099060"/>
          </a:xfrm>
          <a:prstGeom prst="upArrow">
            <a:avLst>
              <a:gd name="adj1" fmla="val 50000"/>
              <a:gd name="adj2" fmla="val 40303"/>
            </a:avLst>
          </a:prstGeom>
          <a:solidFill>
            <a:srgbClr val="32329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33731" y="1714488"/>
            <a:ext cx="5905541" cy="928694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CONTENTS</a:t>
            </a:r>
            <a:endParaRPr lang="zh-CN" altLang="en-US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308917" y="1865872"/>
            <a:ext cx="11788347" cy="4930346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009090" y="516292"/>
                  <a:pt x="6369326" y="430584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8786" y="3857628"/>
            <a:ext cx="4000485" cy="20002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i="1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endParaRPr lang="en-US" altLang="zh-CN" sz="4400" i="1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r>
              <a:rPr lang="en-US" altLang="zh-CN" sz="2000" i="1" dirty="0" smtClean="0">
                <a:solidFill>
                  <a:srgbClr val="323291"/>
                </a:solidFill>
                <a:latin typeface="Arial Black" pitchFamily="34" charset="0"/>
              </a:rPr>
              <a:t>Latin name: </a:t>
            </a:r>
            <a:r>
              <a:rPr lang="en-US" altLang="zh-CN" sz="2000" i="1" dirty="0" err="1" smtClean="0">
                <a:solidFill>
                  <a:srgbClr val="323291"/>
                </a:solidFill>
                <a:latin typeface="Arial Black" pitchFamily="34" charset="0"/>
              </a:rPr>
              <a:t>Trametes</a:t>
            </a:r>
            <a:r>
              <a:rPr lang="en-US" altLang="zh-CN" sz="2000" i="1" dirty="0" smtClean="0">
                <a:solidFill>
                  <a:srgbClr val="323291"/>
                </a:solidFill>
                <a:latin typeface="Arial Black" pitchFamily="34" charset="0"/>
              </a:rPr>
              <a:t> </a:t>
            </a:r>
            <a:r>
              <a:rPr lang="en-US" altLang="zh-CN" sz="2000" i="1" dirty="0" err="1" smtClean="0">
                <a:solidFill>
                  <a:srgbClr val="323291"/>
                </a:solidFill>
                <a:latin typeface="Arial Black" pitchFamily="34" charset="0"/>
              </a:rPr>
              <a:t>versicolor</a:t>
            </a:r>
            <a:endParaRPr lang="zh-CN" altLang="en-US" sz="2000" i="1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23419" y="1851186"/>
            <a:ext cx="11761489" cy="4957387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465336" y="541072"/>
                  <a:pt x="6492208" y="36199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048507" y="1714488"/>
            <a:ext cx="4762533" cy="464347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In western world, </a:t>
            </a: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Yunzhi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is a mushroom known as “ turkey tail” because its fun shape resembles the tail of a standing turkey.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Yunzhi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is striped with dark-to -light brown bands that alternate with bands of orange, blue, white and tan.</a:t>
            </a:r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Yunzhi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prefers to grow on dead logs. 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3419" y="2038865"/>
            <a:ext cx="2511446" cy="171137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09567" y="3313722"/>
            <a:ext cx="2550632" cy="190874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24864" y="4744994"/>
            <a:ext cx="2610885" cy="189871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1963" y="3143248"/>
            <a:ext cx="3143272" cy="3214710"/>
            <a:chOff x="571472" y="3143248"/>
            <a:chExt cx="2357454" cy="3214710"/>
          </a:xfrm>
        </p:grpSpPr>
        <p:grpSp>
          <p:nvGrpSpPr>
            <p:cNvPr id="3" name="组合 38"/>
            <p:cNvGrpSpPr/>
            <p:nvPr/>
          </p:nvGrpSpPr>
          <p:grpSpPr>
            <a:xfrm>
              <a:off x="620752" y="5336669"/>
              <a:ext cx="2308174" cy="1021289"/>
              <a:chOff x="4357686" y="6000768"/>
              <a:chExt cx="4017963" cy="1439863"/>
            </a:xfrm>
          </p:grpSpPr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357686" y="6648478"/>
                <a:ext cx="4017963" cy="781050"/>
              </a:xfrm>
              <a:custGeom>
                <a:avLst/>
                <a:gdLst>
                  <a:gd name="T0" fmla="*/ 514 w 700"/>
                  <a:gd name="T1" fmla="*/ 0 h 136"/>
                  <a:gd name="T2" fmla="*/ 0 w 700"/>
                  <a:gd name="T3" fmla="*/ 66 h 136"/>
                  <a:gd name="T4" fmla="*/ 0 w 700"/>
                  <a:gd name="T5" fmla="*/ 68 h 136"/>
                  <a:gd name="T6" fmla="*/ 126 w 700"/>
                  <a:gd name="T7" fmla="*/ 136 h 136"/>
                  <a:gd name="T8" fmla="*/ 700 w 700"/>
                  <a:gd name="T9" fmla="*/ 34 h 136"/>
                  <a:gd name="T10" fmla="*/ 700 w 700"/>
                  <a:gd name="T11" fmla="*/ 32 h 136"/>
                  <a:gd name="T12" fmla="*/ 514 w 700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136"/>
                  <a:gd name="T23" fmla="*/ 700 w 70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136">
                    <a:moveTo>
                      <a:pt x="514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126" y="136"/>
                    </a:lnTo>
                    <a:lnTo>
                      <a:pt x="700" y="34"/>
                    </a:lnTo>
                    <a:lnTo>
                      <a:pt x="700" y="3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323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7286644" y="6000768"/>
                <a:ext cx="1068388" cy="838200"/>
              </a:xfrm>
              <a:custGeom>
                <a:avLst/>
                <a:gdLst>
                  <a:gd name="T0" fmla="*/ 186 w 186"/>
                  <a:gd name="T1" fmla="*/ 146 h 146"/>
                  <a:gd name="T2" fmla="*/ 186 w 186"/>
                  <a:gd name="T3" fmla="*/ 12 h 146"/>
                  <a:gd name="T4" fmla="*/ 0 w 186"/>
                  <a:gd name="T5" fmla="*/ 0 h 146"/>
                  <a:gd name="T6" fmla="*/ 0 w 186"/>
                  <a:gd name="T7" fmla="*/ 114 h 146"/>
                  <a:gd name="T8" fmla="*/ 186 w 186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46"/>
                  <a:gd name="T17" fmla="*/ 186 w 18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46">
                    <a:moveTo>
                      <a:pt x="186" y="146"/>
                    </a:moveTo>
                    <a:lnTo>
                      <a:pt x="186" y="12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86" y="146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4429124" y="6000768"/>
                <a:ext cx="2949575" cy="1033462"/>
              </a:xfrm>
              <a:custGeom>
                <a:avLst/>
                <a:gdLst>
                  <a:gd name="T0" fmla="*/ 514 w 514"/>
                  <a:gd name="T1" fmla="*/ 114 h 180"/>
                  <a:gd name="T2" fmla="*/ 514 w 514"/>
                  <a:gd name="T3" fmla="*/ 0 h 180"/>
                  <a:gd name="T4" fmla="*/ 0 w 514"/>
                  <a:gd name="T5" fmla="*/ 26 h 180"/>
                  <a:gd name="T6" fmla="*/ 0 w 514"/>
                  <a:gd name="T7" fmla="*/ 180 h 180"/>
                  <a:gd name="T8" fmla="*/ 514 w 514"/>
                  <a:gd name="T9" fmla="*/ 11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4"/>
                  <a:gd name="T16" fmla="*/ 0 h 180"/>
                  <a:gd name="T17" fmla="*/ 514 w 514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4" h="180">
                    <a:moveTo>
                      <a:pt x="514" y="114"/>
                    </a:moveTo>
                    <a:lnTo>
                      <a:pt x="514" y="0"/>
                    </a:lnTo>
                    <a:lnTo>
                      <a:pt x="0" y="26"/>
                    </a:lnTo>
                    <a:lnTo>
                      <a:pt x="0" y="180"/>
                    </a:lnTo>
                    <a:lnTo>
                      <a:pt x="514" y="1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4357686" y="6000768"/>
                <a:ext cx="4017963" cy="287337"/>
              </a:xfrm>
              <a:custGeom>
                <a:avLst/>
                <a:gdLst>
                  <a:gd name="T0" fmla="*/ 514 w 700"/>
                  <a:gd name="T1" fmla="*/ 0 h 50"/>
                  <a:gd name="T2" fmla="*/ 0 w 700"/>
                  <a:gd name="T3" fmla="*/ 24 h 50"/>
                  <a:gd name="T4" fmla="*/ 126 w 700"/>
                  <a:gd name="T5" fmla="*/ 50 h 50"/>
                  <a:gd name="T6" fmla="*/ 126 w 700"/>
                  <a:gd name="T7" fmla="*/ 50 h 50"/>
                  <a:gd name="T8" fmla="*/ 700 w 700"/>
                  <a:gd name="T9" fmla="*/ 12 h 50"/>
                  <a:gd name="T10" fmla="*/ 700 w 700"/>
                  <a:gd name="T11" fmla="*/ 12 h 50"/>
                  <a:gd name="T12" fmla="*/ 514 w 70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50"/>
                  <a:gd name="T23" fmla="*/ 700 w 70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50">
                    <a:moveTo>
                      <a:pt x="514" y="0"/>
                    </a:moveTo>
                    <a:lnTo>
                      <a:pt x="0" y="24"/>
                    </a:lnTo>
                    <a:lnTo>
                      <a:pt x="126" y="50"/>
                    </a:lnTo>
                    <a:lnTo>
                      <a:pt x="700" y="12"/>
                    </a:lnTo>
                    <a:lnTo>
                      <a:pt x="514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5064151" y="6053166"/>
                <a:ext cx="3294063" cy="1376362"/>
              </a:xfrm>
              <a:custGeom>
                <a:avLst/>
                <a:gdLst>
                  <a:gd name="T0" fmla="*/ 0 w 574"/>
                  <a:gd name="T1" fmla="*/ 240 h 240"/>
                  <a:gd name="T2" fmla="*/ 574 w 574"/>
                  <a:gd name="T3" fmla="*/ 136 h 240"/>
                  <a:gd name="T4" fmla="*/ 574 w 574"/>
                  <a:gd name="T5" fmla="*/ 0 h 240"/>
                  <a:gd name="T6" fmla="*/ 0 w 574"/>
                  <a:gd name="T7" fmla="*/ 38 h 240"/>
                  <a:gd name="T8" fmla="*/ 0 w 574"/>
                  <a:gd name="T9" fmla="*/ 24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240"/>
                  <a:gd name="T17" fmla="*/ 574 w 57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240">
                    <a:moveTo>
                      <a:pt x="0" y="240"/>
                    </a:moveTo>
                    <a:lnTo>
                      <a:pt x="574" y="136"/>
                    </a:lnTo>
                    <a:lnTo>
                      <a:pt x="574" y="0"/>
                    </a:lnTo>
                    <a:lnTo>
                      <a:pt x="0" y="38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4357686" y="6143644"/>
                <a:ext cx="723900" cy="1296987"/>
              </a:xfrm>
              <a:custGeom>
                <a:avLst/>
                <a:gdLst>
                  <a:gd name="T0" fmla="*/ 0 w 126"/>
                  <a:gd name="T1" fmla="*/ 0 h 226"/>
                  <a:gd name="T2" fmla="*/ 0 w 126"/>
                  <a:gd name="T3" fmla="*/ 156 h 226"/>
                  <a:gd name="T4" fmla="*/ 126 w 126"/>
                  <a:gd name="T5" fmla="*/ 226 h 226"/>
                  <a:gd name="T6" fmla="*/ 126 w 126"/>
                  <a:gd name="T7" fmla="*/ 24 h 226"/>
                  <a:gd name="T8" fmla="*/ 0 w 126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226"/>
                  <a:gd name="T17" fmla="*/ 126 w 126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226">
                    <a:moveTo>
                      <a:pt x="0" y="0"/>
                    </a:moveTo>
                    <a:lnTo>
                      <a:pt x="0" y="156"/>
                    </a:lnTo>
                    <a:lnTo>
                      <a:pt x="126" y="226"/>
                    </a:lnTo>
                    <a:lnTo>
                      <a:pt x="126" y="2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</p:grpSp>
        <p:sp>
          <p:nvSpPr>
            <p:cNvPr id="4" name="Freeform 46"/>
            <p:cNvSpPr>
              <a:spLocks/>
            </p:cNvSpPr>
            <p:nvPr/>
          </p:nvSpPr>
          <p:spPr bwMode="auto">
            <a:xfrm>
              <a:off x="581659" y="4281751"/>
              <a:ext cx="415854" cy="817481"/>
            </a:xfrm>
            <a:custGeom>
              <a:avLst/>
              <a:gdLst>
                <a:gd name="T0" fmla="*/ 124 w 126"/>
                <a:gd name="T1" fmla="*/ 0 h 201"/>
                <a:gd name="T2" fmla="*/ 0 w 126"/>
                <a:gd name="T3" fmla="*/ 33 h 201"/>
                <a:gd name="T4" fmla="*/ 0 w 126"/>
                <a:gd name="T5" fmla="*/ 189 h 201"/>
                <a:gd name="T6" fmla="*/ 126 w 126"/>
                <a:gd name="T7" fmla="*/ 201 h 201"/>
                <a:gd name="T8" fmla="*/ 126 w 126"/>
                <a:gd name="T9" fmla="*/ 0 h 201"/>
                <a:gd name="T10" fmla="*/ 124 w 12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201"/>
                <a:gd name="T20" fmla="*/ 126 w 126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201">
                  <a:moveTo>
                    <a:pt x="124" y="0"/>
                  </a:moveTo>
                  <a:lnTo>
                    <a:pt x="0" y="33"/>
                  </a:lnTo>
                  <a:lnTo>
                    <a:pt x="0" y="189"/>
                  </a:lnTo>
                  <a:lnTo>
                    <a:pt x="126" y="201"/>
                  </a:lnTo>
                  <a:lnTo>
                    <a:pt x="126" y="0"/>
                  </a:lnTo>
                  <a:lnTo>
                    <a:pt x="12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578A42"/>
                </a:gs>
                <a:gs pos="78000">
                  <a:srgbClr val="578A42">
                    <a:alpha val="70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auto">
            <a:xfrm>
              <a:off x="992044" y="4278372"/>
              <a:ext cx="1892319" cy="817481"/>
            </a:xfrm>
            <a:custGeom>
              <a:avLst/>
              <a:gdLst>
                <a:gd name="T0" fmla="*/ 574 w 574"/>
                <a:gd name="T1" fmla="*/ 45 h 201"/>
                <a:gd name="T2" fmla="*/ 0 w 574"/>
                <a:gd name="T3" fmla="*/ 0 h 201"/>
                <a:gd name="T4" fmla="*/ 0 w 574"/>
                <a:gd name="T5" fmla="*/ 201 h 201"/>
                <a:gd name="T6" fmla="*/ 574 w 574"/>
                <a:gd name="T7" fmla="*/ 185 h 201"/>
                <a:gd name="T8" fmla="*/ 574 w 574"/>
                <a:gd name="T9" fmla="*/ 45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01"/>
                <a:gd name="T17" fmla="*/ 574 w 574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01">
                  <a:moveTo>
                    <a:pt x="574" y="45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574" y="185"/>
                  </a:lnTo>
                  <a:lnTo>
                    <a:pt x="574" y="45"/>
                  </a:lnTo>
                  <a:close/>
                </a:path>
              </a:pathLst>
            </a:custGeom>
            <a:solidFill>
              <a:srgbClr val="578A42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581659" y="4278372"/>
              <a:ext cx="2262576" cy="247721"/>
            </a:xfrm>
            <a:custGeom>
              <a:avLst/>
              <a:gdLst>
                <a:gd name="T0" fmla="*/ 516 w 686"/>
                <a:gd name="T1" fmla="*/ 61 h 61"/>
                <a:gd name="T2" fmla="*/ 686 w 686"/>
                <a:gd name="T3" fmla="*/ 45 h 61"/>
                <a:gd name="T4" fmla="*/ 122 w 686"/>
                <a:gd name="T5" fmla="*/ 0 h 61"/>
                <a:gd name="T6" fmla="*/ 0 w 686"/>
                <a:gd name="T7" fmla="*/ 33 h 61"/>
                <a:gd name="T8" fmla="*/ 514 w 686"/>
                <a:gd name="T9" fmla="*/ 61 h 61"/>
                <a:gd name="T10" fmla="*/ 516 w 686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6"/>
                <a:gd name="T19" fmla="*/ 0 h 61"/>
                <a:gd name="T20" fmla="*/ 686 w 68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6" h="61">
                  <a:moveTo>
                    <a:pt x="516" y="61"/>
                  </a:moveTo>
                  <a:lnTo>
                    <a:pt x="686" y="45"/>
                  </a:lnTo>
                  <a:lnTo>
                    <a:pt x="122" y="0"/>
                  </a:lnTo>
                  <a:lnTo>
                    <a:pt x="0" y="33"/>
                  </a:lnTo>
                  <a:lnTo>
                    <a:pt x="514" y="61"/>
                  </a:lnTo>
                  <a:lnTo>
                    <a:pt x="516" y="61"/>
                  </a:lnTo>
                  <a:close/>
                </a:path>
              </a:pathLst>
            </a:custGeom>
            <a:gradFill>
              <a:gsLst>
                <a:gs pos="0">
                  <a:srgbClr val="578A42"/>
                </a:gs>
                <a:gs pos="48000">
                  <a:srgbClr val="578A42">
                    <a:alpha val="70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2292498" y="4457407"/>
              <a:ext cx="600070" cy="569760"/>
            </a:xfrm>
            <a:custGeom>
              <a:avLst/>
              <a:gdLst>
                <a:gd name="T0" fmla="*/ 180 w 182"/>
                <a:gd name="T1" fmla="*/ 2 h 140"/>
                <a:gd name="T2" fmla="*/ 170 w 182"/>
                <a:gd name="T3" fmla="*/ 0 h 140"/>
                <a:gd name="T4" fmla="*/ 0 w 182"/>
                <a:gd name="T5" fmla="*/ 16 h 140"/>
                <a:gd name="T6" fmla="*/ 0 w 182"/>
                <a:gd name="T7" fmla="*/ 126 h 140"/>
                <a:gd name="T8" fmla="*/ 0 w 182"/>
                <a:gd name="T9" fmla="*/ 126 h 140"/>
                <a:gd name="T10" fmla="*/ 0 w 182"/>
                <a:gd name="T11" fmla="*/ 128 h 140"/>
                <a:gd name="T12" fmla="*/ 178 w 182"/>
                <a:gd name="T13" fmla="*/ 140 h 140"/>
                <a:gd name="T14" fmla="*/ 182 w 182"/>
                <a:gd name="T15" fmla="*/ 140 h 140"/>
                <a:gd name="T16" fmla="*/ 180 w 182"/>
                <a:gd name="T17" fmla="*/ 2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140"/>
                <a:gd name="T29" fmla="*/ 182 w 182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140">
                  <a:moveTo>
                    <a:pt x="180" y="2"/>
                  </a:moveTo>
                  <a:lnTo>
                    <a:pt x="170" y="0"/>
                  </a:lnTo>
                  <a:lnTo>
                    <a:pt x="0" y="1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178" y="140"/>
                  </a:lnTo>
                  <a:lnTo>
                    <a:pt x="182" y="140"/>
                  </a:lnTo>
                  <a:lnTo>
                    <a:pt x="180" y="2"/>
                  </a:lnTo>
                  <a:close/>
                </a:path>
              </a:pathLst>
            </a:custGeom>
            <a:solidFill>
              <a:srgbClr val="578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2296145" y="4526093"/>
              <a:ext cx="3648" cy="448151"/>
            </a:xfrm>
            <a:custGeom>
              <a:avLst/>
              <a:gdLst>
                <a:gd name="T0" fmla="*/ 0 w 4"/>
                <a:gd name="T1" fmla="*/ 110 h 110"/>
                <a:gd name="T2" fmla="*/ 0 w 4"/>
                <a:gd name="T3" fmla="*/ 110 h 110"/>
                <a:gd name="T4" fmla="*/ 0 w 4"/>
                <a:gd name="T5" fmla="*/ 0 h 110"/>
                <a:gd name="T6" fmla="*/ 0 w 4"/>
                <a:gd name="T7" fmla="*/ 110 h 110"/>
                <a:gd name="T8" fmla="*/ 0 w 4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0"/>
                <a:gd name="T17" fmla="*/ 4 w 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0">
                  <a:moveTo>
                    <a:pt x="0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584395" y="4981001"/>
              <a:ext cx="2295406" cy="113727"/>
            </a:xfrm>
            <a:custGeom>
              <a:avLst/>
              <a:gdLst>
                <a:gd name="T0" fmla="*/ 0 w 696"/>
                <a:gd name="T1" fmla="*/ 16 h 28"/>
                <a:gd name="T2" fmla="*/ 126 w 696"/>
                <a:gd name="T3" fmla="*/ 28 h 28"/>
                <a:gd name="T4" fmla="*/ 696 w 696"/>
                <a:gd name="T5" fmla="*/ 12 h 28"/>
                <a:gd name="T6" fmla="*/ 518 w 696"/>
                <a:gd name="T7" fmla="*/ 0 h 28"/>
                <a:gd name="T8" fmla="*/ 0 w 696"/>
                <a:gd name="T9" fmla="*/ 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28"/>
                <a:gd name="T17" fmla="*/ 696 w 69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28">
                  <a:moveTo>
                    <a:pt x="0" y="16"/>
                  </a:moveTo>
                  <a:lnTo>
                    <a:pt x="126" y="28"/>
                  </a:lnTo>
                  <a:lnTo>
                    <a:pt x="696" y="12"/>
                  </a:lnTo>
                  <a:lnTo>
                    <a:pt x="5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78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grpSp>
          <p:nvGrpSpPr>
            <p:cNvPr id="10" name="组合 36"/>
            <p:cNvGrpSpPr/>
            <p:nvPr/>
          </p:nvGrpSpPr>
          <p:grpSpPr>
            <a:xfrm>
              <a:off x="571474" y="3143248"/>
              <a:ext cx="2293566" cy="1070857"/>
              <a:chOff x="4633941" y="2582863"/>
              <a:chExt cx="3992535" cy="1509745"/>
            </a:xfrm>
          </p:grpSpPr>
          <p:sp>
            <p:nvSpPr>
              <p:cNvPr id="11" name="Freeform 41"/>
              <p:cNvSpPr>
                <a:spLocks/>
              </p:cNvSpPr>
              <p:nvPr/>
            </p:nvSpPr>
            <p:spPr bwMode="auto">
              <a:xfrm>
                <a:off x="5286380" y="2614617"/>
                <a:ext cx="3306763" cy="1457325"/>
              </a:xfrm>
              <a:custGeom>
                <a:avLst/>
                <a:gdLst>
                  <a:gd name="T0" fmla="*/ 0 w 576"/>
                  <a:gd name="T1" fmla="*/ 0 h 254"/>
                  <a:gd name="T2" fmla="*/ 0 w 576"/>
                  <a:gd name="T3" fmla="*/ 208 h 254"/>
                  <a:gd name="T4" fmla="*/ 576 w 576"/>
                  <a:gd name="T5" fmla="*/ 254 h 254"/>
                  <a:gd name="T6" fmla="*/ 576 w 576"/>
                  <a:gd name="T7" fmla="*/ 124 h 254"/>
                  <a:gd name="T8" fmla="*/ 0 w 57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54"/>
                  <a:gd name="T17" fmla="*/ 576 w 57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54">
                    <a:moveTo>
                      <a:pt x="0" y="0"/>
                    </a:moveTo>
                    <a:lnTo>
                      <a:pt x="0" y="208"/>
                    </a:lnTo>
                    <a:lnTo>
                      <a:pt x="576" y="254"/>
                    </a:lnTo>
                    <a:lnTo>
                      <a:pt x="57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4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>
                <a:off x="4643438" y="2582863"/>
                <a:ext cx="3983038" cy="917575"/>
              </a:xfrm>
              <a:custGeom>
                <a:avLst/>
                <a:gdLst>
                  <a:gd name="T0" fmla="*/ 510 w 694"/>
                  <a:gd name="T1" fmla="*/ 160 h 160"/>
                  <a:gd name="T2" fmla="*/ 510 w 694"/>
                  <a:gd name="T3" fmla="*/ 160 h 160"/>
                  <a:gd name="T4" fmla="*/ 694 w 694"/>
                  <a:gd name="T5" fmla="*/ 126 h 160"/>
                  <a:gd name="T6" fmla="*/ 694 w 694"/>
                  <a:gd name="T7" fmla="*/ 124 h 160"/>
                  <a:gd name="T8" fmla="*/ 118 w 694"/>
                  <a:gd name="T9" fmla="*/ 0 h 160"/>
                  <a:gd name="T10" fmla="*/ 0 w 694"/>
                  <a:gd name="T11" fmla="*/ 82 h 160"/>
                  <a:gd name="T12" fmla="*/ 508 w 694"/>
                  <a:gd name="T13" fmla="*/ 160 h 160"/>
                  <a:gd name="T14" fmla="*/ 510 w 694"/>
                  <a:gd name="T15" fmla="*/ 160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4"/>
                  <a:gd name="T25" fmla="*/ 0 h 160"/>
                  <a:gd name="T26" fmla="*/ 694 w 694"/>
                  <a:gd name="T27" fmla="*/ 160 h 1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4" h="160">
                    <a:moveTo>
                      <a:pt x="510" y="160"/>
                    </a:moveTo>
                    <a:lnTo>
                      <a:pt x="510" y="160"/>
                    </a:lnTo>
                    <a:lnTo>
                      <a:pt x="694" y="126"/>
                    </a:lnTo>
                    <a:lnTo>
                      <a:pt x="694" y="124"/>
                    </a:lnTo>
                    <a:lnTo>
                      <a:pt x="118" y="0"/>
                    </a:lnTo>
                    <a:lnTo>
                      <a:pt x="0" y="82"/>
                    </a:lnTo>
                    <a:lnTo>
                      <a:pt x="508" y="160"/>
                    </a:lnTo>
                    <a:lnTo>
                      <a:pt x="51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241"/>
                  </a:gs>
                  <a:gs pos="7000">
                    <a:srgbClr val="F57820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3" name="Freeform 43"/>
              <p:cNvSpPr>
                <a:spLocks/>
              </p:cNvSpPr>
              <p:nvPr/>
            </p:nvSpPr>
            <p:spPr bwMode="auto">
              <a:xfrm>
                <a:off x="7564466" y="3309970"/>
                <a:ext cx="1055688" cy="746125"/>
              </a:xfrm>
              <a:custGeom>
                <a:avLst/>
                <a:gdLst>
                  <a:gd name="T0" fmla="*/ 184 w 184"/>
                  <a:gd name="T1" fmla="*/ 0 h 130"/>
                  <a:gd name="T2" fmla="*/ 0 w 184"/>
                  <a:gd name="T3" fmla="*/ 34 h 130"/>
                  <a:gd name="T4" fmla="*/ 0 w 184"/>
                  <a:gd name="T5" fmla="*/ 114 h 130"/>
                  <a:gd name="T6" fmla="*/ 184 w 184"/>
                  <a:gd name="T7" fmla="*/ 130 h 130"/>
                  <a:gd name="T8" fmla="*/ 184 w 184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30"/>
                  <a:gd name="T17" fmla="*/ 184 w 18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30">
                    <a:moveTo>
                      <a:pt x="184" y="0"/>
                    </a:moveTo>
                    <a:lnTo>
                      <a:pt x="0" y="34"/>
                    </a:lnTo>
                    <a:lnTo>
                      <a:pt x="0" y="114"/>
                    </a:lnTo>
                    <a:lnTo>
                      <a:pt x="184" y="13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4" name="Freeform 44"/>
              <p:cNvSpPr>
                <a:spLocks/>
              </p:cNvSpPr>
              <p:nvPr/>
            </p:nvSpPr>
            <p:spPr bwMode="auto">
              <a:xfrm>
                <a:off x="4633941" y="3783045"/>
                <a:ext cx="3960813" cy="309563"/>
              </a:xfrm>
              <a:custGeom>
                <a:avLst/>
                <a:gdLst>
                  <a:gd name="T0" fmla="*/ 0 w 690"/>
                  <a:gd name="T1" fmla="*/ 36 h 54"/>
                  <a:gd name="T2" fmla="*/ 120 w 690"/>
                  <a:gd name="T3" fmla="*/ 0 h 54"/>
                  <a:gd name="T4" fmla="*/ 514 w 690"/>
                  <a:gd name="T5" fmla="*/ 30 h 54"/>
                  <a:gd name="T6" fmla="*/ 690 w 690"/>
                  <a:gd name="T7" fmla="*/ 46 h 54"/>
                  <a:gd name="T8" fmla="*/ 512 w 690"/>
                  <a:gd name="T9" fmla="*/ 54 h 54"/>
                  <a:gd name="T10" fmla="*/ 0 w 690"/>
                  <a:gd name="T11" fmla="*/ 3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54"/>
                  <a:gd name="T20" fmla="*/ 690 w 69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54">
                    <a:moveTo>
                      <a:pt x="0" y="36"/>
                    </a:moveTo>
                    <a:lnTo>
                      <a:pt x="120" y="0"/>
                    </a:lnTo>
                    <a:lnTo>
                      <a:pt x="514" y="30"/>
                    </a:lnTo>
                    <a:lnTo>
                      <a:pt x="690" y="46"/>
                    </a:lnTo>
                    <a:lnTo>
                      <a:pt x="512" y="5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4633941" y="2600329"/>
                <a:ext cx="688975" cy="1400175"/>
              </a:xfrm>
              <a:custGeom>
                <a:avLst/>
                <a:gdLst>
                  <a:gd name="T0" fmla="*/ 0 w 120"/>
                  <a:gd name="T1" fmla="*/ 82 h 244"/>
                  <a:gd name="T2" fmla="*/ 0 w 120"/>
                  <a:gd name="T3" fmla="*/ 244 h 244"/>
                  <a:gd name="T4" fmla="*/ 120 w 120"/>
                  <a:gd name="T5" fmla="*/ 208 h 244"/>
                  <a:gd name="T6" fmla="*/ 120 w 120"/>
                  <a:gd name="T7" fmla="*/ 0 h 244"/>
                  <a:gd name="T8" fmla="*/ 0 w 120"/>
                  <a:gd name="T9" fmla="*/ 82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44"/>
                  <a:gd name="T17" fmla="*/ 120 w 120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44">
                    <a:moveTo>
                      <a:pt x="0" y="82"/>
                    </a:moveTo>
                    <a:lnTo>
                      <a:pt x="0" y="244"/>
                    </a:lnTo>
                    <a:lnTo>
                      <a:pt x="120" y="208"/>
                    </a:lnTo>
                    <a:lnTo>
                      <a:pt x="120" y="0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20000">
                    <a:srgbClr val="F57820"/>
                  </a:gs>
                  <a:gs pos="72000">
                    <a:srgbClr val="FFE241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</p:grpSp>
      </p:grpSp>
      <p:cxnSp>
        <p:nvCxnSpPr>
          <p:cNvPr id="22" name="直接连接符 21"/>
          <p:cNvCxnSpPr/>
          <p:nvPr/>
        </p:nvCxnSpPr>
        <p:spPr>
          <a:xfrm>
            <a:off x="4095736" y="3929066"/>
            <a:ext cx="2667019" cy="0"/>
          </a:xfrm>
          <a:prstGeom prst="line">
            <a:avLst/>
          </a:prstGeom>
          <a:ln w="38100">
            <a:solidFill>
              <a:srgbClr val="F578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095736" y="4786322"/>
            <a:ext cx="2667019" cy="0"/>
          </a:xfrm>
          <a:prstGeom prst="line">
            <a:avLst/>
          </a:prstGeom>
          <a:ln w="38100">
            <a:solidFill>
              <a:srgbClr val="578A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095736" y="5715016"/>
            <a:ext cx="2667019" cy="0"/>
          </a:xfrm>
          <a:prstGeom prst="line">
            <a:avLst/>
          </a:prstGeom>
          <a:ln w="38100">
            <a:solidFill>
              <a:srgbClr val="3232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48507" y="3214687"/>
            <a:ext cx="466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Strengthen immune system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8507" y="4286257"/>
            <a:ext cx="466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Reduce chemotherapy side effects 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57" y="5715017"/>
            <a:ext cx="466728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Enhance appetite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85973" y="1714488"/>
            <a:ext cx="7524803" cy="107157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FF00"/>
                </a:solidFill>
                <a:latin typeface="Arial Black" pitchFamily="34" charset="0"/>
              </a:rPr>
              <a:t>MAIN FUNCTIONS OF </a:t>
            </a:r>
            <a:r>
              <a:rPr lang="en-US" altLang="zh-CN" sz="2800" i="1" dirty="0" err="1" smtClean="0">
                <a:solidFill>
                  <a:srgbClr val="FFFF00"/>
                </a:solidFill>
                <a:latin typeface="Arial Black" pitchFamily="34" charset="0"/>
              </a:rPr>
              <a:t>Yunzhi</a:t>
            </a:r>
            <a:endParaRPr lang="en-US" altLang="zh-CN" sz="28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idiva.com/media/content/2011/May/how_to_be_energetic_alway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4" y="2857496"/>
            <a:ext cx="3714776" cy="37147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1963" y="1643051"/>
            <a:ext cx="7905805" cy="954107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i="1" dirty="0" err="1" smtClean="0">
                <a:solidFill>
                  <a:srgbClr val="FFFF00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FFFF00"/>
                </a:solidFill>
                <a:latin typeface="Arial Black" pitchFamily="34" charset="0"/>
              </a:rPr>
              <a:t> Function 1: </a:t>
            </a:r>
          </a:p>
          <a:p>
            <a:pPr marL="539750" indent="-539750" algn="r"/>
            <a:r>
              <a:rPr lang="en-US" altLang="zh-CN" sz="2400" dirty="0" smtClean="0">
                <a:solidFill>
                  <a:srgbClr val="FFFF00"/>
                </a:solidFill>
                <a:latin typeface="Arial Black" pitchFamily="34" charset="0"/>
              </a:rPr>
              <a:t>Strengthen Immune System</a:t>
            </a:r>
            <a:endParaRPr lang="zh-CN" alt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960" y="4000504"/>
            <a:ext cx="2190765" cy="1214446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Strengthen Immune System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 rot="20336640">
            <a:off x="2923336" y="3825760"/>
            <a:ext cx="1152992" cy="449821"/>
          </a:xfrm>
          <a:prstGeom prst="rightArrow">
            <a:avLst/>
          </a:prstGeom>
          <a:solidFill>
            <a:srgbClr val="9128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228928">
            <a:off x="2916567" y="5081861"/>
            <a:ext cx="1120511" cy="403282"/>
          </a:xfrm>
          <a:prstGeom prst="rightArrow">
            <a:avLst/>
          </a:prstGeom>
          <a:solidFill>
            <a:srgbClr val="9128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86237" y="3143248"/>
            <a:ext cx="3429024" cy="1071570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 Black" pitchFamily="34" charset="0"/>
              </a:rPr>
              <a:t>Enhance vitality</a:t>
            </a:r>
          </a:p>
          <a:p>
            <a:pPr algn="ctr"/>
            <a:r>
              <a:rPr lang="en-US" altLang="zh-CN" sz="2000" dirty="0" smtClean="0">
                <a:latin typeface="Arial Black" pitchFamily="34" charset="0"/>
              </a:rPr>
              <a:t>&amp;</a:t>
            </a:r>
          </a:p>
          <a:p>
            <a:pPr algn="ctr"/>
            <a:r>
              <a:rPr lang="en-US" altLang="zh-CN" sz="2000" dirty="0" smtClean="0">
                <a:latin typeface="Arial Black" pitchFamily="34" charset="0"/>
              </a:rPr>
              <a:t>More energetic</a:t>
            </a:r>
            <a:endParaRPr lang="zh-CN" altLang="en-US" sz="2000" dirty="0"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1488" y="5072074"/>
            <a:ext cx="3333773" cy="1071570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 Black" pitchFamily="34" charset="0"/>
              </a:rPr>
              <a:t>Reduce illness</a:t>
            </a:r>
            <a:endParaRPr lang="zh-CN" alt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960" y="1000108"/>
            <a:ext cx="10678337" cy="58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960" y="778476"/>
            <a:ext cx="6667547" cy="81006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000" i="1" dirty="0" err="1" smtClean="0">
                <a:solidFill>
                  <a:srgbClr val="FFFF00"/>
                </a:solidFill>
                <a:latin typeface="Arial Black" pitchFamily="34" charset="0"/>
              </a:rPr>
              <a:t>Yunzhi</a:t>
            </a:r>
            <a:r>
              <a:rPr lang="en-US" altLang="zh-CN" sz="2000" dirty="0" smtClean="0">
                <a:solidFill>
                  <a:srgbClr val="FFFF00"/>
                </a:solidFill>
                <a:latin typeface="Arial Black" pitchFamily="34" charset="0"/>
              </a:rPr>
              <a:t> Function 2:</a:t>
            </a:r>
          </a:p>
          <a:p>
            <a:pPr marL="539750" indent="-539750" algn="r"/>
            <a:r>
              <a:rPr lang="en-US" altLang="zh-CN" sz="2000" dirty="0" smtClean="0">
                <a:solidFill>
                  <a:srgbClr val="FFFF00"/>
                </a:solidFill>
                <a:latin typeface="Arial Black" pitchFamily="34" charset="0"/>
              </a:rPr>
              <a:t>Reduce chemotherapy side effect</a:t>
            </a:r>
            <a:endParaRPr lang="zh-CN" alt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右箭头 3"/>
          <p:cNvSpPr/>
          <p:nvPr/>
        </p:nvSpPr>
        <p:spPr>
          <a:xfrm rot="1933366">
            <a:off x="2795972" y="5332909"/>
            <a:ext cx="1562965" cy="362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809580">
            <a:off x="2929018" y="4921322"/>
            <a:ext cx="1410116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990813" y="4483984"/>
            <a:ext cx="1346688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0107197">
            <a:off x="2929408" y="3946532"/>
            <a:ext cx="1530987" cy="31156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9072859">
            <a:off x="2545030" y="3590015"/>
            <a:ext cx="1831677" cy="31156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210013" y="2616055"/>
            <a:ext cx="2946400" cy="685800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323291"/>
                </a:solidFill>
                <a:latin typeface="Arial Black" pitchFamily="34" charset="0"/>
              </a:rPr>
              <a:t>Susceptible to infection</a:t>
            </a:r>
            <a:endParaRPr lang="zh-CN" altLang="en-US" sz="16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514813" y="3394528"/>
            <a:ext cx="2946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White blood cell decrease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14813" y="5009143"/>
            <a:ext cx="2946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Hair loss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18013" y="4232728"/>
            <a:ext cx="2946400" cy="685800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Mouth ulcers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08413" y="5886472"/>
            <a:ext cx="2946400" cy="685800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323291"/>
                </a:solidFill>
                <a:latin typeface="Arial Black" pitchFamily="34" charset="0"/>
              </a:rPr>
              <a:t>Nausea</a:t>
            </a:r>
            <a:endParaRPr lang="zh-CN" altLang="en-US" sz="16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57213" y="4290397"/>
            <a:ext cx="2336800" cy="1295400"/>
          </a:xfrm>
          <a:prstGeom prst="roundRect">
            <a:avLst/>
          </a:prstGeom>
          <a:solidFill>
            <a:srgbClr val="9128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  <a:latin typeface="Arial Black" pitchFamily="34" charset="0"/>
              </a:rPr>
              <a:t>Side effects</a:t>
            </a:r>
            <a:endParaRPr lang="zh-CN" altLang="en-US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464" y="1719211"/>
            <a:ext cx="5524539" cy="646331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Chemotherapy is able to kill cancer cells</a:t>
            </a:r>
            <a:r>
              <a:rPr lang="en-US" altLang="zh-C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but it also </a:t>
            </a:r>
            <a:r>
              <a:rPr lang="en-US" altLang="zh-C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effect body health.</a:t>
            </a:r>
            <a:endParaRPr lang="zh-CN" alt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healthmango.com/wp-content/uploads/2010/12/Mouth-Ulcer.jpg"/>
          <p:cNvPicPr>
            <a:picLocks noChangeAspect="1" noChangeArrowheads="1"/>
          </p:cNvPicPr>
          <p:nvPr/>
        </p:nvPicPr>
        <p:blipFill>
          <a:blip r:embed="rId2" cstate="print"/>
          <a:srcRect t="3215" b="19512"/>
          <a:stretch>
            <a:fillRect/>
          </a:stretch>
        </p:blipFill>
        <p:spPr bwMode="auto">
          <a:xfrm>
            <a:off x="7871253" y="1217031"/>
            <a:ext cx="4226012" cy="1510237"/>
          </a:xfrm>
          <a:prstGeom prst="rect">
            <a:avLst/>
          </a:prstGeom>
          <a:noFill/>
        </p:spPr>
      </p:pic>
      <p:sp>
        <p:nvSpPr>
          <p:cNvPr id="17" name="椭圆 16"/>
          <p:cNvSpPr/>
          <p:nvPr/>
        </p:nvSpPr>
        <p:spPr>
          <a:xfrm>
            <a:off x="8543675" y="1234891"/>
            <a:ext cx="1524011" cy="1143008"/>
          </a:xfrm>
          <a:prstGeom prst="ellipse">
            <a:avLst/>
          </a:prstGeom>
          <a:noFill/>
          <a:ln w="76200">
            <a:solidFill>
              <a:srgbClr val="3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8" name="Picture 6" descr="http://www.technewspoint.com/wp-content/uploads/2013/01/cancer-pat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253" y="2802813"/>
            <a:ext cx="4226011" cy="2206330"/>
          </a:xfrm>
          <a:prstGeom prst="rect">
            <a:avLst/>
          </a:prstGeom>
          <a:noFill/>
        </p:spPr>
      </p:pic>
      <p:pic>
        <p:nvPicPr>
          <p:cNvPr id="13322" name="Picture 10" descr="http://img.ehowcdn.com/article-new-thumbnail/ehow/images/a01/va/05/relieve-nausea-during-cancer-treatment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493" y="5009142"/>
            <a:ext cx="4099775" cy="1848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8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14" y="1643051"/>
            <a:ext cx="5715040" cy="954107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i="1" dirty="0" err="1" smtClean="0">
                <a:solidFill>
                  <a:srgbClr val="FFFF00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FFFF00"/>
                </a:solidFill>
                <a:latin typeface="Arial Black" pitchFamily="34" charset="0"/>
              </a:rPr>
              <a:t> Function 3:</a:t>
            </a:r>
          </a:p>
          <a:p>
            <a:pPr marL="539750" indent="-539750" algn="r"/>
            <a:r>
              <a:rPr lang="en-US" altLang="zh-CN" sz="2400" dirty="0" smtClean="0">
                <a:solidFill>
                  <a:srgbClr val="FFFF00"/>
                </a:solidFill>
                <a:latin typeface="Arial Black" pitchFamily="34" charset="0"/>
              </a:rPr>
              <a:t>Enhance appetite</a:t>
            </a:r>
          </a:p>
        </p:txBody>
      </p:sp>
      <p:pic>
        <p:nvPicPr>
          <p:cNvPr id="12290" name="Picture 2" descr="http://3.bp.blogspot.com/-xifNtLPLZYg/T6ndUOIQpSI/AAAAAAAAAP4/URH62xhUTzQ/s1600/Appetite-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70" y="2786058"/>
            <a:ext cx="7125730" cy="380047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715261" y="3143248"/>
            <a:ext cx="4286280" cy="3429024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latin typeface="Arial Black" pitchFamily="34" charset="0"/>
              </a:rPr>
              <a:t>Mentally and physically diseases may reduce the appetite.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000" dirty="0" smtClean="0">
              <a:latin typeface="Arial Black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000" i="1" dirty="0" err="1" smtClean="0">
                <a:latin typeface="Arial Black" pitchFamily="34" charset="0"/>
              </a:rPr>
              <a:t>Yunzhi</a:t>
            </a:r>
            <a:r>
              <a:rPr lang="en-US" altLang="zh-CN" sz="2000" dirty="0" smtClean="0">
                <a:latin typeface="Arial Black" pitchFamily="34" charset="0"/>
              </a:rPr>
              <a:t> helps body maintain health and enhance appetite.</a:t>
            </a:r>
            <a:endParaRPr lang="zh-CN" alt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5990" y="3286124"/>
            <a:ext cx="2721210" cy="192882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1</a:t>
            </a:r>
          </a:p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Immunity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29" y="3286124"/>
            <a:ext cx="2947971" cy="192882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2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6421" y="3286124"/>
            <a:ext cx="3057600" cy="192882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3</a:t>
            </a:r>
          </a:p>
          <a:p>
            <a:pPr algn="ctr"/>
            <a:r>
              <a:rPr lang="en-US" altLang="zh-CN" sz="2400" i="1" dirty="0" err="1" smtClean="0">
                <a:solidFill>
                  <a:srgbClr val="FFE241"/>
                </a:solidFill>
                <a:latin typeface="Arial Black" pitchFamily="34" charset="0"/>
              </a:rPr>
              <a:t>Yunzhi</a:t>
            </a:r>
            <a:endParaRPr lang="zh-CN" altLang="en-US" sz="2400" i="1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21" y="2786058"/>
            <a:ext cx="2903817" cy="1928826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4 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Refined </a:t>
            </a:r>
            <a:r>
              <a:rPr lang="en-US" altLang="zh-CN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10191779" y="4830270"/>
            <a:ext cx="1047757" cy="1099060"/>
          </a:xfrm>
          <a:prstGeom prst="upArrow">
            <a:avLst>
              <a:gd name="adj1" fmla="val 50000"/>
              <a:gd name="adj2" fmla="val 40303"/>
            </a:avLst>
          </a:prstGeom>
          <a:solidFill>
            <a:srgbClr val="F68B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33731" y="1714488"/>
            <a:ext cx="5905541" cy="928694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CONTENTS</a:t>
            </a:r>
            <a:endParaRPr lang="zh-CN" altLang="en-US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 bwMode="auto">
          <a:xfrm>
            <a:off x="5884012" y="822960"/>
            <a:ext cx="5333995" cy="5480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1963" y="1357298"/>
            <a:ext cx="7143800" cy="27860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ctr"/>
            <a:r>
              <a:rPr lang="en-US" altLang="zh-CN" sz="6000" dirty="0" smtClean="0">
                <a:solidFill>
                  <a:srgbClr val="323291"/>
                </a:solidFill>
                <a:latin typeface="Arial Black" pitchFamily="34" charset="0"/>
              </a:rPr>
              <a:t>Refined</a:t>
            </a:r>
          </a:p>
          <a:p>
            <a:pPr marL="539750" indent="-539750" algn="ctr"/>
            <a:r>
              <a:rPr lang="en-US" altLang="zh-CN" sz="4400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4400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  <a:endParaRPr lang="zh-CN" altLang="en-US" sz="44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4000505"/>
            <a:ext cx="113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68B1F"/>
                </a:solidFill>
                <a:latin typeface="Arial Black" pitchFamily="34" charset="0"/>
              </a:rPr>
              <a:t>A</a:t>
            </a:r>
            <a:endParaRPr lang="zh-CN" altLang="en-US" sz="3200" dirty="0">
              <a:solidFill>
                <a:srgbClr val="F68B1F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959" y="4000505"/>
            <a:ext cx="5165044" cy="584775"/>
          </a:xfrm>
          <a:prstGeom prst="rect">
            <a:avLst/>
          </a:prstGeom>
          <a:solidFill>
            <a:srgbClr val="578A4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PRECIOUS GIFT</a:t>
            </a:r>
            <a:endParaRPr lang="zh-CN" altLang="en-US" sz="32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12" y="4643447"/>
            <a:ext cx="781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68B1F"/>
                </a:solidFill>
                <a:latin typeface="Arial Black" pitchFamily="34" charset="0"/>
              </a:rPr>
              <a:t>INFUSED WITH NATURE</a:t>
            </a:r>
            <a:endParaRPr lang="zh-CN" altLang="en-US" sz="3200" dirty="0">
              <a:solidFill>
                <a:srgbClr val="F68B1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0/07/Hotel-suite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57" y="877328"/>
            <a:ext cx="5113911" cy="2860595"/>
          </a:xfrm>
          <a:prstGeom prst="rect">
            <a:avLst/>
          </a:prstGeom>
          <a:noFill/>
        </p:spPr>
      </p:pic>
      <p:pic>
        <p:nvPicPr>
          <p:cNvPr id="12" name="图片 4" descr="crowded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784" y="1055929"/>
            <a:ext cx="5175420" cy="2521359"/>
          </a:xfrm>
          <a:prstGeom prst="rect">
            <a:avLst/>
          </a:prstGeom>
        </p:spPr>
      </p:pic>
      <p:pic>
        <p:nvPicPr>
          <p:cNvPr id="13" name="Picture 4" descr="http://www.stepbystep.com/wp-content/uploads/2012/03/Par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57" y="4238344"/>
            <a:ext cx="5113911" cy="2508445"/>
          </a:xfrm>
          <a:prstGeom prst="rect">
            <a:avLst/>
          </a:prstGeom>
          <a:noFill/>
        </p:spPr>
      </p:pic>
      <p:pic>
        <p:nvPicPr>
          <p:cNvPr id="14" name="Picture 6" descr="http://www.birafurniture.com.np/images/Office/office%20%20partition/Office-Partitions.jpg"/>
          <p:cNvPicPr>
            <a:picLocks noChangeArrowheads="1"/>
          </p:cNvPicPr>
          <p:nvPr/>
        </p:nvPicPr>
        <p:blipFill>
          <a:blip r:embed="rId5" cstate="print"/>
          <a:srcRect r="-879"/>
          <a:stretch>
            <a:fillRect/>
          </a:stretch>
        </p:blipFill>
        <p:spPr bwMode="auto">
          <a:xfrm>
            <a:off x="7006281" y="4238344"/>
            <a:ext cx="5185719" cy="2508445"/>
          </a:xfrm>
          <a:prstGeom prst="rect">
            <a:avLst/>
          </a:prstGeom>
          <a:noFill/>
        </p:spPr>
      </p:pic>
      <p:sp>
        <p:nvSpPr>
          <p:cNvPr id="17" name="矩形 8"/>
          <p:cNvSpPr/>
          <p:nvPr/>
        </p:nvSpPr>
        <p:spPr>
          <a:xfrm rot="5400000">
            <a:off x="2896365" y="3053409"/>
            <a:ext cx="6685017" cy="1047759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       What kind of                  danger &amp; threaten?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8" name="矩形 6"/>
          <p:cNvSpPr/>
          <p:nvPr/>
        </p:nvSpPr>
        <p:spPr>
          <a:xfrm>
            <a:off x="321281" y="3478435"/>
            <a:ext cx="11516491" cy="660700"/>
          </a:xfrm>
          <a:prstGeom prst="rect">
            <a:avLst/>
          </a:prstGeom>
          <a:solidFill>
            <a:srgbClr val="57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The environment we are living seems safe and calm.</a:t>
            </a:r>
          </a:p>
          <a:p>
            <a:pPr algn="ctr"/>
            <a:r>
              <a:rPr lang="en-US" altLang="zh-CN" sz="2400" dirty="0" smtClean="0">
                <a:latin typeface="Arial Black" pitchFamily="34" charset="0"/>
              </a:rPr>
              <a:t>However, it hides danger and threaten…</a:t>
            </a:r>
            <a:endParaRPr lang="zh-CN" alt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85" y="1714488"/>
            <a:ext cx="4095779" cy="857256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INGREDIENT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 bwMode="auto">
          <a:xfrm>
            <a:off x="7239051" y="1339328"/>
            <a:ext cx="5333995" cy="5447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57214" y="3192378"/>
            <a:ext cx="704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Contain high concentration of </a:t>
            </a:r>
            <a:r>
              <a:rPr lang="en-US" altLang="zh-CN" sz="2400" i="1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essence.</a:t>
            </a:r>
          </a:p>
          <a:p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The active component containing in </a:t>
            </a:r>
            <a:r>
              <a:rPr lang="en-US" altLang="zh-CN" sz="2400" i="1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essence is  PSP(polysaccharide-peptide)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2" y="2751105"/>
            <a:ext cx="4149819" cy="895115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MECHANISM</a:t>
            </a:r>
          </a:p>
        </p:txBody>
      </p:sp>
      <p:sp>
        <p:nvSpPr>
          <p:cNvPr id="3" name="矩形 2"/>
          <p:cNvSpPr/>
          <p:nvPr/>
        </p:nvSpPr>
        <p:spPr>
          <a:xfrm>
            <a:off x="285752" y="3667079"/>
            <a:ext cx="11811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PSP helps to improve immune system for 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68B1F"/>
                </a:solidFill>
                <a:latin typeface="Arial Black" pitchFamily="34" charset="0"/>
              </a:rPr>
              <a:t>Cancer patients before surgical treatment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68B1F"/>
                </a:solidFill>
                <a:latin typeface="Arial Black" pitchFamily="34" charset="0"/>
              </a:rPr>
              <a:t>Cancer patients after chemotherapy, radiotherapy.</a:t>
            </a:r>
          </a:p>
          <a:p>
            <a:pPr marL="719138" indent="-358775"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F68B1F"/>
              </a:solidFill>
              <a:latin typeface="Arial Black" pitchFamily="34" charset="0"/>
            </a:endParaRPr>
          </a:p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PSP stimulates the immune cell proliferation;</a:t>
            </a:r>
          </a:p>
          <a:p>
            <a:endParaRPr lang="en-US" altLang="zh-CN" sz="28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PSP reduces the toxic side effects of chemotherapy.</a:t>
            </a:r>
          </a:p>
          <a:p>
            <a:pPr marL="808038" indent="-44291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68B1F"/>
                </a:solidFill>
                <a:latin typeface="Arial Black" pitchFamily="34" charset="0"/>
              </a:rPr>
              <a:t>Reduce the toxic effect on bone marrow</a:t>
            </a:r>
          </a:p>
          <a:p>
            <a:pPr marL="808038" indent="-44291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68B1F"/>
                </a:solidFill>
                <a:latin typeface="Arial Black" pitchFamily="34" charset="0"/>
              </a:rPr>
              <a:t>Such as anemia, susceptibility to infection.</a:t>
            </a:r>
          </a:p>
        </p:txBody>
      </p:sp>
      <p:sp>
        <p:nvSpPr>
          <p:cNvPr id="4" name="矩形 3"/>
          <p:cNvSpPr/>
          <p:nvPr/>
        </p:nvSpPr>
        <p:spPr>
          <a:xfrm>
            <a:off x="396964" y="1556951"/>
            <a:ext cx="8050604" cy="109529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latin typeface="Arial Black" pitchFamily="34" charset="0"/>
              </a:rPr>
              <a:t>The National Cancer Research Center in the United States has declared PSP a fungous anti-cancerous substance.</a:t>
            </a:r>
            <a:endParaRPr lang="zh-CN" altLang="en-US" sz="2000" dirty="0">
              <a:latin typeface="Arial Black" pitchFamily="34" charset="0"/>
            </a:endParaRPr>
          </a:p>
        </p:txBody>
      </p:sp>
      <p:pic>
        <p:nvPicPr>
          <p:cNvPr id="9218" name="Picture 2" descr="http://siliconrepublic.com/fs/img/news/201306/rs-426x288/inflection-biosciences-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567" y="1246295"/>
            <a:ext cx="3118357" cy="1754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2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25" y="1643050"/>
            <a:ext cx="723905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3" name="矩形 2"/>
          <p:cNvSpPr/>
          <p:nvPr/>
        </p:nvSpPr>
        <p:spPr>
          <a:xfrm>
            <a:off x="321275" y="4321975"/>
            <a:ext cx="11858368" cy="5357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 rot="19922255">
            <a:off x="284867" y="3392058"/>
            <a:ext cx="4381531" cy="510778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More Natural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869254">
            <a:off x="254086" y="4821810"/>
            <a:ext cx="3639297" cy="442674"/>
          </a:xfrm>
          <a:prstGeom prst="roundRect">
            <a:avLst/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Easier absorption</a:t>
            </a:r>
            <a:endParaRPr lang="zh-CN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978282">
            <a:off x="5689805" y="3287716"/>
            <a:ext cx="4661335" cy="442674"/>
          </a:xfrm>
          <a:prstGeom prst="roundRect">
            <a:avLst/>
          </a:prstGeom>
          <a:solidFill>
            <a:srgbClr val="FFE24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  Higher concentration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922255">
            <a:off x="10532695" y="3685913"/>
            <a:ext cx="1491492" cy="510778"/>
          </a:xfrm>
          <a:prstGeom prst="roundRect">
            <a:avLst/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Safer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869254">
            <a:off x="4483923" y="4852319"/>
            <a:ext cx="4488527" cy="510778"/>
          </a:xfrm>
          <a:prstGeom prst="roundRect">
            <a:avLst/>
          </a:prstGeom>
          <a:solidFill>
            <a:srgbClr val="9128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More effective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095472" y="4214818"/>
            <a:ext cx="666755" cy="214314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476739" y="4214818"/>
            <a:ext cx="666755" cy="214314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858005" y="4214818"/>
            <a:ext cx="666755" cy="214314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9144021" y="4214818"/>
            <a:ext cx="666755" cy="214314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1275" y="4054082"/>
            <a:ext cx="857256" cy="642942"/>
          </a:xfrm>
          <a:prstGeom prst="ellipse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23357" y="4030732"/>
            <a:ext cx="857256" cy="642942"/>
          </a:xfrm>
          <a:prstGeom prst="ellipse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429245" y="4000504"/>
            <a:ext cx="857256" cy="642942"/>
          </a:xfrm>
          <a:prstGeom prst="ellipse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96264" y="4000504"/>
            <a:ext cx="857256" cy="642942"/>
          </a:xfrm>
          <a:prstGeom prst="ellipse">
            <a:avLst/>
          </a:prstGeom>
          <a:solidFill>
            <a:srgbClr val="9128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906027" y="4000504"/>
            <a:ext cx="857256" cy="642942"/>
          </a:xfrm>
          <a:prstGeom prst="ellipse">
            <a:avLst/>
          </a:prstGeom>
          <a:solidFill>
            <a:srgbClr val="578A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7" y="1928802"/>
            <a:ext cx="4381531" cy="510778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More Natural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67504" y="1857364"/>
            <a:ext cx="857256" cy="642942"/>
          </a:xfrm>
          <a:prstGeom prst="ellipse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61963" y="1785926"/>
            <a:ext cx="581029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pic>
        <p:nvPicPr>
          <p:cNvPr id="5" name="图片 4" descr="yunz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1" y="2857496"/>
            <a:ext cx="3871381" cy="2424541"/>
          </a:xfrm>
          <a:prstGeom prst="rect">
            <a:avLst/>
          </a:prstGeom>
          <a:ln w="57150">
            <a:solidFill>
              <a:srgbClr val="F68B1F"/>
            </a:solidFill>
          </a:ln>
        </p:spPr>
      </p:pic>
      <p:pic>
        <p:nvPicPr>
          <p:cNvPr id="7170" name="Picture 2" descr="http://www.photoinpixel.com/mypicture/nuture-wallpaper.jpg"/>
          <p:cNvPicPr>
            <a:picLocks noChangeAspect="1" noChangeArrowheads="1"/>
          </p:cNvPicPr>
          <p:nvPr/>
        </p:nvPicPr>
        <p:blipFill>
          <a:blip r:embed="rId3" cstate="print"/>
          <a:srcRect l="37545"/>
          <a:stretch>
            <a:fillRect/>
          </a:stretch>
        </p:blipFill>
        <p:spPr bwMode="auto">
          <a:xfrm>
            <a:off x="3333731" y="3714753"/>
            <a:ext cx="3048021" cy="2745203"/>
          </a:xfrm>
          <a:prstGeom prst="rect">
            <a:avLst/>
          </a:prstGeom>
          <a:noFill/>
          <a:ln w="57150">
            <a:solidFill>
              <a:srgbClr val="F68B1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62797" y="2786058"/>
            <a:ext cx="5048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BF Suma select top grade natural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The area cultivating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is under Good Agricultural Practice(GAP) regulation.</a:t>
            </a:r>
          </a:p>
        </p:txBody>
      </p:sp>
    </p:spTree>
    <p:extLst>
      <p:ext uri="{BB962C8B-B14F-4D97-AF65-F5344CB8AC3E}">
        <p14:creationId xmlns:p14="http://schemas.microsoft.com/office/powerpoint/2010/main" val="1919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67504" y="5415994"/>
            <a:ext cx="4572032" cy="338554"/>
          </a:xfrm>
          <a:prstGeom prst="rect">
            <a:avLst/>
          </a:prstGeom>
          <a:solidFill>
            <a:srgbClr val="3232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  <a:latin typeface="Arial Black" pitchFamily="34" charset="0"/>
              </a:rPr>
              <a:t> BF Suma product’s absorption</a:t>
            </a:r>
            <a:endParaRPr lang="zh-CN" altLang="en-US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963" y="1785926"/>
            <a:ext cx="581029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4259" y="1928802"/>
            <a:ext cx="4857741" cy="510778"/>
          </a:xfrm>
          <a:prstGeom prst="roundRect">
            <a:avLst/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Easier Absorption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67504" y="1857364"/>
            <a:ext cx="857256" cy="642942"/>
          </a:xfrm>
          <a:prstGeom prst="ellipse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3750"/>
          <a:stretch>
            <a:fillRect/>
          </a:stretch>
        </p:blipFill>
        <p:spPr bwMode="auto">
          <a:xfrm>
            <a:off x="952465" y="3000372"/>
            <a:ext cx="2308356" cy="3119426"/>
          </a:xfrm>
          <a:prstGeom prst="rect">
            <a:avLst/>
          </a:prstGeom>
          <a:noFill/>
        </p:spPr>
      </p:pic>
      <p:pic>
        <p:nvPicPr>
          <p:cNvPr id="6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750" t="67939"/>
          <a:stretch>
            <a:fillRect/>
          </a:stretch>
        </p:blipFill>
        <p:spPr bwMode="auto">
          <a:xfrm>
            <a:off x="952465" y="5143512"/>
            <a:ext cx="2308356" cy="1000132"/>
          </a:xfrm>
          <a:prstGeom prst="rect">
            <a:avLst/>
          </a:prstGeom>
          <a:noFill/>
        </p:spPr>
      </p:pic>
      <p:pic>
        <p:nvPicPr>
          <p:cNvPr id="7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750"/>
          <a:stretch>
            <a:fillRect/>
          </a:stretch>
        </p:blipFill>
        <p:spPr bwMode="auto">
          <a:xfrm>
            <a:off x="5025903" y="3000372"/>
            <a:ext cx="2308356" cy="3119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67504" y="2701350"/>
            <a:ext cx="466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68B1F"/>
                </a:solidFill>
                <a:latin typeface="Arial Black" pitchFamily="34" charset="0"/>
              </a:rPr>
              <a:t>100% BETTER</a:t>
            </a:r>
            <a:endParaRPr lang="zh-CN" altLang="en-US" sz="3200" dirty="0">
              <a:solidFill>
                <a:srgbClr val="F68B1F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09984" y="5143512"/>
            <a:ext cx="1238259" cy="857256"/>
          </a:xfrm>
          <a:prstGeom prst="rect">
            <a:avLst/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i="1" dirty="0" smtClean="0">
                <a:solidFill>
                  <a:srgbClr val="FFFF00"/>
                </a:solidFill>
                <a:latin typeface="Arial Black" pitchFamily="34" charset="0"/>
              </a:rPr>
              <a:t>VS</a:t>
            </a:r>
            <a:endParaRPr lang="zh-CN" altLang="en-US" sz="32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08" y="6143645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323291"/>
                </a:solidFill>
                <a:latin typeface="Arial Black" pitchFamily="34" charset="0"/>
              </a:rPr>
              <a:t>Other similar product’s absorption</a:t>
            </a:r>
            <a:endParaRPr lang="zh-CN" altLang="en-US" sz="16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2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3750" b="65649"/>
          <a:stretch>
            <a:fillRect/>
          </a:stretch>
        </p:blipFill>
        <p:spPr bwMode="auto">
          <a:xfrm>
            <a:off x="5025903" y="3000372"/>
            <a:ext cx="2308356" cy="1071570"/>
          </a:xfrm>
          <a:prstGeom prst="rect">
            <a:avLst/>
          </a:prstGeom>
          <a:noFill/>
        </p:spPr>
      </p:pic>
      <p:sp>
        <p:nvSpPr>
          <p:cNvPr id="13" name="上箭头 12"/>
          <p:cNvSpPr/>
          <p:nvPr/>
        </p:nvSpPr>
        <p:spPr>
          <a:xfrm>
            <a:off x="7620011" y="3643314"/>
            <a:ext cx="381003" cy="1643074"/>
          </a:xfrm>
          <a:prstGeom prst="upArrow">
            <a:avLst/>
          </a:prstGeom>
          <a:gradFill flip="none" rotWithShape="1">
            <a:gsLst>
              <a:gs pos="80000">
                <a:srgbClr val="D2461E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3880" y="4143380"/>
            <a:ext cx="7334301" cy="1357322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High concentration of active ingredient PSP(polysaccharide-peptide)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195" y="1872425"/>
            <a:ext cx="5942059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8914" y="1988898"/>
            <a:ext cx="4372127" cy="442674"/>
          </a:xfrm>
          <a:prstGeom prst="roundRect">
            <a:avLst/>
          </a:prstGeom>
          <a:solidFill>
            <a:srgbClr val="FFE24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Higher Concentration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67504" y="1872425"/>
            <a:ext cx="857256" cy="642942"/>
          </a:xfrm>
          <a:prstGeom prst="ellipse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 bwMode="auto">
          <a:xfrm>
            <a:off x="7143758" y="2476136"/>
            <a:ext cx="4744495" cy="402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5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v-treid.ru/files/08_54_09%D0%A1%D0%92-%D0%A2%D1%80%D0%B5%D0%B9%D0%B4.%2003.%20%D0%9D%D0%BE%D0%B2%202.%20%D0%92%D1%81%D1%82%D1%83%D0%BF%D0%BB%D0%B5%D0%BD%D0%B8%D0%B5%20%D0%B2%20%D0%92%D0%A2%D0%9E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0" y="2928934"/>
            <a:ext cx="6127751" cy="37147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6211" y="1850415"/>
            <a:ext cx="581029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7263" y="1847711"/>
            <a:ext cx="4488527" cy="510778"/>
          </a:xfrm>
          <a:prstGeom prst="roundRect">
            <a:avLst/>
          </a:prstGeom>
          <a:solidFill>
            <a:srgbClr val="9128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More Effective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55759" y="1788630"/>
            <a:ext cx="857256" cy="642942"/>
          </a:xfrm>
          <a:prstGeom prst="ellipse">
            <a:avLst/>
          </a:prstGeom>
          <a:solidFill>
            <a:srgbClr val="9128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6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63" y="2928934"/>
            <a:ext cx="1254253" cy="861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86765" y="3110212"/>
            <a:ext cx="390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Anti 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2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63" y="4139554"/>
            <a:ext cx="1254253" cy="8610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86765" y="3943184"/>
            <a:ext cx="390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Reduce side effects of chemotherapy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4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8" y="5354000"/>
            <a:ext cx="1254253" cy="8610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286765" y="5229068"/>
            <a:ext cx="295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Revitalize immunity.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0130" y="821512"/>
            <a:ext cx="9971902" cy="58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0960" y="1178514"/>
            <a:ext cx="581029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1226" y="1280315"/>
            <a:ext cx="3238523" cy="510778"/>
          </a:xfrm>
          <a:prstGeom prst="roundRect">
            <a:avLst/>
          </a:prstGeom>
          <a:solidFill>
            <a:srgbClr val="578A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Safer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81752" y="1214233"/>
            <a:ext cx="857256" cy="642942"/>
          </a:xfrm>
          <a:prstGeom prst="ellipse">
            <a:avLst/>
          </a:prstGeom>
          <a:solidFill>
            <a:srgbClr val="578A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610" name="Picture 2" descr="http://www.expertbriefings.com/wp-content/uploads/2013/03/GMP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130" y="1535704"/>
            <a:ext cx="3744097" cy="2932287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4762491" y="2500306"/>
            <a:ext cx="1333509" cy="642942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6501" y="2209581"/>
            <a:ext cx="552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Strictly manufactured in accordance to GMP regulation.</a:t>
            </a:r>
          </a:p>
        </p:txBody>
      </p:sp>
      <p:pic>
        <p:nvPicPr>
          <p:cNvPr id="12" name="图片 11" descr="Fotolia_30668374_Subscription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30" y="4278028"/>
            <a:ext cx="4460789" cy="2437119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143494" y="5072074"/>
            <a:ext cx="1047757" cy="642942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81752" y="4785595"/>
            <a:ext cx="552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Advance technology guarantee the activity of ingredient.</a:t>
            </a:r>
          </a:p>
        </p:txBody>
      </p:sp>
    </p:spTree>
    <p:extLst>
      <p:ext uri="{BB962C8B-B14F-4D97-AF65-F5344CB8AC3E}">
        <p14:creationId xmlns:p14="http://schemas.microsoft.com/office/powerpoint/2010/main" val="29377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859129" y="3432118"/>
            <a:ext cx="7336132" cy="3140155"/>
            <a:chOff x="-857288" y="3108064"/>
            <a:chExt cx="6189607" cy="3532529"/>
          </a:xfrm>
        </p:grpSpPr>
        <p:sp>
          <p:nvSpPr>
            <p:cNvPr id="8" name="椭圆 10"/>
            <p:cNvSpPr>
              <a:spLocks noChangeArrowheads="1"/>
            </p:cNvSpPr>
            <p:nvPr/>
          </p:nvSpPr>
          <p:spPr bwMode="auto">
            <a:xfrm>
              <a:off x="-857288" y="5554985"/>
              <a:ext cx="6115403" cy="108560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9" name="矩形 5"/>
            <p:cNvSpPr/>
            <p:nvPr/>
          </p:nvSpPr>
          <p:spPr>
            <a:xfrm>
              <a:off x="1509603" y="3108064"/>
              <a:ext cx="1667374" cy="3139452"/>
            </a:xfrm>
            <a:custGeom>
              <a:avLst/>
              <a:gdLst>
                <a:gd name="connsiteX0" fmla="*/ 0 w 2160240"/>
                <a:gd name="connsiteY0" fmla="*/ 0 h 3416004"/>
                <a:gd name="connsiteX1" fmla="*/ 2160240 w 2160240"/>
                <a:gd name="connsiteY1" fmla="*/ 0 h 3416004"/>
                <a:gd name="connsiteX2" fmla="*/ 2160240 w 2160240"/>
                <a:gd name="connsiteY2" fmla="*/ 3416004 h 3416004"/>
                <a:gd name="connsiteX3" fmla="*/ 0 w 2160240"/>
                <a:gd name="connsiteY3" fmla="*/ 3416004 h 3416004"/>
                <a:gd name="connsiteX4" fmla="*/ 0 w 2160240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2160240 w 2172597"/>
                <a:gd name="connsiteY2" fmla="*/ 3416004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2172596 w 2172597"/>
                <a:gd name="connsiteY2" fmla="*/ 2983517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1814250 w 2172597"/>
                <a:gd name="connsiteY2" fmla="*/ 3008230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1851322"/>
                <a:gd name="connsiteY0" fmla="*/ 0 h 3416004"/>
                <a:gd name="connsiteX1" fmla="*/ 1851322 w 1851322"/>
                <a:gd name="connsiteY1" fmla="*/ 308919 h 3416004"/>
                <a:gd name="connsiteX2" fmla="*/ 1814250 w 1851322"/>
                <a:gd name="connsiteY2" fmla="*/ 3008230 h 3416004"/>
                <a:gd name="connsiteX3" fmla="*/ 0 w 1851322"/>
                <a:gd name="connsiteY3" fmla="*/ 3416004 h 3416004"/>
                <a:gd name="connsiteX4" fmla="*/ 0 w 1851322"/>
                <a:gd name="connsiteY4" fmla="*/ 0 h 3416004"/>
                <a:gd name="connsiteX0" fmla="*/ 0 w 1814252"/>
                <a:gd name="connsiteY0" fmla="*/ 0 h 3416004"/>
                <a:gd name="connsiteX1" fmla="*/ 1814252 w 1814252"/>
                <a:gd name="connsiteY1" fmla="*/ 321276 h 3416004"/>
                <a:gd name="connsiteX2" fmla="*/ 1814250 w 1814252"/>
                <a:gd name="connsiteY2" fmla="*/ 3008230 h 3416004"/>
                <a:gd name="connsiteX3" fmla="*/ 0 w 1814252"/>
                <a:gd name="connsiteY3" fmla="*/ 3416004 h 3416004"/>
                <a:gd name="connsiteX4" fmla="*/ 0 w 1814252"/>
                <a:gd name="connsiteY4" fmla="*/ 0 h 34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252" h="3416004">
                  <a:moveTo>
                    <a:pt x="0" y="0"/>
                  </a:moveTo>
                  <a:lnTo>
                    <a:pt x="1814252" y="321276"/>
                  </a:lnTo>
                  <a:cubicBezTo>
                    <a:pt x="1814252" y="1204571"/>
                    <a:pt x="1814250" y="2124935"/>
                    <a:pt x="1814250" y="3008230"/>
                  </a:cubicBezTo>
                  <a:lnTo>
                    <a:pt x="0" y="34160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43840" y="4741588"/>
              <a:ext cx="307975" cy="1052512"/>
            </a:xfrm>
            <a:prstGeom prst="rect">
              <a:avLst/>
            </a:prstGeom>
            <a:gradFill>
              <a:gsLst>
                <a:gs pos="0">
                  <a:schemeClr val="tx1">
                    <a:alpha val="50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右箭头 1"/>
            <p:cNvSpPr/>
            <p:nvPr/>
          </p:nvSpPr>
          <p:spPr>
            <a:xfrm rot="20832865">
              <a:off x="-113610" y="3677963"/>
              <a:ext cx="5219700" cy="2125662"/>
            </a:xfrm>
            <a:custGeom>
              <a:avLst/>
              <a:gdLst/>
              <a:ahLst/>
              <a:cxnLst/>
              <a:rect l="l" t="t" r="r" b="b"/>
              <a:pathLst>
                <a:path w="5680224" h="2312897">
                  <a:moveTo>
                    <a:pt x="1493657" y="1010955"/>
                  </a:moveTo>
                  <a:lnTo>
                    <a:pt x="1434086" y="1273463"/>
                  </a:lnTo>
                  <a:lnTo>
                    <a:pt x="0" y="1156300"/>
                  </a:lnTo>
                  <a:lnTo>
                    <a:pt x="12204" y="1156596"/>
                  </a:lnTo>
                  <a:close/>
                  <a:moveTo>
                    <a:pt x="3924196" y="0"/>
                  </a:moveTo>
                  <a:lnTo>
                    <a:pt x="5680224" y="1120299"/>
                  </a:lnTo>
                  <a:lnTo>
                    <a:pt x="3924196" y="2312897"/>
                  </a:lnTo>
                  <a:lnTo>
                    <a:pt x="4424565" y="1517782"/>
                  </a:lnTo>
                  <a:lnTo>
                    <a:pt x="2852765" y="1389368"/>
                  </a:lnTo>
                  <a:cubicBezTo>
                    <a:pt x="2845727" y="1390995"/>
                    <a:pt x="2838572" y="1390760"/>
                    <a:pt x="2831389" y="1389906"/>
                  </a:cubicBezTo>
                  <a:lnTo>
                    <a:pt x="2819121" y="1386619"/>
                  </a:lnTo>
                  <a:lnTo>
                    <a:pt x="2788448" y="1384113"/>
                  </a:lnTo>
                  <a:lnTo>
                    <a:pt x="2790082" y="1376914"/>
                  </a:lnTo>
                  <a:cubicBezTo>
                    <a:pt x="2714731" y="1340933"/>
                    <a:pt x="2668650" y="1232861"/>
                    <a:pt x="2682986" y="1112243"/>
                  </a:cubicBezTo>
                  <a:cubicBezTo>
                    <a:pt x="2699818" y="970636"/>
                    <a:pt x="2793549" y="865360"/>
                    <a:pt x="2892341" y="877102"/>
                  </a:cubicBezTo>
                  <a:lnTo>
                    <a:pt x="2902864" y="879922"/>
                  </a:lnTo>
                  <a:lnTo>
                    <a:pt x="2904606" y="872245"/>
                  </a:lnTo>
                  <a:lnTo>
                    <a:pt x="4424565" y="722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2891"/>
                </a:gs>
                <a:gs pos="27000">
                  <a:srgbClr val="912891"/>
                </a:gs>
                <a:gs pos="66000">
                  <a:srgbClr val="C737C7"/>
                </a:gs>
                <a:gs pos="100000">
                  <a:srgbClr val="FA9496">
                    <a:alpha val="52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0832865">
              <a:off x="3310628" y="3262038"/>
              <a:ext cx="1838325" cy="1063625"/>
            </a:xfrm>
            <a:custGeom>
              <a:avLst/>
              <a:gdLst>
                <a:gd name="connsiteX0" fmla="*/ 0 w 2305318"/>
                <a:gd name="connsiteY0" fmla="*/ 0 h 1242812"/>
                <a:gd name="connsiteX1" fmla="*/ 2028422 w 2305318"/>
                <a:gd name="connsiteY1" fmla="*/ 1223493 h 1242812"/>
                <a:gd name="connsiteX2" fmla="*/ 2305318 w 2305318"/>
                <a:gd name="connsiteY2" fmla="*/ 1242812 h 1242812"/>
                <a:gd name="connsiteX3" fmla="*/ 0 w 2305318"/>
                <a:gd name="connsiteY3" fmla="*/ 0 h 12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318" h="1242812">
                  <a:moveTo>
                    <a:pt x="0" y="0"/>
                  </a:moveTo>
                  <a:lnTo>
                    <a:pt x="2028422" y="1223493"/>
                  </a:lnTo>
                  <a:lnTo>
                    <a:pt x="2305318" y="12428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737C7"/>
                </a:gs>
                <a:gs pos="27000">
                  <a:srgbClr val="C737C7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20832865">
              <a:off x="3544794" y="4271688"/>
              <a:ext cx="1787525" cy="1076325"/>
            </a:xfrm>
            <a:custGeom>
              <a:avLst/>
              <a:gdLst>
                <a:gd name="connsiteX0" fmla="*/ 1964028 w 2240924"/>
                <a:gd name="connsiteY0" fmla="*/ 0 h 1249251"/>
                <a:gd name="connsiteX1" fmla="*/ 2240924 w 2240924"/>
                <a:gd name="connsiteY1" fmla="*/ 25758 h 1249251"/>
                <a:gd name="connsiteX2" fmla="*/ 0 w 2240924"/>
                <a:gd name="connsiteY2" fmla="*/ 1249251 h 1249251"/>
                <a:gd name="connsiteX3" fmla="*/ 1964028 w 2240924"/>
                <a:gd name="connsiteY3" fmla="*/ 0 h 12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24" h="1249251">
                  <a:moveTo>
                    <a:pt x="1964028" y="0"/>
                  </a:moveTo>
                  <a:lnTo>
                    <a:pt x="2240924" y="25758"/>
                  </a:lnTo>
                  <a:lnTo>
                    <a:pt x="0" y="1249251"/>
                  </a:lnTo>
                  <a:lnTo>
                    <a:pt x="19640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2891"/>
                </a:gs>
                <a:gs pos="27000">
                  <a:srgbClr val="C737C7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274295" y="3108064"/>
              <a:ext cx="259020" cy="3145718"/>
            </a:xfrm>
            <a:custGeom>
              <a:avLst/>
              <a:gdLst>
                <a:gd name="connsiteX0" fmla="*/ 284206 w 284206"/>
                <a:gd name="connsiteY0" fmla="*/ 0 h 3422822"/>
                <a:gd name="connsiteX1" fmla="*/ 0 w 284206"/>
                <a:gd name="connsiteY1" fmla="*/ 74140 h 3422822"/>
                <a:gd name="connsiteX2" fmla="*/ 0 w 284206"/>
                <a:gd name="connsiteY2" fmla="*/ 3311611 h 3422822"/>
                <a:gd name="connsiteX3" fmla="*/ 271849 w 284206"/>
                <a:gd name="connsiteY3" fmla="*/ 3422822 h 3422822"/>
                <a:gd name="connsiteX4" fmla="*/ 284206 w 284206"/>
                <a:gd name="connsiteY4" fmla="*/ 0 h 34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06" h="3422822">
                  <a:moveTo>
                    <a:pt x="284206" y="0"/>
                  </a:moveTo>
                  <a:lnTo>
                    <a:pt x="0" y="74140"/>
                  </a:lnTo>
                  <a:lnTo>
                    <a:pt x="0" y="3311611"/>
                  </a:lnTo>
                  <a:lnTo>
                    <a:pt x="271849" y="3422822"/>
                  </a:lnTo>
                  <a:lnTo>
                    <a:pt x="2842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rot="20855908" flipH="1">
              <a:off x="2815043" y="4238057"/>
              <a:ext cx="1766270" cy="450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 smtClean="0">
                  <a:solidFill>
                    <a:prstClr val="white"/>
                  </a:solidFill>
                  <a:latin typeface="Arial Black" pitchFamily="34" charset="0"/>
                  <a:ea typeface="微软雅黑" pitchFamily="34" charset="-122"/>
                </a:rPr>
                <a:t>Functions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76475" y="1714488"/>
            <a:ext cx="7239051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PRODUCT FUNCTIONS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858005" y="2928934"/>
            <a:ext cx="4667283" cy="857256"/>
          </a:xfrm>
          <a:prstGeom prst="roundRect">
            <a:avLst/>
          </a:prstGeom>
          <a:solidFill>
            <a:srgbClr val="F68B1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Strengthen Immune System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53256" y="4071942"/>
            <a:ext cx="4667283" cy="1143008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Reduce Chemotherapy Side Effects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53256" y="5643578"/>
            <a:ext cx="4667283" cy="642942"/>
          </a:xfrm>
          <a:prstGeom prst="round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Enhance Appetite</a:t>
            </a:r>
            <a:endParaRPr lang="zh-CN" alt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7772" y="1762913"/>
            <a:ext cx="11677135" cy="4952233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94769" y="431308"/>
            <a:ext cx="4857784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000" y="1755427"/>
            <a:ext cx="476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Refined </a:t>
            </a:r>
            <a:r>
              <a:rPr lang="en-US" altLang="zh-CN" sz="2800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 Essence apply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391" y="1796743"/>
            <a:ext cx="5143536" cy="461665"/>
          </a:xfrm>
          <a:prstGeom prst="rect">
            <a:avLst/>
          </a:prstGeom>
          <a:solidFill>
            <a:srgbClr val="3232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FOLLOWING PEOPLE </a:t>
            </a:r>
            <a:endParaRPr lang="zh-CN" altLang="en-US" sz="2400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gray">
          <a:xfrm rot="583279">
            <a:off x="6217123" y="3212052"/>
            <a:ext cx="2933307" cy="97629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FFE24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Freeform 3"/>
          <p:cNvSpPr>
            <a:spLocks/>
          </p:cNvSpPr>
          <p:nvPr/>
        </p:nvSpPr>
        <p:spPr bwMode="gray">
          <a:xfrm rot="12915313">
            <a:off x="3401490" y="3394585"/>
            <a:ext cx="2497311" cy="1018742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32329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Freeform 2"/>
          <p:cNvSpPr>
            <a:spLocks/>
          </p:cNvSpPr>
          <p:nvPr/>
        </p:nvSpPr>
        <p:spPr bwMode="gray">
          <a:xfrm>
            <a:off x="5171023" y="4572009"/>
            <a:ext cx="1686983" cy="803275"/>
          </a:xfrm>
          <a:custGeom>
            <a:avLst/>
            <a:gdLst>
              <a:gd name="T0" fmla="*/ 619125 w 797"/>
              <a:gd name="T1" fmla="*/ 0 h 506"/>
              <a:gd name="T2" fmla="*/ 711200 w 797"/>
              <a:gd name="T3" fmla="*/ 101600 h 506"/>
              <a:gd name="T4" fmla="*/ 1265237 w 797"/>
              <a:gd name="T5" fmla="*/ 785813 h 506"/>
              <a:gd name="T6" fmla="*/ 619125 w 797"/>
              <a:gd name="T7" fmla="*/ 563563 h 506"/>
              <a:gd name="T8" fmla="*/ 0 w 797"/>
              <a:gd name="T9" fmla="*/ 803275 h 506"/>
              <a:gd name="T10" fmla="*/ 619125 w 797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7"/>
              <a:gd name="T19" fmla="*/ 0 h 506"/>
              <a:gd name="T20" fmla="*/ 797 w 797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7" h="506">
                <a:moveTo>
                  <a:pt x="390" y="0"/>
                </a:moveTo>
                <a:lnTo>
                  <a:pt x="448" y="64"/>
                </a:lnTo>
                <a:lnTo>
                  <a:pt x="797" y="495"/>
                </a:lnTo>
                <a:lnTo>
                  <a:pt x="390" y="355"/>
                </a:lnTo>
                <a:lnTo>
                  <a:pt x="0" y="506"/>
                </a:lnTo>
                <a:lnTo>
                  <a:pt x="390" y="0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9634" name="Picture 2" descr="http://l.yimg.com/ea/img/-/120727/handgenstures_1813v98-1813vi3.jpg?x=421&amp;q=80&amp;n=1&amp;sig=fzecQ8NK5_xA12.EytNOeA--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3575" y="2657740"/>
            <a:ext cx="3632188" cy="2200020"/>
          </a:xfrm>
          <a:prstGeom prst="rect">
            <a:avLst/>
          </a:prstGeom>
          <a:noFill/>
        </p:spPr>
      </p:pic>
      <p:sp>
        <p:nvSpPr>
          <p:cNvPr id="14" name="椭圆 13"/>
          <p:cNvSpPr/>
          <p:nvPr/>
        </p:nvSpPr>
        <p:spPr>
          <a:xfrm>
            <a:off x="8328453" y="2428868"/>
            <a:ext cx="3577837" cy="2428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Cancer Patients receiving chemotherapy and radiation therapy</a:t>
            </a:r>
            <a:endParaRPr lang="zh-CN" altLang="en-US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09985" y="5040652"/>
            <a:ext cx="4197194" cy="160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Healthy people to enhance immune system and reduce illness</a:t>
            </a:r>
            <a:endParaRPr lang="zh-CN" altLang="en-US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0832" y="2709534"/>
            <a:ext cx="3400155" cy="2079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People recovery from a major surgery, such as remove an organ and so on. </a:t>
            </a:r>
            <a:endParaRPr lang="zh-CN" altLang="en-US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9"/>
          <p:cNvSpPr/>
          <p:nvPr/>
        </p:nvSpPr>
        <p:spPr>
          <a:xfrm>
            <a:off x="815546" y="877331"/>
            <a:ext cx="9280872" cy="2409537"/>
          </a:xfrm>
          <a:prstGeom prst="rect">
            <a:avLst/>
          </a:prstGeom>
          <a:solidFill>
            <a:srgbClr val="57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E241"/>
                </a:solidFill>
                <a:latin typeface="Arial Black" pitchFamily="34" charset="0"/>
              </a:rPr>
              <a:t>The air we breath contains a lot of microorganisms.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FFE241"/>
              </a:solidFill>
              <a:latin typeface="Arial Black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E241"/>
                </a:solidFill>
                <a:latin typeface="Arial Black" pitchFamily="34" charset="0"/>
              </a:rPr>
              <a:t>They are tiny, large amount and invisible unless using the optical microscope or electron microscope to enlarge their size to hundred or thousand times.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FFE241"/>
              </a:solidFill>
              <a:latin typeface="Arial Black" pitchFamily="34" charset="0"/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E241"/>
                </a:solidFill>
                <a:latin typeface="Arial Black" pitchFamily="34" charset="0"/>
              </a:rPr>
              <a:t>Some microorganisms are pathogens, which are harmful for our body health, while some are not.</a:t>
            </a:r>
            <a:endParaRPr lang="zh-CN" altLang="en-US" sz="20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2681416" y="3286868"/>
            <a:ext cx="1941602" cy="115729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>
            <a:spLocks/>
          </p:cNvSpPr>
          <p:nvPr/>
        </p:nvSpPr>
        <p:spPr bwMode="gray">
          <a:xfrm rot="14241511">
            <a:off x="4199731" y="4001147"/>
            <a:ext cx="1770224" cy="92874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椭圆 10"/>
          <p:cNvSpPr/>
          <p:nvPr/>
        </p:nvSpPr>
        <p:spPr>
          <a:xfrm>
            <a:off x="2310714" y="5288692"/>
            <a:ext cx="1692876" cy="122331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>
            <a:spLocks/>
          </p:cNvSpPr>
          <p:nvPr/>
        </p:nvSpPr>
        <p:spPr bwMode="gray">
          <a:xfrm rot="19136593" flipH="1">
            <a:off x="3070962" y="4995932"/>
            <a:ext cx="2845741" cy="828371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椭圆 9"/>
          <p:cNvSpPr/>
          <p:nvPr/>
        </p:nvSpPr>
        <p:spPr>
          <a:xfrm>
            <a:off x="7817844" y="3025743"/>
            <a:ext cx="2160889" cy="13209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>
            <a:spLocks/>
          </p:cNvSpPr>
          <p:nvPr/>
        </p:nvSpPr>
        <p:spPr bwMode="gray">
          <a:xfrm rot="20697433">
            <a:off x="6102631" y="3844711"/>
            <a:ext cx="2086342" cy="554104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椭圆 8"/>
          <p:cNvSpPr/>
          <p:nvPr/>
        </p:nvSpPr>
        <p:spPr>
          <a:xfrm>
            <a:off x="7935529" y="5124028"/>
            <a:ext cx="2160889" cy="126441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>
            <a:spLocks/>
          </p:cNvSpPr>
          <p:nvPr/>
        </p:nvSpPr>
        <p:spPr bwMode="gray">
          <a:xfrm rot="2654354">
            <a:off x="6264290" y="5031741"/>
            <a:ext cx="3107108" cy="828371"/>
          </a:xfrm>
          <a:custGeom>
            <a:avLst/>
            <a:gdLst>
              <a:gd name="T0" fmla="*/ 101600 w 1093"/>
              <a:gd name="T1" fmla="*/ 1117600 h 704"/>
              <a:gd name="T2" fmla="*/ 0 w 1093"/>
              <a:gd name="T3" fmla="*/ 987425 h 704"/>
              <a:gd name="T4" fmla="*/ 1301750 w 1093"/>
              <a:gd name="T5" fmla="*/ 0 h 704"/>
              <a:gd name="T6" fmla="*/ 1735137 w 1093"/>
              <a:gd name="T7" fmla="*/ 719138 h 704"/>
              <a:gd name="T8" fmla="*/ 101600 w 1093"/>
              <a:gd name="T9" fmla="*/ 11176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2461E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" name="Picture 12" descr="http://www.adirferreira.com.br/wp-content/uploads/2010/10/afrai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t="1477" r="2000" b="2499"/>
          <a:stretch>
            <a:fillRect/>
          </a:stretch>
        </p:blipFill>
        <p:spPr bwMode="auto">
          <a:xfrm>
            <a:off x="5218145" y="4032780"/>
            <a:ext cx="1696652" cy="1723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0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61" y="1785926"/>
            <a:ext cx="2857520" cy="714380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USAGE</a:t>
            </a:r>
          </a:p>
        </p:txBody>
      </p:sp>
      <p:pic>
        <p:nvPicPr>
          <p:cNvPr id="3" name="Picture 2" descr="http://www.pancreaticcancercanada.ca/images/content/pagebuilder/happy-people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252" y="1872423"/>
            <a:ext cx="4726991" cy="326162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048243" y="2643182"/>
            <a:ext cx="7020189" cy="4071966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normal people who strengthen immunity, take 2 capsules twice daily;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cancer patients who during chemotherapy treatment, double dose;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better to continually take this product for 6-8 months after chemotherapy treatment.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 for adults and the elderly people.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recommend to infants and children.</a:t>
            </a:r>
          </a:p>
        </p:txBody>
      </p:sp>
    </p:spTree>
    <p:extLst>
      <p:ext uri="{BB962C8B-B14F-4D97-AF65-F5344CB8AC3E}">
        <p14:creationId xmlns:p14="http://schemas.microsoft.com/office/powerpoint/2010/main" val="113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000923" y="1035882"/>
            <a:ext cx="9604785" cy="5009915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383420" y="458218"/>
                  <a:pt x="5940722" y="424844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8925" y="4572008"/>
            <a:ext cx="6762755" cy="2071702"/>
          </a:xfrm>
          <a:prstGeom prst="rect">
            <a:avLst/>
          </a:prstGeom>
          <a:solidFill>
            <a:srgbClr val="578A4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FF00"/>
                </a:solidFill>
                <a:latin typeface="Arial Black" pitchFamily="34" charset="0"/>
              </a:rPr>
              <a:t>Revitalize cancer patients!</a:t>
            </a:r>
            <a:endParaRPr lang="zh-CN" alt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Q3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/>
          <p:nvPr/>
        </p:nvSpPr>
        <p:spPr>
          <a:xfrm>
            <a:off x="2497584" y="1274288"/>
            <a:ext cx="7048549" cy="1143008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Major Diseases Caused By Pathogens</a:t>
            </a:r>
            <a:endParaRPr lang="zh-CN" altLang="en-US" sz="3200" dirty="0">
              <a:solidFill>
                <a:srgbClr val="FFE24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50036"/>
              </p:ext>
            </p:extLst>
          </p:nvPr>
        </p:nvGraphicFramePr>
        <p:xfrm>
          <a:off x="473673" y="2644360"/>
          <a:ext cx="11512381" cy="405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882"/>
                <a:gridCol w="3088738"/>
                <a:gridCol w="3205665"/>
                <a:gridCol w="2878096"/>
              </a:tblGrid>
              <a:tr h="785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Black" pitchFamily="34" charset="0"/>
                        </a:rPr>
                        <a:t>PATHOGENS</a:t>
                      </a:r>
                      <a:endParaRPr lang="zh-CN" altLang="en-US" dirty="0"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D246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Black" pitchFamily="34" charset="0"/>
                        </a:rPr>
                        <a:t>DISEASES</a:t>
                      </a:r>
                      <a:endParaRPr lang="zh-CN" altLang="en-US" dirty="0"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D246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Black" pitchFamily="34" charset="0"/>
                        </a:rPr>
                        <a:t>ORGANS</a:t>
                      </a:r>
                      <a:r>
                        <a:rPr lang="en-US" altLang="zh-CN" baseline="0" dirty="0" smtClean="0">
                          <a:latin typeface="Arial Black" pitchFamily="34" charset="0"/>
                        </a:rPr>
                        <a:t> AFFECT</a:t>
                      </a:r>
                      <a:endParaRPr lang="zh-CN" altLang="en-US" dirty="0"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D246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Black" pitchFamily="34" charset="0"/>
                        </a:rPr>
                        <a:t>TRANSMISSION </a:t>
                      </a:r>
                      <a:endParaRPr lang="zh-CN" altLang="en-US" dirty="0"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D2461E"/>
                    </a:solidFill>
                  </a:tcPr>
                </a:tc>
              </a:tr>
              <a:tr h="620902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Bacteria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Bubonic plague</a:t>
                      </a:r>
                      <a:endParaRPr lang="zh-CN" altLang="en-US" sz="2000" dirty="0" smtClean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Lung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Rats and fleas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12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Cholera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Intestine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Food and water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74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err="1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Pertussis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Immune system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Air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233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Typhoid fever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Intestine, skin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Contact</a:t>
                      </a:r>
                    </a:p>
                    <a:p>
                      <a:pPr algn="l"/>
                      <a:r>
                        <a:rPr lang="en-US" altLang="zh-CN" sz="2000" b="0" i="0" kern="1200" dirty="0" smtClean="0">
                          <a:solidFill>
                            <a:srgbClr val="32329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Flying insects</a:t>
                      </a:r>
                      <a:endParaRPr lang="zh-CN" altLang="en-US" sz="2000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598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36" y="1956220"/>
            <a:ext cx="6191293" cy="1643074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IMMUNE SYSTEM</a:t>
            </a:r>
          </a:p>
          <a:p>
            <a:pPr algn="ctr"/>
            <a:r>
              <a:rPr lang="en-US" altLang="zh-CN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– the defense warrior of human health</a:t>
            </a:r>
            <a:endParaRPr lang="zh-CN" altLang="en-US" dirty="0">
              <a:solidFill>
                <a:srgbClr val="FFE2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12" y="4075922"/>
            <a:ext cx="10858576" cy="2553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People born with immune system.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Immune system protects body from viruses, bacteria and harmful fungus’ invasion.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99% human diseases are related to immune system.</a:t>
            </a:r>
            <a:endParaRPr lang="zh-CN" altLang="en-US" sz="24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4" name="Picture 8" descr="http://timemanagementninja.com/wp-content/uploads/2010/03/iStock_000009869846XSmall-Defend-Shield-arrow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427" y="1197821"/>
            <a:ext cx="4097663" cy="306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5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5989" y="3373394"/>
            <a:ext cx="2721211" cy="18415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1</a:t>
            </a:r>
          </a:p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Immunity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29" y="2786058"/>
            <a:ext cx="2947971" cy="192882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2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1251" y="3286124"/>
            <a:ext cx="2952771" cy="192882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</a:rPr>
              <a:t>Part 3</a:t>
            </a:r>
          </a:p>
          <a:p>
            <a:pPr algn="ctr"/>
            <a:r>
              <a:rPr lang="en-US" altLang="zh-CN" sz="2400" dirty="0" err="1" smtClean="0">
                <a:solidFill>
                  <a:srgbClr val="FFE241"/>
                </a:solidFill>
                <a:latin typeface="Arial Black" pitchFamily="34" charset="0"/>
              </a:rPr>
              <a:t>Yunzhi</a:t>
            </a:r>
            <a:endParaRPr lang="zh-CN" altLang="en-US" sz="2400" dirty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20" y="3373394"/>
            <a:ext cx="2842033" cy="1841555"/>
          </a:xfrm>
          <a:prstGeom prst="rect">
            <a:avLst/>
          </a:prstGeom>
          <a:solidFill>
            <a:srgbClr val="F68B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Part 4 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Refined </a:t>
            </a:r>
            <a:r>
              <a:rPr lang="en-US" altLang="zh-CN" dirty="0" err="1" smtClean="0">
                <a:solidFill>
                  <a:srgbClr val="323291"/>
                </a:solidFill>
                <a:latin typeface="Arial Black" pitchFamily="34" charset="0"/>
              </a:rPr>
              <a:t>Yunzhi</a:t>
            </a: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4095736" y="4830270"/>
            <a:ext cx="1047757" cy="1099060"/>
          </a:xfrm>
          <a:prstGeom prst="upArrow">
            <a:avLst>
              <a:gd name="adj1" fmla="val 50000"/>
              <a:gd name="adj2" fmla="val 40303"/>
            </a:avLst>
          </a:prstGeom>
          <a:solidFill>
            <a:srgbClr val="FFE24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33731" y="1714488"/>
            <a:ext cx="5905541" cy="928694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CONTENTS</a:t>
            </a:r>
            <a:endParaRPr lang="zh-CN" altLang="en-US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493" y="1124465"/>
            <a:ext cx="10206680" cy="551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66976" y="428604"/>
            <a:ext cx="7334301" cy="1000132"/>
          </a:xfrm>
          <a:prstGeom prst="rect">
            <a:avLst/>
          </a:prstGeom>
          <a:solidFill>
            <a:srgbClr val="578A4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CANCER &amp; IMMUNITY</a:t>
            </a:r>
          </a:p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– direct relationship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41" y="4110344"/>
            <a:ext cx="323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Immunity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91515" y="1785926"/>
            <a:ext cx="3524275" cy="642942"/>
          </a:xfrm>
          <a:prstGeom prst="rect">
            <a:avLst/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Strong Immunity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1515" y="2428868"/>
            <a:ext cx="3524275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Health body</a:t>
            </a:r>
          </a:p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Not easy to get illness</a:t>
            </a:r>
            <a:endParaRPr lang="zh-CN" altLang="en-US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33731" y="4357694"/>
            <a:ext cx="6000792" cy="2143140"/>
            <a:chOff x="1214414" y="2928934"/>
            <a:chExt cx="6643734" cy="3571900"/>
          </a:xfrm>
        </p:grpSpPr>
        <p:sp>
          <p:nvSpPr>
            <p:cNvPr id="4" name="等腰三角形 3"/>
            <p:cNvSpPr/>
            <p:nvPr/>
          </p:nvSpPr>
          <p:spPr>
            <a:xfrm>
              <a:off x="4000496" y="3357562"/>
              <a:ext cx="1214446" cy="3143272"/>
            </a:xfrm>
            <a:prstGeom prst="triangle">
              <a:avLst/>
            </a:prstGeom>
            <a:solidFill>
              <a:srgbClr val="F68B1F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000232" y="2928934"/>
              <a:ext cx="5072098" cy="857256"/>
            </a:xfrm>
            <a:prstGeom prst="line">
              <a:avLst/>
            </a:prstGeom>
            <a:ln w="571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等腰三角形 6"/>
            <p:cNvSpPr/>
            <p:nvPr/>
          </p:nvSpPr>
          <p:spPr>
            <a:xfrm>
              <a:off x="1214414" y="2928934"/>
              <a:ext cx="1571636" cy="1571636"/>
            </a:xfrm>
            <a:prstGeom prst="triangle">
              <a:avLst/>
            </a:prstGeom>
            <a:noFill/>
            <a:ln w="38100">
              <a:solidFill>
                <a:srgbClr val="323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6286512" y="3786190"/>
              <a:ext cx="1571636" cy="1571636"/>
            </a:xfrm>
            <a:prstGeom prst="triangle">
              <a:avLst/>
            </a:prstGeom>
            <a:noFill/>
            <a:ln w="38100">
              <a:solidFill>
                <a:srgbClr val="D24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弦形 8"/>
            <p:cNvSpPr/>
            <p:nvPr/>
          </p:nvSpPr>
          <p:spPr>
            <a:xfrm>
              <a:off x="1214414" y="3714752"/>
              <a:ext cx="1571636" cy="1500198"/>
            </a:xfrm>
            <a:prstGeom prst="chord">
              <a:avLst>
                <a:gd name="adj1" fmla="val 267358"/>
                <a:gd name="adj2" fmla="val 10600259"/>
              </a:avLst>
            </a:prstGeom>
            <a:solidFill>
              <a:srgbClr val="323291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弦形 9"/>
            <p:cNvSpPr/>
            <p:nvPr/>
          </p:nvSpPr>
          <p:spPr>
            <a:xfrm>
              <a:off x="6286512" y="4572008"/>
              <a:ext cx="1571636" cy="1500198"/>
            </a:xfrm>
            <a:prstGeom prst="chord">
              <a:avLst>
                <a:gd name="adj1" fmla="val 267358"/>
                <a:gd name="adj2" fmla="val 10600259"/>
              </a:avLst>
            </a:prstGeom>
            <a:solidFill>
              <a:srgbClr val="D2461E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666712" y="1785926"/>
            <a:ext cx="3524275" cy="571504"/>
          </a:xfrm>
          <a:prstGeom prst="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Low Immunity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712" y="2357430"/>
            <a:ext cx="1714512" cy="1857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Internal</a:t>
            </a:r>
          </a:p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Hepatitis…</a:t>
            </a:r>
            <a:endParaRPr lang="zh-CN" altLang="en-US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81224" y="2357430"/>
            <a:ext cx="1905013" cy="19288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External</a:t>
            </a:r>
          </a:p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Infection of virus, bacteria, fungi, parasites</a:t>
            </a:r>
          </a:p>
        </p:txBody>
      </p:sp>
      <p:pic>
        <p:nvPicPr>
          <p:cNvPr id="60418" name="Picture 2" descr="http://comerecommended.com/wp-content/uploads/2012/02/1_wilson-smile-frown-damp.jpg"/>
          <p:cNvPicPr>
            <a:picLocks noChangeAspect="1" noChangeArrowheads="1"/>
          </p:cNvPicPr>
          <p:nvPr/>
        </p:nvPicPr>
        <p:blipFill>
          <a:blip r:embed="rId2" cstate="print"/>
          <a:srcRect l="51000" t="27000" r="999" b="28000"/>
          <a:stretch>
            <a:fillRect/>
          </a:stretch>
        </p:blipFill>
        <p:spPr bwMode="auto">
          <a:xfrm>
            <a:off x="761963" y="4714884"/>
            <a:ext cx="1828813" cy="1285884"/>
          </a:xfrm>
          <a:prstGeom prst="rect">
            <a:avLst/>
          </a:prstGeom>
          <a:noFill/>
        </p:spPr>
      </p:pic>
      <p:pic>
        <p:nvPicPr>
          <p:cNvPr id="25" name="Picture 2" descr="http://comerecommended.com/wp-content/uploads/2012/02/1_wilson-smile-frown-damp.jpg"/>
          <p:cNvPicPr>
            <a:picLocks noChangeAspect="1" noChangeArrowheads="1"/>
          </p:cNvPicPr>
          <p:nvPr/>
        </p:nvPicPr>
        <p:blipFill>
          <a:blip r:embed="rId2" cstate="print"/>
          <a:srcRect t="21000" r="49000" b="21999"/>
          <a:stretch>
            <a:fillRect/>
          </a:stretch>
        </p:blipFill>
        <p:spPr bwMode="auto">
          <a:xfrm>
            <a:off x="9715525" y="4514858"/>
            <a:ext cx="1943113" cy="1628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20129" y="1850948"/>
            <a:ext cx="11677135" cy="4784631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181408" y="474797"/>
                  <a:pt x="6606815" y="39633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0960" y="1850948"/>
            <a:ext cx="6858048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All people are potential cancer patients, but most of the cancer cells in the human body under the control of the immune system and stay in a repressed state.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Everyday, about 300 cells may happen to mutant. Genetic mutation will increase to more than 3,000 times a day with age.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Any of the 60 trillion cells in body may mutant.</a:t>
            </a:r>
          </a:p>
        </p:txBody>
      </p:sp>
    </p:spTree>
    <p:extLst>
      <p:ext uri="{BB962C8B-B14F-4D97-AF65-F5344CB8AC3E}">
        <p14:creationId xmlns:p14="http://schemas.microsoft.com/office/powerpoint/2010/main" val="1350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3133</TotalTime>
  <Words>1091</Words>
  <Application>Microsoft Office PowerPoint</Application>
  <PresentationFormat>Widescreen</PresentationFormat>
  <Paragraphs>334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맑은 고딕</vt:lpstr>
      <vt:lpstr>微软雅黑</vt:lpstr>
      <vt:lpstr>微软雅黑 Light</vt:lpstr>
      <vt:lpstr>Arial</vt:lpstr>
      <vt:lpstr>Arial Black</vt:lpstr>
      <vt:lpstr>DengXian</vt:lpstr>
      <vt:lpstr>DengXian Light</vt:lpstr>
      <vt:lpstr>Helvetica</vt:lpstr>
      <vt:lpstr>HY견고딕</vt:lpstr>
      <vt:lpstr>SimHei</vt:lpstr>
      <vt:lpstr>华文细黑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181</cp:revision>
  <dcterms:created xsi:type="dcterms:W3CDTF">2016-09-25T10:26:28Z</dcterms:created>
  <dcterms:modified xsi:type="dcterms:W3CDTF">2017-03-10T17:01:35Z</dcterms:modified>
</cp:coreProperties>
</file>