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74" r:id="rId2"/>
    <p:sldId id="266" r:id="rId3"/>
    <p:sldId id="267" r:id="rId4"/>
    <p:sldId id="274" r:id="rId5"/>
    <p:sldId id="275" r:id="rId6"/>
    <p:sldId id="272" r:id="rId7"/>
    <p:sldId id="264" r:id="rId8"/>
    <p:sldId id="276" r:id="rId9"/>
    <p:sldId id="277" r:id="rId10"/>
    <p:sldId id="270" r:id="rId11"/>
    <p:sldId id="278" r:id="rId12"/>
    <p:sldId id="263" r:id="rId13"/>
    <p:sldId id="262" r:id="rId14"/>
    <p:sldId id="286" r:id="rId15"/>
    <p:sldId id="281" r:id="rId16"/>
    <p:sldId id="280" r:id="rId17"/>
    <p:sldId id="288" r:id="rId18"/>
    <p:sldId id="287" r:id="rId19"/>
    <p:sldId id="284" r:id="rId20"/>
    <p:sldId id="289" r:id="rId21"/>
    <p:sldId id="285" r:id="rId22"/>
    <p:sldId id="290" r:id="rId23"/>
    <p:sldId id="291" r:id="rId24"/>
    <p:sldId id="292" r:id="rId25"/>
    <p:sldId id="293" r:id="rId26"/>
    <p:sldId id="295" r:id="rId27"/>
    <p:sldId id="300" r:id="rId28"/>
    <p:sldId id="299" r:id="rId29"/>
    <p:sldId id="296" r:id="rId30"/>
    <p:sldId id="298" r:id="rId31"/>
    <p:sldId id="297" r:id="rId32"/>
    <p:sldId id="294" r:id="rId33"/>
    <p:sldId id="305" r:id="rId34"/>
    <p:sldId id="304" r:id="rId35"/>
    <p:sldId id="303" r:id="rId36"/>
    <p:sldId id="302" r:id="rId37"/>
    <p:sldId id="310" r:id="rId38"/>
    <p:sldId id="311" r:id="rId39"/>
    <p:sldId id="312" r:id="rId40"/>
    <p:sldId id="314" r:id="rId41"/>
    <p:sldId id="313" r:id="rId42"/>
    <p:sldId id="315" r:id="rId43"/>
    <p:sldId id="316" r:id="rId44"/>
    <p:sldId id="318" r:id="rId45"/>
    <p:sldId id="319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366" r:id="rId56"/>
    <p:sldId id="367" r:id="rId57"/>
    <p:sldId id="368" r:id="rId58"/>
    <p:sldId id="369" r:id="rId59"/>
    <p:sldId id="370" r:id="rId60"/>
    <p:sldId id="371" r:id="rId61"/>
    <p:sldId id="373" r:id="rId62"/>
  </p:sldIdLst>
  <p:sldSz cx="1218882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21DF"/>
    <a:srgbClr val="D83CD1"/>
    <a:srgbClr val="C0C0C0"/>
    <a:srgbClr val="2864FA"/>
    <a:srgbClr val="5A5A5A"/>
    <a:srgbClr val="FF0000"/>
    <a:srgbClr val="ED1C24"/>
    <a:srgbClr val="8CC841"/>
    <a:srgbClr val="FFE241"/>
    <a:srgbClr val="F57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>
        <p:scale>
          <a:sx n="77" d="100"/>
          <a:sy n="77" d="100"/>
        </p:scale>
        <p:origin x="80" y="93"/>
      </p:cViewPr>
      <p:guideLst>
        <p:guide orient="horz" pos="2160"/>
        <p:guide pos="288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D8ACB-69CB-4710-9132-7E2251C9C79C}" type="datetimeFigureOut">
              <a:rPr lang="zh-CN" altLang="en-US" smtClean="0"/>
              <a:pPr/>
              <a:t>2017/3/10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3D355-73ED-4E49-80B1-5922A75CA8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76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CF1BF-9901-294D-B465-8FAA80E6D199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0289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D355-73ED-4E49-80B1-5922A75CA8F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96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1" name="组 7"/>
          <p:cNvGrpSpPr/>
          <p:nvPr userDrawn="1"/>
        </p:nvGrpSpPr>
        <p:grpSpPr>
          <a:xfrm>
            <a:off x="581" y="-1"/>
            <a:ext cx="5447347" cy="6858001"/>
            <a:chOff x="581" y="0"/>
            <a:chExt cx="5447347" cy="6858001"/>
          </a:xfrm>
        </p:grpSpPr>
        <p:pic>
          <p:nvPicPr>
            <p:cNvPr id="12" name="Picture 5" descr="E:\设计文件\BF suam VI\PPT-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1" y="0"/>
              <a:ext cx="5375339" cy="6858001"/>
            </a:xfrm>
            <a:prstGeom prst="rect">
              <a:avLst/>
            </a:prstGeom>
            <a:noFill/>
          </p:spPr>
        </p:pic>
        <p:sp>
          <p:nvSpPr>
            <p:cNvPr id="13" name="矩形 9"/>
            <p:cNvSpPr/>
            <p:nvPr/>
          </p:nvSpPr>
          <p:spPr>
            <a:xfrm>
              <a:off x="4079776" y="2852936"/>
              <a:ext cx="1368152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4" name="Picture 5" descr="E:\设计文件\BF suam VI\PPT-0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3131" y="1317224"/>
            <a:ext cx="5064805" cy="187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 userDrawn="1"/>
        </p:nvGrpSpPr>
        <p:grpSpPr>
          <a:xfrm>
            <a:off x="582" y="1"/>
            <a:ext cx="5445928" cy="6858001"/>
            <a:chOff x="581" y="0"/>
            <a:chExt cx="5447347" cy="6858001"/>
          </a:xfrm>
        </p:grpSpPr>
        <p:pic>
          <p:nvPicPr>
            <p:cNvPr id="9" name="Picture 5" descr="E:\设计文件\BF suam VI\PPT-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1" y="0"/>
              <a:ext cx="5375339" cy="6858001"/>
            </a:xfrm>
            <a:prstGeom prst="rect">
              <a:avLst/>
            </a:prstGeom>
            <a:noFill/>
          </p:spPr>
        </p:pic>
        <p:sp>
          <p:nvSpPr>
            <p:cNvPr id="10" name="矩形 9"/>
            <p:cNvSpPr/>
            <p:nvPr/>
          </p:nvSpPr>
          <p:spPr>
            <a:xfrm>
              <a:off x="4079776" y="2852936"/>
              <a:ext cx="1368152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799"/>
            </a:p>
          </p:txBody>
        </p:sp>
      </p:grpSp>
      <p:pic>
        <p:nvPicPr>
          <p:cNvPr id="11" name="Picture 5" descr="E:\设计文件\BF suam VI\PPT-0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1417" y="1317224"/>
            <a:ext cx="5063486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660727" y="3327401"/>
            <a:ext cx="6653614" cy="68996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999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413418" y="4365625"/>
            <a:ext cx="4900923" cy="895350"/>
          </a:xfrm>
          <a:prstGeom prst="rect">
            <a:avLst/>
          </a:prstGeom>
        </p:spPr>
        <p:txBody>
          <a:bodyPr/>
          <a:lstStyle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</a:lstStyle>
          <a:p>
            <a:pPr lvl="1"/>
            <a:r>
              <a:rPr kumimoji="1" lang="zh-CN" altLang="en-US" dirty="0" smtClean="0"/>
              <a:t>二级</a:t>
            </a:r>
          </a:p>
        </p:txBody>
      </p:sp>
    </p:spTree>
    <p:extLst>
      <p:ext uri="{BB962C8B-B14F-4D97-AF65-F5344CB8AC3E}">
        <p14:creationId xmlns:p14="http://schemas.microsoft.com/office/powerpoint/2010/main" val="104059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6538" y="6667852"/>
            <a:ext cx="4951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en-US" altLang="zh-CN" sz="1050" b="1" baseline="0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05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Revised</a:t>
            </a:r>
            <a:r>
              <a:rPr lang="en-US" altLang="zh-CN" sz="1050" b="1" baseline="0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by Fiona. 09/2013</a:t>
            </a:r>
            <a:endParaRPr lang="zh-CN" altLang="en-US" sz="105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图片 1"/>
          <p:cNvPicPr>
            <a:picLocks noChangeAspect="1"/>
          </p:cNvPicPr>
          <p:nvPr userDrawn="1"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47672" y="230189"/>
            <a:ext cx="2617601" cy="959371"/>
          </a:xfrm>
          <a:prstGeom prst="rect">
            <a:avLst/>
          </a:prstGeom>
        </p:spPr>
      </p:pic>
      <p:pic>
        <p:nvPicPr>
          <p:cNvPr id="8" name="Picture 2" descr="E:\设计文件\BF suam VI\PPT-03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855605"/>
            <a:ext cx="300943" cy="5015226"/>
          </a:xfrm>
          <a:prstGeom prst="rect">
            <a:avLst/>
          </a:prstGeom>
          <a:noFill/>
        </p:spPr>
      </p:pic>
      <p:pic>
        <p:nvPicPr>
          <p:cNvPr id="9" name="图片 1"/>
          <p:cNvPicPr>
            <a:picLocks noChangeAspect="1"/>
          </p:cNvPicPr>
          <p:nvPr userDrawn="1"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8381" y="230188"/>
            <a:ext cx="1963712" cy="9593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9" r:id="rId4"/>
    <p:sldLayoutId id="2147483660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02012" y="3357400"/>
            <a:ext cx="6272273" cy="68978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3199" dirty="0" smtClean="0">
                <a:solidFill>
                  <a:srgbClr val="00B0F0"/>
                </a:solidFill>
              </a:rPr>
              <a:t>Pure &amp; Broken </a:t>
            </a:r>
            <a:r>
              <a:rPr kumimoji="1" lang="en-US" altLang="zh-CN" sz="3199" dirty="0" err="1" smtClean="0">
                <a:solidFill>
                  <a:srgbClr val="00B0F0"/>
                </a:solidFill>
              </a:rPr>
              <a:t>Ganoderma</a:t>
            </a:r>
            <a:r>
              <a:rPr kumimoji="1" lang="en-US" altLang="zh-CN" sz="3199" dirty="0" smtClean="0">
                <a:solidFill>
                  <a:srgbClr val="00B0F0"/>
                </a:solidFill>
              </a:rPr>
              <a:t> Spores</a:t>
            </a:r>
            <a:endParaRPr kumimoji="1" lang="zh-CN" altLang="en-US" sz="3199" dirty="0">
              <a:solidFill>
                <a:srgbClr val="00B0F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063978" y="4571702"/>
            <a:ext cx="4250362" cy="895117"/>
          </a:xfrm>
        </p:spPr>
        <p:txBody>
          <a:bodyPr/>
          <a:lstStyle/>
          <a:p>
            <a:pPr marL="0" indent="0" algn="r">
              <a:buNone/>
            </a:pPr>
            <a:r>
              <a:rPr kumimoji="1" lang="en-US" altLang="zh-CN" sz="1999" b="1" dirty="0">
                <a:solidFill>
                  <a:srgbClr val="F321DF"/>
                </a:solidFill>
              </a:rPr>
              <a:t>BF Suma Ghana TOT </a:t>
            </a:r>
          </a:p>
          <a:p>
            <a:pPr marL="0" indent="0" algn="r">
              <a:buNone/>
            </a:pPr>
            <a:r>
              <a:rPr kumimoji="1" lang="en-US" altLang="zh-CN" sz="1999" b="1" dirty="0">
                <a:solidFill>
                  <a:srgbClr val="F321DF"/>
                </a:solidFill>
              </a:rPr>
              <a:t>11-Feb-2017</a:t>
            </a:r>
            <a:endParaRPr kumimoji="1" lang="zh-CN" altLang="en-US" sz="1999" b="1" dirty="0">
              <a:solidFill>
                <a:srgbClr val="F321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8/83/Concrete_w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313" y="1773386"/>
            <a:ext cx="4607751" cy="3714776"/>
          </a:xfrm>
          <a:prstGeom prst="rect">
            <a:avLst/>
          </a:prstGeom>
          <a:noFill/>
          <a:effectLst/>
        </p:spPr>
      </p:pic>
      <p:sp>
        <p:nvSpPr>
          <p:cNvPr id="3" name="矩形 3"/>
          <p:cNvSpPr/>
          <p:nvPr/>
        </p:nvSpPr>
        <p:spPr>
          <a:xfrm>
            <a:off x="1557908" y="1844824"/>
            <a:ext cx="4286280" cy="785818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 Black" pitchFamily="34" charset="0"/>
              </a:rPr>
              <a:t>THE FIRST LINE</a:t>
            </a:r>
          </a:p>
        </p:txBody>
      </p:sp>
      <p:sp>
        <p:nvSpPr>
          <p:cNvPr id="4" name="矩形 4"/>
          <p:cNvSpPr/>
          <p:nvPr/>
        </p:nvSpPr>
        <p:spPr>
          <a:xfrm>
            <a:off x="1486470" y="2844956"/>
            <a:ext cx="4429156" cy="26432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algn="ctr"/>
            <a:endParaRPr lang="en-US" altLang="zh-CN" sz="24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Physical defense</a:t>
            </a:r>
          </a:p>
          <a:p>
            <a:pPr algn="ctr"/>
            <a:endParaRPr lang="en-US" altLang="zh-CN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323291"/>
                </a:solidFill>
                <a:latin typeface="Arial Black" pitchFamily="34" charset="0"/>
              </a:rPr>
              <a:t>Consists with skin, secretions, mucous membranes.</a:t>
            </a:r>
          </a:p>
          <a:p>
            <a:pPr marL="360363" indent="-360363">
              <a:buFont typeface="Wingdings" pitchFamily="2" charset="2"/>
              <a:buChar char="Ø"/>
            </a:pPr>
            <a:endParaRPr lang="en-US" altLang="zh-CN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323291"/>
                </a:solidFill>
                <a:latin typeface="Arial Black" pitchFamily="34" charset="0"/>
              </a:rPr>
              <a:t>The first line is like a wall that block the pathogens outside of body.</a:t>
            </a:r>
          </a:p>
          <a:p>
            <a:pPr marL="360363" indent="-360363">
              <a:buFont typeface="Wingdings" pitchFamily="2" charset="2"/>
              <a:buChar char="Ø"/>
            </a:pPr>
            <a:endParaRPr lang="en-US" altLang="zh-CN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endParaRPr lang="en-US" altLang="zh-CN" dirty="0" smtClean="0">
              <a:solidFill>
                <a:srgbClr val="32329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/>
        </p:nvSpPr>
        <p:spPr>
          <a:xfrm>
            <a:off x="1125860" y="116632"/>
            <a:ext cx="9144000" cy="6643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1"/>
          <p:cNvSpPr/>
          <p:nvPr/>
        </p:nvSpPr>
        <p:spPr>
          <a:xfrm>
            <a:off x="3626158" y="545236"/>
            <a:ext cx="4286280" cy="785818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 Black" pitchFamily="34" charset="0"/>
              </a:rPr>
              <a:t>THE SECOND LINE</a:t>
            </a:r>
          </a:p>
        </p:txBody>
      </p:sp>
      <p:sp>
        <p:nvSpPr>
          <p:cNvPr id="4" name="矩形 2"/>
          <p:cNvSpPr/>
          <p:nvPr/>
        </p:nvSpPr>
        <p:spPr>
          <a:xfrm>
            <a:off x="5483546" y="1688244"/>
            <a:ext cx="4500594" cy="47149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White blood cells</a:t>
            </a:r>
          </a:p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(white cell in blood)</a:t>
            </a:r>
          </a:p>
          <a:p>
            <a:pPr algn="ctr"/>
            <a:endParaRPr lang="en-US" altLang="zh-CN" sz="24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algn="ctr"/>
            <a:endParaRPr lang="en-US" altLang="zh-CN" sz="7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marL="269875" indent="-269875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When pathogens pass through first line and enter into body, white blood cells begin to work.</a:t>
            </a:r>
          </a:p>
          <a:p>
            <a:pPr marL="269875" indent="-269875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 </a:t>
            </a:r>
          </a:p>
          <a:p>
            <a:pPr marL="269875" indent="-269875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White blood cells “eat” and decompose the pathogens.</a:t>
            </a:r>
          </a:p>
        </p:txBody>
      </p:sp>
      <p:pic>
        <p:nvPicPr>
          <p:cNvPr id="5" name="Picture 4" descr="http://www.lymediseaseblog.com/images/uploads/2010/11/White-Blood-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266" y="1802564"/>
            <a:ext cx="4071966" cy="2743200"/>
          </a:xfrm>
          <a:prstGeom prst="rect">
            <a:avLst/>
          </a:prstGeom>
          <a:noFill/>
        </p:spPr>
      </p:pic>
      <p:sp>
        <p:nvSpPr>
          <p:cNvPr id="6" name="矩形 6"/>
          <p:cNvSpPr/>
          <p:nvPr/>
        </p:nvSpPr>
        <p:spPr>
          <a:xfrm>
            <a:off x="1197298" y="5331606"/>
            <a:ext cx="4071934" cy="1000108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indent="-269875">
              <a:buFont typeface="Wingdings" pitchFamily="2" charset="2"/>
              <a:buChar char="Ø"/>
            </a:pPr>
            <a:r>
              <a:rPr lang="en-US" altLang="zh-CN" sz="1600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High white blood cell → inflammation</a:t>
            </a:r>
          </a:p>
          <a:p>
            <a:pPr marL="269875" indent="-269875">
              <a:buFont typeface="Wingdings" pitchFamily="2" charset="2"/>
              <a:buChar char="Ø"/>
            </a:pPr>
            <a:endParaRPr lang="en-US" altLang="zh-CN" sz="1000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Ø"/>
            </a:pPr>
            <a:r>
              <a:rPr lang="en-US" altLang="zh-CN" sz="1600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Low white blood cell → poor immunity</a:t>
            </a:r>
            <a:endParaRPr lang="zh-CN" altLang="en-US" sz="1600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矩形 10"/>
          <p:cNvSpPr/>
          <p:nvPr/>
        </p:nvSpPr>
        <p:spPr>
          <a:xfrm>
            <a:off x="1197298" y="4688640"/>
            <a:ext cx="4071934" cy="571504"/>
          </a:xfrm>
          <a:prstGeom prst="rect">
            <a:avLst/>
          </a:prstGeom>
          <a:solidFill>
            <a:srgbClr val="32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Arial Black" pitchFamily="34" charset="0"/>
              </a:rPr>
              <a:t>In blood test</a:t>
            </a:r>
            <a:endParaRPr lang="zh-CN" alt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/>
        </p:nvSpPr>
        <p:spPr>
          <a:xfrm>
            <a:off x="406382" y="6113"/>
            <a:ext cx="9144000" cy="6643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5"/>
          <p:cNvSpPr/>
          <p:nvPr/>
        </p:nvSpPr>
        <p:spPr>
          <a:xfrm>
            <a:off x="2906680" y="863345"/>
            <a:ext cx="4286280" cy="785818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 Black" pitchFamily="34" charset="0"/>
              </a:rPr>
              <a:t>THE SECOND LINE</a:t>
            </a:r>
          </a:p>
        </p:txBody>
      </p:sp>
      <p:sp>
        <p:nvSpPr>
          <p:cNvPr id="4" name="矩形 1"/>
          <p:cNvSpPr/>
          <p:nvPr/>
        </p:nvSpPr>
        <p:spPr>
          <a:xfrm>
            <a:off x="477788" y="2292105"/>
            <a:ext cx="4500562" cy="1000132"/>
          </a:xfrm>
          <a:prstGeom prst="rect">
            <a:avLst/>
          </a:prstGeom>
          <a:solidFill>
            <a:srgbClr val="3232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Phagocytes </a:t>
            </a:r>
          </a:p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(white cell in tissues)</a:t>
            </a:r>
          </a:p>
        </p:txBody>
      </p:sp>
      <p:pic>
        <p:nvPicPr>
          <p:cNvPr id="5" name="Picture 6" descr="http://www.pep.com.cn/oldimages/pic_103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788" y="3363675"/>
            <a:ext cx="4500562" cy="2714644"/>
          </a:xfrm>
          <a:prstGeom prst="rect">
            <a:avLst/>
          </a:prstGeom>
          <a:noFill/>
        </p:spPr>
      </p:pic>
      <p:sp>
        <p:nvSpPr>
          <p:cNvPr id="6" name="矩形 3"/>
          <p:cNvSpPr/>
          <p:nvPr/>
        </p:nvSpPr>
        <p:spPr>
          <a:xfrm>
            <a:off x="5049820" y="2292105"/>
            <a:ext cx="4500562" cy="3786214"/>
          </a:xfrm>
          <a:prstGeom prst="rect">
            <a:avLst/>
          </a:prstGeom>
          <a:solidFill>
            <a:srgbClr val="3232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rial Black" pitchFamily="34" charset="0"/>
              </a:rPr>
              <a:t>Phagocytes swallow the pathogens, digest and finally kill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1569292" y="-460156"/>
            <a:ext cx="9144000" cy="6643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4"/>
          <p:cNvSpPr/>
          <p:nvPr/>
        </p:nvSpPr>
        <p:spPr>
          <a:xfrm>
            <a:off x="3447786" y="486362"/>
            <a:ext cx="4286280" cy="785818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 Black" pitchFamily="34" charset="0"/>
              </a:rPr>
              <a:t>THE THIRD LINE</a:t>
            </a:r>
          </a:p>
        </p:txBody>
      </p:sp>
      <p:pic>
        <p:nvPicPr>
          <p:cNvPr id="4" name="Picture 2" descr="http://www.interactive-biology.com/wp-content/uploads/2012/05/Antibodies-attacking-a-vi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488" y="2861699"/>
            <a:ext cx="4357686" cy="3053951"/>
          </a:xfrm>
          <a:prstGeom prst="rect">
            <a:avLst/>
          </a:prstGeom>
          <a:noFill/>
        </p:spPr>
      </p:pic>
      <p:sp>
        <p:nvSpPr>
          <p:cNvPr id="5" name="矩形 5"/>
          <p:cNvSpPr/>
          <p:nvPr/>
        </p:nvSpPr>
        <p:spPr>
          <a:xfrm>
            <a:off x="947488" y="1700808"/>
            <a:ext cx="4357686" cy="1143008"/>
          </a:xfrm>
          <a:prstGeom prst="rect">
            <a:avLst/>
          </a:prstGeom>
          <a:solidFill>
            <a:srgbClr val="D24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Arial Black" pitchFamily="34" charset="0"/>
              </a:rPr>
              <a:t>Activating lymphocytes</a:t>
            </a:r>
          </a:p>
          <a:p>
            <a:pPr algn="ctr"/>
            <a:r>
              <a:rPr lang="en-US" altLang="zh-CN" sz="2400" dirty="0" smtClean="0">
                <a:latin typeface="Arial Black" pitchFamily="34" charset="0"/>
              </a:rPr>
              <a:t>Producing Antibody</a:t>
            </a:r>
            <a:endParaRPr lang="zh-CN" altLang="en-US" sz="2400" dirty="0">
              <a:latin typeface="Arial Black" pitchFamily="34" charset="0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5662364" y="1700808"/>
            <a:ext cx="4071966" cy="42148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9750" indent="-360363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When the second line find it is difficult to kill the pathogens, the third defense line activates.</a:t>
            </a:r>
          </a:p>
          <a:p>
            <a:pPr marL="360363" indent="-360363"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marL="539750" indent="-360363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Antibodies bind pathogens and induce other killing cells to kill the pathogens.</a:t>
            </a:r>
            <a:endParaRPr lang="zh-CN" alt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cxnSp>
        <p:nvCxnSpPr>
          <p:cNvPr id="7" name="直接箭头连接符 7"/>
          <p:cNvCxnSpPr/>
          <p:nvPr/>
        </p:nvCxnSpPr>
        <p:spPr>
          <a:xfrm flipV="1">
            <a:off x="4805108" y="3343882"/>
            <a:ext cx="928694" cy="285752"/>
          </a:xfrm>
          <a:prstGeom prst="straightConnector1">
            <a:avLst/>
          </a:prstGeom>
          <a:ln w="57150">
            <a:solidFill>
              <a:srgbClr val="D2461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10"/>
          <p:cNvCxnSpPr/>
          <p:nvPr/>
        </p:nvCxnSpPr>
        <p:spPr>
          <a:xfrm flipV="1">
            <a:off x="4805108" y="4129700"/>
            <a:ext cx="928694" cy="357190"/>
          </a:xfrm>
          <a:prstGeom prst="straightConnector1">
            <a:avLst/>
          </a:prstGeom>
          <a:ln w="57150">
            <a:solidFill>
              <a:srgbClr val="D2461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blog.163.com/photo/TaYhw0XwQUwOPZ5KniWV-A==/852869179434429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8419" y="1328056"/>
            <a:ext cx="3138457" cy="21062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43572" y="3399758"/>
            <a:ext cx="3143272" cy="369332"/>
          </a:xfrm>
          <a:prstGeom prst="rect">
            <a:avLst/>
          </a:prstGeom>
          <a:solidFill>
            <a:srgbClr val="D2461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FFFF"/>
                </a:solidFill>
                <a:latin typeface="Arial Black" pitchFamily="34" charset="0"/>
              </a:rPr>
              <a:t>Inflammation in Tonsil</a:t>
            </a:r>
            <a:endParaRPr lang="zh-CN" altLang="en-US" dirty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4" name="Picture 4" descr="http://www.healthoho.com/wp-content/uploads/2012/10/high-fe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04" y="4114138"/>
            <a:ext cx="3143240" cy="2233011"/>
          </a:xfrm>
          <a:prstGeom prst="rect">
            <a:avLst/>
          </a:prstGeom>
          <a:noFill/>
        </p:spPr>
      </p:pic>
      <p:sp>
        <p:nvSpPr>
          <p:cNvPr id="5" name="矩形 5"/>
          <p:cNvSpPr/>
          <p:nvPr/>
        </p:nvSpPr>
        <p:spPr>
          <a:xfrm>
            <a:off x="571440" y="1328056"/>
            <a:ext cx="5286412" cy="2428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The first two lines of defense happen in local area of body, and its symptoms are redness, swelling, swelling, pain and inflammation.</a:t>
            </a:r>
          </a:p>
        </p:txBody>
      </p:sp>
      <p:sp>
        <p:nvSpPr>
          <p:cNvPr id="6" name="矩形 7"/>
          <p:cNvSpPr/>
          <p:nvPr/>
        </p:nvSpPr>
        <p:spPr>
          <a:xfrm>
            <a:off x="642878" y="4042700"/>
            <a:ext cx="5286412" cy="16430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The third line of defense happen with systematic reactions. The clinical symptom is fever.</a:t>
            </a:r>
            <a:endParaRPr lang="zh-CN" alt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7" name="椭圆 8"/>
          <p:cNvSpPr/>
          <p:nvPr/>
        </p:nvSpPr>
        <p:spPr>
          <a:xfrm>
            <a:off x="6357918" y="2185312"/>
            <a:ext cx="857256" cy="857256"/>
          </a:xfrm>
          <a:prstGeom prst="ellipse">
            <a:avLst/>
          </a:prstGeom>
          <a:noFill/>
          <a:ln w="57150">
            <a:solidFill>
              <a:srgbClr val="32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10"/>
          <p:cNvCxnSpPr>
            <a:stCxn id="7" idx="4"/>
          </p:cNvCxnSpPr>
          <p:nvPr/>
        </p:nvCxnSpPr>
        <p:spPr>
          <a:xfrm rot="5400000">
            <a:off x="6607951" y="3221163"/>
            <a:ext cx="357190" cy="1588"/>
          </a:xfrm>
          <a:prstGeom prst="straightConnector1">
            <a:avLst/>
          </a:prstGeom>
          <a:ln w="57150">
            <a:solidFill>
              <a:srgbClr val="3232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/>
          <p:cNvSpPr/>
          <p:nvPr/>
        </p:nvSpPr>
        <p:spPr>
          <a:xfrm>
            <a:off x="1125860" y="116632"/>
            <a:ext cx="9144000" cy="6643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>
            <a:spLocks/>
          </p:cNvSpPr>
          <p:nvPr/>
        </p:nvSpPr>
        <p:spPr bwMode="gray">
          <a:xfrm flipH="1">
            <a:off x="2054522" y="3467844"/>
            <a:ext cx="2500330" cy="1376362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1352053170 h 532"/>
              <a:gd name="T4" fmla="*/ 2147483647 w 735"/>
              <a:gd name="T5" fmla="*/ 1352053170 h 532"/>
              <a:gd name="T6" fmla="*/ 2147483647 w 735"/>
              <a:gd name="T7" fmla="*/ 1666637263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1512691691 h 532"/>
              <a:gd name="T20" fmla="*/ 2147483647 w 735"/>
              <a:gd name="T21" fmla="*/ 1003999162 h 532"/>
              <a:gd name="T22" fmla="*/ 2147483647 w 735"/>
              <a:gd name="T23" fmla="*/ 997306213 h 532"/>
              <a:gd name="T24" fmla="*/ 461201982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D2461E"/>
              </a:gs>
              <a:gs pos="33000">
                <a:srgbClr val="D2461E">
                  <a:alpha val="75000"/>
                </a:srgbClr>
              </a:gs>
              <a:gs pos="0">
                <a:schemeClr val="bg1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Freeform 4"/>
          <p:cNvSpPr>
            <a:spLocks/>
          </p:cNvSpPr>
          <p:nvPr/>
        </p:nvSpPr>
        <p:spPr bwMode="gray">
          <a:xfrm flipH="1">
            <a:off x="4554852" y="3474194"/>
            <a:ext cx="357190" cy="1347786"/>
          </a:xfrm>
          <a:custGeom>
            <a:avLst/>
            <a:gdLst>
              <a:gd name="T0" fmla="*/ 246761021 w 142"/>
              <a:gd name="T1" fmla="*/ 6688064 h 604"/>
              <a:gd name="T2" fmla="*/ 300115035 w 142"/>
              <a:gd name="T3" fmla="*/ 2147483647 h 604"/>
              <a:gd name="T4" fmla="*/ 0 w 142"/>
              <a:gd name="T5" fmla="*/ 2147483647 h 604"/>
              <a:gd name="T6" fmla="*/ 480180957 w 142"/>
              <a:gd name="T7" fmla="*/ 2147483647 h 604"/>
              <a:gd name="T8" fmla="*/ 947025993 w 142"/>
              <a:gd name="T9" fmla="*/ 2147483647 h 604"/>
              <a:gd name="T10" fmla="*/ 666920004 w 142"/>
              <a:gd name="T11" fmla="*/ 2147483647 h 604"/>
              <a:gd name="T12" fmla="*/ 660249461 w 142"/>
              <a:gd name="T13" fmla="*/ 0 h 604"/>
              <a:gd name="T14" fmla="*/ 246761021 w 142"/>
              <a:gd name="T15" fmla="*/ 6688064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flip="none" rotWithShape="1">
            <a:gsLst>
              <a:gs pos="100000">
                <a:srgbClr val="D2461E"/>
              </a:gs>
              <a:gs pos="33000">
                <a:srgbClr val="D2461E">
                  <a:alpha val="75000"/>
                </a:srgbClr>
              </a:gs>
              <a:gs pos="0">
                <a:schemeClr val="bg1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>
            <a:off x="6626555" y="3467844"/>
            <a:ext cx="2714643" cy="1376362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1352053170 h 532"/>
              <a:gd name="T4" fmla="*/ 2147483647 w 735"/>
              <a:gd name="T5" fmla="*/ 1352053170 h 532"/>
              <a:gd name="T6" fmla="*/ 2147483647 w 735"/>
              <a:gd name="T7" fmla="*/ 1666637263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1512691691 h 532"/>
              <a:gd name="T20" fmla="*/ 2147483647 w 735"/>
              <a:gd name="T21" fmla="*/ 1003999162 h 532"/>
              <a:gd name="T22" fmla="*/ 2147483647 w 735"/>
              <a:gd name="T23" fmla="*/ 997306213 h 532"/>
              <a:gd name="T24" fmla="*/ 461201739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D2461E"/>
              </a:gs>
              <a:gs pos="33000">
                <a:srgbClr val="D2461E">
                  <a:alpha val="75000"/>
                </a:srgbClr>
              </a:gs>
              <a:gs pos="0">
                <a:schemeClr val="bg1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ltGray">
          <a:xfrm>
            <a:off x="1411580" y="4902954"/>
            <a:ext cx="1714512" cy="1322388"/>
          </a:xfrm>
          <a:prstGeom prst="roundRect">
            <a:avLst>
              <a:gd name="adj" fmla="val 11921"/>
            </a:avLst>
          </a:prstGeom>
          <a:solidFill>
            <a:srgbClr val="D2461E"/>
          </a:solidFill>
          <a:ln w="25400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  <a:ea typeface="宋体" charset="-122"/>
              </a:rPr>
              <a:t>Against</a:t>
            </a:r>
          </a:p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  <a:ea typeface="宋体" charset="-122"/>
              </a:rPr>
              <a:t>infection</a:t>
            </a:r>
            <a:endParaRPr lang="zh-CN" altLang="en-US" sz="2400" b="0" dirty="0">
              <a:solidFill>
                <a:schemeClr val="bg1"/>
              </a:solidFill>
              <a:latin typeface="Arial Black" pitchFamily="34" charset="0"/>
              <a:ea typeface="宋体" charset="-122"/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ltGray">
          <a:xfrm>
            <a:off x="1519255" y="4988482"/>
            <a:ext cx="853115" cy="661194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ECBED3"/>
              </a:gs>
              <a:gs pos="50000">
                <a:srgbClr val="D87AA5">
                  <a:alpha val="0"/>
                </a:srgbClr>
              </a:gs>
              <a:gs pos="100000">
                <a:srgbClr val="ECBED3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8" name="Picture 133" descr="02"/>
          <p:cNvPicPr>
            <a:picLocks noChangeArrowheads="1"/>
          </p:cNvPicPr>
          <p:nvPr/>
        </p:nvPicPr>
        <p:blipFill>
          <a:blip r:embed="rId2" cstate="print"/>
          <a:srcRect l="9766" t="10090" r="10156" b="9192"/>
          <a:stretch>
            <a:fillRect/>
          </a:stretch>
        </p:blipFill>
        <p:spPr bwMode="auto">
          <a:xfrm>
            <a:off x="4340538" y="1831120"/>
            <a:ext cx="26432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26289" y="2162897"/>
            <a:ext cx="2127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323291"/>
                </a:solidFill>
                <a:latin typeface="Arial Black" pitchFamily="34" charset="0"/>
              </a:rPr>
              <a:t>Immune system</a:t>
            </a:r>
            <a:endParaRPr lang="zh-CN" altLang="en-US" sz="28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0" name="Freeform 4"/>
          <p:cNvSpPr>
            <a:spLocks/>
          </p:cNvSpPr>
          <p:nvPr/>
        </p:nvSpPr>
        <p:spPr bwMode="gray">
          <a:xfrm flipH="1">
            <a:off x="6340802" y="3474194"/>
            <a:ext cx="357190" cy="1347786"/>
          </a:xfrm>
          <a:custGeom>
            <a:avLst/>
            <a:gdLst>
              <a:gd name="T0" fmla="*/ 246761021 w 142"/>
              <a:gd name="T1" fmla="*/ 6688064 h 604"/>
              <a:gd name="T2" fmla="*/ 300115035 w 142"/>
              <a:gd name="T3" fmla="*/ 2147483647 h 604"/>
              <a:gd name="T4" fmla="*/ 0 w 142"/>
              <a:gd name="T5" fmla="*/ 2147483647 h 604"/>
              <a:gd name="T6" fmla="*/ 480180957 w 142"/>
              <a:gd name="T7" fmla="*/ 2147483647 h 604"/>
              <a:gd name="T8" fmla="*/ 947025993 w 142"/>
              <a:gd name="T9" fmla="*/ 2147483647 h 604"/>
              <a:gd name="T10" fmla="*/ 666920004 w 142"/>
              <a:gd name="T11" fmla="*/ 2147483647 h 604"/>
              <a:gd name="T12" fmla="*/ 660249461 w 142"/>
              <a:gd name="T13" fmla="*/ 0 h 604"/>
              <a:gd name="T14" fmla="*/ 246761021 w 142"/>
              <a:gd name="T15" fmla="*/ 6688064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flip="none" rotWithShape="1">
            <a:gsLst>
              <a:gs pos="100000">
                <a:srgbClr val="D2461E"/>
              </a:gs>
              <a:gs pos="33000">
                <a:srgbClr val="D2461E">
                  <a:alpha val="75000"/>
                </a:srgbClr>
              </a:gs>
              <a:gs pos="0">
                <a:schemeClr val="bg1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21"/>
          <p:cNvSpPr/>
          <p:nvPr/>
        </p:nvSpPr>
        <p:spPr>
          <a:xfrm>
            <a:off x="3483282" y="545236"/>
            <a:ext cx="4286280" cy="1000132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 Black" pitchFamily="34" charset="0"/>
              </a:rPr>
              <a:t>FUNCTIONS OF IMMNUE SYSTEM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ltGray">
          <a:xfrm>
            <a:off x="3626158" y="4902954"/>
            <a:ext cx="1714512" cy="1322388"/>
          </a:xfrm>
          <a:prstGeom prst="roundRect">
            <a:avLst>
              <a:gd name="adj" fmla="val 11921"/>
            </a:avLst>
          </a:prstGeom>
          <a:solidFill>
            <a:srgbClr val="D2461E"/>
          </a:solidFill>
          <a:ln w="25400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  <a:ea typeface="宋体" charset="-122"/>
              </a:rPr>
              <a:t>Anti-aging</a:t>
            </a:r>
            <a:endParaRPr lang="zh-CN" altLang="en-US" sz="2400" dirty="0">
              <a:solidFill>
                <a:schemeClr val="bg1"/>
              </a:solidFill>
              <a:latin typeface="Arial Black" pitchFamily="34" charset="0"/>
              <a:ea typeface="宋体" charset="-122"/>
            </a:endParaRPr>
          </a:p>
        </p:txBody>
      </p:sp>
      <p:sp>
        <p:nvSpPr>
          <p:cNvPr id="13" name="Freeform 8"/>
          <p:cNvSpPr>
            <a:spLocks/>
          </p:cNvSpPr>
          <p:nvPr/>
        </p:nvSpPr>
        <p:spPr bwMode="ltGray">
          <a:xfrm>
            <a:off x="3733833" y="4988482"/>
            <a:ext cx="853115" cy="661194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ECBED3"/>
              </a:gs>
              <a:gs pos="50000">
                <a:srgbClr val="D87AA5">
                  <a:alpha val="0"/>
                </a:srgbClr>
              </a:gs>
              <a:gs pos="100000">
                <a:srgbClr val="ECBED3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ltGray">
          <a:xfrm>
            <a:off x="5983612" y="4902954"/>
            <a:ext cx="1714512" cy="1322388"/>
          </a:xfrm>
          <a:prstGeom prst="roundRect">
            <a:avLst>
              <a:gd name="adj" fmla="val 11921"/>
            </a:avLst>
          </a:prstGeom>
          <a:solidFill>
            <a:srgbClr val="D2461E"/>
          </a:solidFill>
          <a:ln w="25400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  <a:ea typeface="宋体" charset="-122"/>
              </a:rPr>
              <a:t>Maintain</a:t>
            </a:r>
          </a:p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  <a:ea typeface="宋体" charset="-122"/>
              </a:rPr>
              <a:t>health</a:t>
            </a:r>
            <a:endParaRPr lang="zh-CN" altLang="en-US" sz="2400" dirty="0">
              <a:solidFill>
                <a:schemeClr val="bg1"/>
              </a:solidFill>
              <a:latin typeface="Arial Black" pitchFamily="34" charset="0"/>
              <a:ea typeface="宋体" charset="-122"/>
            </a:endParaRPr>
          </a:p>
        </p:txBody>
      </p:sp>
      <p:sp>
        <p:nvSpPr>
          <p:cNvPr id="15" name="Freeform 8"/>
          <p:cNvSpPr>
            <a:spLocks/>
          </p:cNvSpPr>
          <p:nvPr/>
        </p:nvSpPr>
        <p:spPr bwMode="ltGray">
          <a:xfrm>
            <a:off x="6091287" y="4988482"/>
            <a:ext cx="853115" cy="661194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ECBED3"/>
              </a:gs>
              <a:gs pos="50000">
                <a:srgbClr val="D87AA5">
                  <a:alpha val="0"/>
                </a:srgbClr>
              </a:gs>
              <a:gs pos="100000">
                <a:srgbClr val="ECBED3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ltGray">
          <a:xfrm>
            <a:off x="8198190" y="4902954"/>
            <a:ext cx="1714512" cy="1322388"/>
          </a:xfrm>
          <a:prstGeom prst="roundRect">
            <a:avLst>
              <a:gd name="adj" fmla="val 11921"/>
            </a:avLst>
          </a:prstGeom>
          <a:solidFill>
            <a:srgbClr val="D2461E"/>
          </a:solidFill>
          <a:ln w="25400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  <a:ea typeface="宋体" charset="-122"/>
              </a:rPr>
              <a:t>Prevent</a:t>
            </a:r>
          </a:p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  <a:ea typeface="宋体" charset="-122"/>
              </a:rPr>
              <a:t>cancer</a:t>
            </a:r>
            <a:endParaRPr lang="zh-CN" altLang="en-US" sz="2400" dirty="0">
              <a:solidFill>
                <a:schemeClr val="bg1"/>
              </a:solidFill>
              <a:latin typeface="Arial Black" pitchFamily="34" charset="0"/>
              <a:ea typeface="宋体" charset="-122"/>
            </a:endParaRPr>
          </a:p>
        </p:txBody>
      </p:sp>
      <p:sp>
        <p:nvSpPr>
          <p:cNvPr id="17" name="Freeform 8"/>
          <p:cNvSpPr>
            <a:spLocks/>
          </p:cNvSpPr>
          <p:nvPr/>
        </p:nvSpPr>
        <p:spPr bwMode="ltGray">
          <a:xfrm>
            <a:off x="8305865" y="4988482"/>
            <a:ext cx="853115" cy="661194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ECBED3"/>
              </a:gs>
              <a:gs pos="50000">
                <a:srgbClr val="D87AA5">
                  <a:alpha val="0"/>
                </a:srgbClr>
              </a:gs>
              <a:gs pos="100000">
                <a:srgbClr val="ECBED3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27594" y="1407646"/>
            <a:ext cx="4286280" cy="1000132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 Black" pitchFamily="34" charset="0"/>
              </a:rPr>
              <a:t>HARM OF LOW IMMUNITY</a:t>
            </a:r>
          </a:p>
        </p:txBody>
      </p:sp>
      <p:sp>
        <p:nvSpPr>
          <p:cNvPr id="3" name="矩形 4"/>
          <p:cNvSpPr/>
          <p:nvPr/>
        </p:nvSpPr>
        <p:spPr>
          <a:xfrm>
            <a:off x="5770470" y="2836406"/>
            <a:ext cx="4000496" cy="3286148"/>
          </a:xfrm>
          <a:prstGeom prst="rect">
            <a:avLst/>
          </a:prstGeom>
          <a:solidFill>
            <a:srgbClr val="3232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9750" indent="-360363">
              <a:buFont typeface="Wingdings" pitchFamily="2" charset="2"/>
              <a:buChar char="Ø"/>
            </a:pPr>
            <a:r>
              <a:rPr lang="en-US" altLang="zh-CN" sz="2800" dirty="0" smtClean="0">
                <a:solidFill>
                  <a:schemeClr val="bg1"/>
                </a:solidFill>
                <a:latin typeface="Arial Black" pitchFamily="34" charset="0"/>
              </a:rPr>
              <a:t>More easy to catch a cold.</a:t>
            </a:r>
          </a:p>
          <a:p>
            <a:pPr algn="ctr"/>
            <a:endParaRPr lang="en-US" altLang="zh-CN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39750" indent="-360363">
              <a:buFont typeface="Wingdings" pitchFamily="2" charset="2"/>
              <a:buChar char="Ø"/>
            </a:pPr>
            <a:r>
              <a:rPr lang="en-US" altLang="zh-CN" sz="2800" dirty="0" smtClean="0">
                <a:solidFill>
                  <a:schemeClr val="bg1"/>
                </a:solidFill>
                <a:latin typeface="Arial Black" pitchFamily="34" charset="0"/>
              </a:rPr>
              <a:t>More easy to get flu.</a:t>
            </a:r>
          </a:p>
        </p:txBody>
      </p:sp>
      <p:sp>
        <p:nvSpPr>
          <p:cNvPr id="4" name="任意多边形 6"/>
          <p:cNvSpPr/>
          <p:nvPr/>
        </p:nvSpPr>
        <p:spPr>
          <a:xfrm>
            <a:off x="1269876" y="764704"/>
            <a:ext cx="3786214" cy="5643602"/>
          </a:xfrm>
          <a:custGeom>
            <a:avLst/>
            <a:gdLst>
              <a:gd name="connsiteX0" fmla="*/ 0 w 3786182"/>
              <a:gd name="connsiteY0" fmla="*/ 0 h 5643602"/>
              <a:gd name="connsiteX1" fmla="*/ 3786182 w 3786182"/>
              <a:gd name="connsiteY1" fmla="*/ 0 h 5643602"/>
              <a:gd name="connsiteX2" fmla="*/ 3786182 w 3786182"/>
              <a:gd name="connsiteY2" fmla="*/ 5643602 h 5643602"/>
              <a:gd name="connsiteX3" fmla="*/ 0 w 3786182"/>
              <a:gd name="connsiteY3" fmla="*/ 5643602 h 5643602"/>
              <a:gd name="connsiteX4" fmla="*/ 0 w 3786182"/>
              <a:gd name="connsiteY4" fmla="*/ 0 h 5643602"/>
              <a:gd name="connsiteX0" fmla="*/ 0 w 3786182"/>
              <a:gd name="connsiteY0" fmla="*/ 0 h 5643602"/>
              <a:gd name="connsiteX1" fmla="*/ 3786182 w 3786182"/>
              <a:gd name="connsiteY1" fmla="*/ 0 h 5643602"/>
              <a:gd name="connsiteX2" fmla="*/ 3786182 w 3786182"/>
              <a:gd name="connsiteY2" fmla="*/ 5643602 h 5643602"/>
              <a:gd name="connsiteX3" fmla="*/ 0 w 3786182"/>
              <a:gd name="connsiteY3" fmla="*/ 5643602 h 5643602"/>
              <a:gd name="connsiteX4" fmla="*/ 0 w 3786182"/>
              <a:gd name="connsiteY4" fmla="*/ 0 h 5643602"/>
              <a:gd name="connsiteX0" fmla="*/ 0 w 3786182"/>
              <a:gd name="connsiteY0" fmla="*/ 0 h 5643602"/>
              <a:gd name="connsiteX1" fmla="*/ 3786182 w 3786182"/>
              <a:gd name="connsiteY1" fmla="*/ 0 h 5643602"/>
              <a:gd name="connsiteX2" fmla="*/ 3786182 w 3786182"/>
              <a:gd name="connsiteY2" fmla="*/ 5643602 h 5643602"/>
              <a:gd name="connsiteX3" fmla="*/ 0 w 3786182"/>
              <a:gd name="connsiteY3" fmla="*/ 5643602 h 5643602"/>
              <a:gd name="connsiteX4" fmla="*/ 0 w 3786182"/>
              <a:gd name="connsiteY4" fmla="*/ 0 h 5643602"/>
              <a:gd name="connsiteX0" fmla="*/ 0 w 3786214"/>
              <a:gd name="connsiteY0" fmla="*/ 0 h 5643602"/>
              <a:gd name="connsiteX1" fmla="*/ 3786214 w 3786214"/>
              <a:gd name="connsiteY1" fmla="*/ 428628 h 5643602"/>
              <a:gd name="connsiteX2" fmla="*/ 3786182 w 3786214"/>
              <a:gd name="connsiteY2" fmla="*/ 5643602 h 5643602"/>
              <a:gd name="connsiteX3" fmla="*/ 0 w 3786214"/>
              <a:gd name="connsiteY3" fmla="*/ 5643602 h 5643602"/>
              <a:gd name="connsiteX4" fmla="*/ 0 w 3786214"/>
              <a:gd name="connsiteY4" fmla="*/ 0 h 5643602"/>
              <a:gd name="connsiteX0" fmla="*/ 0 w 3786214"/>
              <a:gd name="connsiteY0" fmla="*/ 0 h 5643602"/>
              <a:gd name="connsiteX1" fmla="*/ 3786214 w 3786214"/>
              <a:gd name="connsiteY1" fmla="*/ 428628 h 5643602"/>
              <a:gd name="connsiteX2" fmla="*/ 3786182 w 3786214"/>
              <a:gd name="connsiteY2" fmla="*/ 5643602 h 5643602"/>
              <a:gd name="connsiteX3" fmla="*/ 0 w 3786214"/>
              <a:gd name="connsiteY3" fmla="*/ 5643602 h 5643602"/>
              <a:gd name="connsiteX4" fmla="*/ 0 w 3786214"/>
              <a:gd name="connsiteY4" fmla="*/ 0 h 5643602"/>
              <a:gd name="connsiteX0" fmla="*/ 0 w 3786214"/>
              <a:gd name="connsiteY0" fmla="*/ 0 h 5643602"/>
              <a:gd name="connsiteX1" fmla="*/ 3786214 w 3786214"/>
              <a:gd name="connsiteY1" fmla="*/ 428628 h 5643602"/>
              <a:gd name="connsiteX2" fmla="*/ 3786182 w 3786214"/>
              <a:gd name="connsiteY2" fmla="*/ 5643602 h 5643602"/>
              <a:gd name="connsiteX3" fmla="*/ 0 w 3786214"/>
              <a:gd name="connsiteY3" fmla="*/ 5643602 h 5643602"/>
              <a:gd name="connsiteX4" fmla="*/ 0 w 3786214"/>
              <a:gd name="connsiteY4" fmla="*/ 0 h 56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214" h="5643602">
                <a:moveTo>
                  <a:pt x="0" y="0"/>
                </a:moveTo>
                <a:cubicBezTo>
                  <a:pt x="1219486" y="279706"/>
                  <a:pt x="2542203" y="393977"/>
                  <a:pt x="3786214" y="428628"/>
                </a:cubicBezTo>
                <a:cubicBezTo>
                  <a:pt x="3786203" y="2166953"/>
                  <a:pt x="3786193" y="3905277"/>
                  <a:pt x="3786182" y="5643602"/>
                </a:cubicBezTo>
                <a:lnTo>
                  <a:pt x="0" y="564360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4078188" y="1052736"/>
            <a:ext cx="4286280" cy="1000132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 Black" pitchFamily="34" charset="0"/>
              </a:rPr>
              <a:t>HARM OF LOW IMMUNITY</a:t>
            </a:r>
          </a:p>
        </p:txBody>
      </p:sp>
      <p:pic>
        <p:nvPicPr>
          <p:cNvPr id="3" name="Picture 6" descr="http://www.concierto.cl/wp-content/blogs.dir/104/files/2012/11/Vejez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0800" y="2338620"/>
            <a:ext cx="3428992" cy="3428993"/>
          </a:xfrm>
          <a:prstGeom prst="rect">
            <a:avLst/>
          </a:prstGeom>
          <a:noFill/>
        </p:spPr>
      </p:pic>
      <p:sp>
        <p:nvSpPr>
          <p:cNvPr id="4" name="矩形 5"/>
          <p:cNvSpPr/>
          <p:nvPr/>
        </p:nvSpPr>
        <p:spPr>
          <a:xfrm>
            <a:off x="5792700" y="2338620"/>
            <a:ext cx="3643338" cy="3429024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 indent="-358775">
              <a:buFont typeface="Wingdings" pitchFamily="2" charset="2"/>
              <a:buChar char="Ø"/>
            </a:pPr>
            <a:r>
              <a:rPr lang="en-US" altLang="zh-CN" sz="2400" dirty="0" smtClean="0">
                <a:latin typeface="Arial Black" pitchFamily="34" charset="0"/>
              </a:rPr>
              <a:t>Aging faster than their peers with good immunity.</a:t>
            </a:r>
            <a:endParaRPr lang="zh-CN" alt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34172" y="1412776"/>
            <a:ext cx="4286280" cy="1000132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 Black" pitchFamily="34" charset="0"/>
              </a:rPr>
              <a:t>HARM OF LOW IMMUNITY</a:t>
            </a:r>
          </a:p>
        </p:txBody>
      </p:sp>
      <p:pic>
        <p:nvPicPr>
          <p:cNvPr id="3" name="Picture 2" descr="http://www.democratic-republicans.us/images/cancer-patient-fem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8222" y="2912974"/>
            <a:ext cx="4029075" cy="2657476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6148750" y="2912974"/>
            <a:ext cx="3786214" cy="2643206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Increase the risk of cancer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549796" y="0"/>
            <a:ext cx="9144000" cy="6858000"/>
          </a:xfrm>
          <a:prstGeom prst="rect">
            <a:avLst/>
          </a:prstGeom>
          <a:solidFill>
            <a:srgbClr val="D24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478490" y="357166"/>
            <a:ext cx="7500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FFFF"/>
                </a:solidFill>
                <a:latin typeface="Arial Black" pitchFamily="34" charset="0"/>
              </a:rPr>
              <a:t>How about your immune system?</a:t>
            </a:r>
          </a:p>
          <a:p>
            <a:pPr algn="ctr"/>
            <a:r>
              <a:rPr lang="en-US" altLang="zh-CN" sz="3200" dirty="0" smtClean="0">
                <a:solidFill>
                  <a:srgbClr val="FFFFFF"/>
                </a:solidFill>
                <a:latin typeface="Arial Black" pitchFamily="34" charset="0"/>
              </a:rPr>
              <a:t>Do a self-assessment right now!</a:t>
            </a:r>
            <a:endParaRPr lang="zh-CN" altLang="en-US" sz="32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2838" y="1691334"/>
            <a:ext cx="564360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Do you have the below symptoms?</a:t>
            </a:r>
            <a:endParaRPr lang="zh-CN" altLang="en-US" sz="2800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086" y="2500306"/>
            <a:ext cx="6786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400" dirty="0" smtClean="0">
                <a:solidFill>
                  <a:srgbClr val="FFE241"/>
                </a:solidFill>
                <a:latin typeface="Arial" pitchFamily="34" charset="0"/>
                <a:cs typeface="Arial" pitchFamily="34" charset="0"/>
              </a:rPr>
              <a:t>Easy to catch a cold and illness long lasting.</a:t>
            </a:r>
          </a:p>
          <a:p>
            <a:pPr marL="457200" indent="-457200">
              <a:buAutoNum type="arabicPeriod"/>
            </a:pPr>
            <a:r>
              <a:rPr lang="en-US" altLang="zh-CN" sz="2400" dirty="0" smtClean="0">
                <a:solidFill>
                  <a:srgbClr val="FFE241"/>
                </a:solidFill>
                <a:latin typeface="Arial" pitchFamily="34" charset="0"/>
                <a:cs typeface="Arial" pitchFamily="34" charset="0"/>
              </a:rPr>
              <a:t>The cut is difficult to heal.</a:t>
            </a:r>
          </a:p>
          <a:p>
            <a:pPr marL="457200" indent="-457200">
              <a:buAutoNum type="arabicPeriod"/>
            </a:pPr>
            <a:r>
              <a:rPr lang="en-US" altLang="zh-CN" sz="2400" dirty="0" smtClean="0">
                <a:solidFill>
                  <a:srgbClr val="FFE241"/>
                </a:solidFill>
                <a:latin typeface="Arial" pitchFamily="34" charset="0"/>
                <a:cs typeface="Arial" pitchFamily="34" charset="0"/>
              </a:rPr>
              <a:t>Ineffective after eating drugs.</a:t>
            </a:r>
          </a:p>
          <a:p>
            <a:pPr marL="457200" indent="-457200">
              <a:buAutoNum type="arabicPeriod"/>
            </a:pPr>
            <a:r>
              <a:rPr lang="en-US" altLang="zh-CN" sz="2400" dirty="0" smtClean="0">
                <a:solidFill>
                  <a:srgbClr val="FFE241"/>
                </a:solidFill>
                <a:latin typeface="Arial" pitchFamily="34" charset="0"/>
                <a:cs typeface="Arial" pitchFamily="34" charset="0"/>
              </a:rPr>
              <a:t>Usually feel tired and lack of energy.</a:t>
            </a:r>
          </a:p>
          <a:p>
            <a:pPr marL="457200" indent="-457200">
              <a:buAutoNum type="arabicPeriod"/>
            </a:pPr>
            <a:r>
              <a:rPr lang="en-US" altLang="zh-CN" sz="2400" dirty="0" smtClean="0">
                <a:solidFill>
                  <a:srgbClr val="FFE241"/>
                </a:solidFill>
                <a:latin typeface="Arial" pitchFamily="34" charset="0"/>
                <a:cs typeface="Arial" pitchFamily="34" charset="0"/>
              </a:rPr>
              <a:t>Backache.</a:t>
            </a:r>
          </a:p>
          <a:p>
            <a:pPr marL="457200" indent="-457200">
              <a:buAutoNum type="arabicPeriod"/>
            </a:pPr>
            <a:r>
              <a:rPr lang="en-US" altLang="zh-CN" sz="2400" dirty="0" smtClean="0">
                <a:solidFill>
                  <a:srgbClr val="FFE241"/>
                </a:solidFill>
                <a:latin typeface="Arial" pitchFamily="34" charset="0"/>
                <a:cs typeface="Arial" pitchFamily="34" charset="0"/>
              </a:rPr>
              <a:t>Lot of hair loss without reasons.</a:t>
            </a:r>
            <a:endParaRPr lang="zh-CN" altLang="en-US" sz="2400" dirty="0">
              <a:solidFill>
                <a:srgbClr val="FFE2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圆角矩形 7"/>
          <p:cNvSpPr/>
          <p:nvPr/>
        </p:nvSpPr>
        <p:spPr>
          <a:xfrm>
            <a:off x="2049962" y="5000636"/>
            <a:ext cx="6858048" cy="1428760"/>
          </a:xfrm>
          <a:prstGeom prst="roundRect">
            <a:avLst/>
          </a:prstGeom>
          <a:solidFill>
            <a:srgbClr val="32329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E241"/>
                </a:solidFill>
                <a:latin typeface="Arial Black" pitchFamily="34" charset="0"/>
              </a:rPr>
              <a:t>WARNING</a:t>
            </a: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 Black" pitchFamily="34" charset="0"/>
              </a:rPr>
              <a:t>These symptoms may indicate the low immunity.</a:t>
            </a:r>
            <a:endParaRPr lang="zh-CN" alt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" name="Picture 2" descr="http://renaissanceronin.files.wordpress.com/2009/07/danger-warnin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4144" y="5000636"/>
            <a:ext cx="1665760" cy="146963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1"/>
          <p:cNvSpPr/>
          <p:nvPr/>
        </p:nvSpPr>
        <p:spPr>
          <a:xfrm>
            <a:off x="1582800" y="4468063"/>
            <a:ext cx="2143140" cy="1357322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62"/>
          <p:cNvSpPr/>
          <p:nvPr/>
        </p:nvSpPr>
        <p:spPr>
          <a:xfrm>
            <a:off x="4226006" y="4325187"/>
            <a:ext cx="2571768" cy="15001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63"/>
          <p:cNvSpPr/>
          <p:nvPr/>
        </p:nvSpPr>
        <p:spPr>
          <a:xfrm>
            <a:off x="7154964" y="4325187"/>
            <a:ext cx="3071802" cy="15001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155228" y="1253353"/>
            <a:ext cx="677108" cy="26218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微软雅黑" pitchFamily="34" charset="-122"/>
              </a:rPr>
              <a:t>CONTENTS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6" name="矩形 18"/>
          <p:cNvSpPr/>
          <p:nvPr/>
        </p:nvSpPr>
        <p:spPr>
          <a:xfrm>
            <a:off x="4138180" y="1553843"/>
            <a:ext cx="4178032" cy="45719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7" name="矩形 22"/>
          <p:cNvSpPr/>
          <p:nvPr/>
        </p:nvSpPr>
        <p:spPr>
          <a:xfrm>
            <a:off x="1413180" y="3447238"/>
            <a:ext cx="9170776" cy="240129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21"/>
          <a:stretch/>
        </p:blipFill>
        <p:spPr bwMode="auto">
          <a:xfrm>
            <a:off x="2133972" y="2980660"/>
            <a:ext cx="1828800" cy="47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79"/>
          <a:stretch/>
        </p:blipFill>
        <p:spPr bwMode="auto">
          <a:xfrm>
            <a:off x="2133972" y="1628800"/>
            <a:ext cx="1828800" cy="135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等腰三角形 26"/>
          <p:cNvSpPr/>
          <p:nvPr/>
        </p:nvSpPr>
        <p:spPr>
          <a:xfrm flipV="1">
            <a:off x="2777344" y="2980660"/>
            <a:ext cx="277734" cy="238470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21"/>
          <a:stretch/>
        </p:blipFill>
        <p:spPr bwMode="auto">
          <a:xfrm>
            <a:off x="4942284" y="2980660"/>
            <a:ext cx="1828800" cy="47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79"/>
          <a:stretch/>
        </p:blipFill>
        <p:spPr bwMode="auto">
          <a:xfrm>
            <a:off x="4942284" y="1628800"/>
            <a:ext cx="1828800" cy="135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等腰三角形 30"/>
          <p:cNvSpPr/>
          <p:nvPr/>
        </p:nvSpPr>
        <p:spPr>
          <a:xfrm flipV="1">
            <a:off x="5585656" y="2980660"/>
            <a:ext cx="277734" cy="238470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21"/>
          <a:stretch/>
        </p:blipFill>
        <p:spPr bwMode="auto">
          <a:xfrm>
            <a:off x="7750596" y="2980660"/>
            <a:ext cx="1828800" cy="47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等腰三角形 19"/>
          <p:cNvSpPr/>
          <p:nvPr/>
        </p:nvSpPr>
        <p:spPr>
          <a:xfrm flipV="1">
            <a:off x="8143860" y="3546813"/>
            <a:ext cx="939930" cy="655314"/>
          </a:xfrm>
          <a:prstGeom prst="triangl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6" name="等腰三角形 20"/>
          <p:cNvSpPr/>
          <p:nvPr/>
        </p:nvSpPr>
        <p:spPr>
          <a:xfrm flipV="1">
            <a:off x="5433723" y="3554927"/>
            <a:ext cx="939930" cy="655314"/>
          </a:xfrm>
          <a:prstGeom prst="triangl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7" name="等腰三角形 21"/>
          <p:cNvSpPr/>
          <p:nvPr/>
        </p:nvSpPr>
        <p:spPr>
          <a:xfrm flipV="1">
            <a:off x="2582932" y="3546988"/>
            <a:ext cx="939930" cy="655314"/>
          </a:xfrm>
          <a:prstGeom prst="triangl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8" name="等腰三角形 24"/>
          <p:cNvSpPr/>
          <p:nvPr/>
        </p:nvSpPr>
        <p:spPr>
          <a:xfrm flipV="1">
            <a:off x="2154304" y="2967865"/>
            <a:ext cx="2081273" cy="1190351"/>
          </a:xfrm>
          <a:prstGeom prst="triangle">
            <a:avLst>
              <a:gd name="adj" fmla="val 48219"/>
            </a:avLst>
          </a:prstGeom>
          <a:gradFill>
            <a:gsLst>
              <a:gs pos="100000">
                <a:srgbClr val="FFC000"/>
              </a:gs>
              <a:gs pos="50000">
                <a:srgbClr val="FFE241"/>
              </a:gs>
              <a:gs pos="3000">
                <a:schemeClr val="bg1"/>
              </a:gs>
            </a:gsLst>
            <a:lin ang="5400000" scaled="0"/>
          </a:gradFill>
          <a:ln w="25400" cap="flat" cmpd="sng" algn="ctr">
            <a:solidFill>
              <a:srgbClr val="FFD44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9" name="等腰三角形 28"/>
          <p:cNvSpPr/>
          <p:nvPr/>
        </p:nvSpPr>
        <p:spPr>
          <a:xfrm flipV="1">
            <a:off x="4955644" y="2967865"/>
            <a:ext cx="2081273" cy="1190351"/>
          </a:xfrm>
          <a:prstGeom prst="triangle">
            <a:avLst>
              <a:gd name="adj" fmla="val 48219"/>
            </a:avLst>
          </a:prstGeom>
          <a:gradFill>
            <a:gsLst>
              <a:gs pos="100000">
                <a:srgbClr val="FFC000"/>
              </a:gs>
              <a:gs pos="50000">
                <a:srgbClr val="FFE241"/>
              </a:gs>
              <a:gs pos="3000">
                <a:schemeClr val="bg1"/>
              </a:gs>
            </a:gsLst>
            <a:lin ang="5400000" scaled="0"/>
          </a:gradFill>
          <a:ln w="25400" cap="flat" cmpd="sng" algn="ctr">
            <a:solidFill>
              <a:srgbClr val="FFD44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0" name="等腰三角形 32"/>
          <p:cNvSpPr/>
          <p:nvPr/>
        </p:nvSpPr>
        <p:spPr>
          <a:xfrm flipV="1">
            <a:off x="7716897" y="2967865"/>
            <a:ext cx="2081273" cy="1190351"/>
          </a:xfrm>
          <a:prstGeom prst="triangle">
            <a:avLst>
              <a:gd name="adj" fmla="val 48219"/>
            </a:avLst>
          </a:prstGeom>
          <a:gradFill>
            <a:gsLst>
              <a:gs pos="100000">
                <a:srgbClr val="FFC000"/>
              </a:gs>
              <a:gs pos="50000">
                <a:srgbClr val="FFE241"/>
              </a:gs>
              <a:gs pos="3000">
                <a:schemeClr val="bg1"/>
              </a:gs>
            </a:gsLst>
            <a:lin ang="5400000" scaled="0"/>
          </a:gradFill>
          <a:ln w="25400" cap="flat" cmpd="sng" algn="ctr">
            <a:solidFill>
              <a:srgbClr val="FFD44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79"/>
          <a:stretch/>
        </p:blipFill>
        <p:spPr bwMode="auto">
          <a:xfrm>
            <a:off x="7750596" y="1628800"/>
            <a:ext cx="1828800" cy="135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等腰三角形 34"/>
          <p:cNvSpPr/>
          <p:nvPr/>
        </p:nvSpPr>
        <p:spPr>
          <a:xfrm flipV="1">
            <a:off x="8393968" y="2980660"/>
            <a:ext cx="277734" cy="238470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7884" y="2222694"/>
            <a:ext cx="861730" cy="82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微软雅黑" pitchFamily="34" charset="-122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09219" y="2182048"/>
            <a:ext cx="861730" cy="82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微软雅黑" pitchFamily="34" charset="-122"/>
              </a:rPr>
              <a:t>02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17666" y="2211641"/>
            <a:ext cx="861730" cy="82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微软雅黑" pitchFamily="34" charset="-122"/>
              </a:rPr>
              <a:t>03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68486" y="4553618"/>
            <a:ext cx="244750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2400" kern="0" dirty="0" smtClean="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Immune system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74002" y="4791840"/>
            <a:ext cx="269521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2400" kern="0" dirty="0" err="1" smtClean="0">
                <a:solidFill>
                  <a:srgbClr val="323291"/>
                </a:solidFill>
                <a:latin typeface="Arial Black" pitchFamily="34" charset="0"/>
                <a:ea typeface="微软雅黑" pitchFamily="34" charset="-122"/>
              </a:rPr>
              <a:t>Ganoderma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323291"/>
              </a:solidFill>
              <a:effectLst/>
              <a:uLnTx/>
              <a:uFillTx/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26402" y="4553618"/>
            <a:ext cx="325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Pure &amp; Broken</a:t>
            </a:r>
          </a:p>
          <a:p>
            <a:pPr marL="360363"/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 Spores</a:t>
            </a:r>
            <a:endParaRPr lang="zh-CN" altLang="en-US" sz="2000" dirty="0" smtClean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61087" y="927864"/>
            <a:ext cx="3279695" cy="754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23291"/>
                </a:solidFill>
                <a:effectLst/>
                <a:uLnTx/>
                <a:uFillTx/>
                <a:latin typeface="Arial Black" pitchFamily="34" charset="0"/>
                <a:ea typeface="微软雅黑" pitchFamily="34" charset="-122"/>
              </a:rPr>
              <a:t>CONTENTS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323291"/>
              </a:solidFill>
              <a:effectLst/>
              <a:uLnTx/>
              <a:uFillTx/>
              <a:latin typeface="Arial Black" pitchFamily="34" charset="0"/>
              <a:ea typeface="微软雅黑" pitchFamily="34" charset="-122"/>
            </a:endParaRPr>
          </a:p>
        </p:txBody>
      </p:sp>
      <p:grpSp>
        <p:nvGrpSpPr>
          <p:cNvPr id="30" name="组合 30"/>
          <p:cNvGrpSpPr/>
          <p:nvPr/>
        </p:nvGrpSpPr>
        <p:grpSpPr>
          <a:xfrm>
            <a:off x="4326807" y="1167910"/>
            <a:ext cx="471072" cy="656947"/>
            <a:chOff x="-2232248" y="-233231"/>
            <a:chExt cx="2232248" cy="3113044"/>
          </a:xfrm>
        </p:grpSpPr>
        <p:sp>
          <p:nvSpPr>
            <p:cNvPr id="31" name="等腰三角形 53"/>
            <p:cNvSpPr/>
            <p:nvPr/>
          </p:nvSpPr>
          <p:spPr>
            <a:xfrm flipV="1">
              <a:off x="-1728192" y="1809480"/>
              <a:ext cx="1008112" cy="1070333"/>
            </a:xfrm>
            <a:prstGeom prst="triangle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21"/>
            <a:stretch/>
          </p:blipFill>
          <p:spPr bwMode="auto">
            <a:xfrm>
              <a:off x="-2149792" y="1118629"/>
              <a:ext cx="1828800" cy="476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等腰三角形 55"/>
            <p:cNvSpPr/>
            <p:nvPr/>
          </p:nvSpPr>
          <p:spPr>
            <a:xfrm flipV="1">
              <a:off x="-2232248" y="863590"/>
              <a:ext cx="2232248" cy="1944216"/>
            </a:xfrm>
            <a:prstGeom prst="triangle">
              <a:avLst>
                <a:gd name="adj" fmla="val 48219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12000">
                  <a:srgbClr val="FFC000">
                    <a:shade val="67500"/>
                    <a:satMod val="115000"/>
                  </a:srgbClr>
                </a:gs>
                <a:gs pos="50016">
                  <a:srgbClr val="FFD44B"/>
                </a:gs>
                <a:gs pos="84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FFD44B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079"/>
            <a:stretch/>
          </p:blipFill>
          <p:spPr bwMode="auto">
            <a:xfrm>
              <a:off x="-2149792" y="-233231"/>
              <a:ext cx="1828800" cy="1351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等腰三角形 57"/>
            <p:cNvSpPr/>
            <p:nvPr/>
          </p:nvSpPr>
          <p:spPr>
            <a:xfrm flipV="1">
              <a:off x="-1506420" y="1118629"/>
              <a:ext cx="277734" cy="238470"/>
            </a:xfrm>
            <a:prstGeom prst="triangl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36" name="等腰三角形 59"/>
          <p:cNvSpPr/>
          <p:nvPr/>
        </p:nvSpPr>
        <p:spPr>
          <a:xfrm flipV="1">
            <a:off x="5662784" y="2943709"/>
            <a:ext cx="277734" cy="238470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7" name="等腰三角形 60"/>
          <p:cNvSpPr/>
          <p:nvPr/>
        </p:nvSpPr>
        <p:spPr>
          <a:xfrm flipV="1">
            <a:off x="2805264" y="2943709"/>
            <a:ext cx="277734" cy="238470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.wildapricot.net/images/newsblog/bigstock-advice-help-support-and-tips-s-32859983.jpg?sfvrsn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908" y="1412776"/>
            <a:ext cx="4143372" cy="327326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矩形 1"/>
          <p:cNvSpPr/>
          <p:nvPr/>
        </p:nvSpPr>
        <p:spPr>
          <a:xfrm>
            <a:off x="5701280" y="1412776"/>
            <a:ext cx="5000628" cy="3214710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 Black" pitchFamily="34" charset="0"/>
              </a:rPr>
              <a:t>BF SUMA</a:t>
            </a:r>
          </a:p>
          <a:p>
            <a:pPr algn="ctr"/>
            <a:r>
              <a:rPr lang="en-US" altLang="zh-CN" sz="2800" dirty="0" smtClean="0">
                <a:latin typeface="Arial Black" pitchFamily="34" charset="0"/>
              </a:rPr>
              <a:t>MAKE SUGGESTIONS</a:t>
            </a:r>
          </a:p>
          <a:p>
            <a:pPr algn="ctr"/>
            <a:r>
              <a:rPr lang="en-US" altLang="zh-CN" sz="2800" dirty="0" smtClean="0">
                <a:latin typeface="Arial Black" pitchFamily="34" charset="0"/>
              </a:rPr>
              <a:t>TO</a:t>
            </a:r>
          </a:p>
          <a:p>
            <a:pPr algn="ctr"/>
            <a:r>
              <a:rPr lang="en-US" altLang="zh-CN" sz="2800" dirty="0" smtClean="0">
                <a:latin typeface="Arial Black" pitchFamily="34" charset="0"/>
              </a:rPr>
              <a:t>STRENGTHEN IMMUNE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xbody.ru/images/stories/fitness/fitness-motiv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2769" y="2196884"/>
            <a:ext cx="3553891" cy="264320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3" name="组合 11"/>
          <p:cNvGrpSpPr/>
          <p:nvPr/>
        </p:nvGrpSpPr>
        <p:grpSpPr>
          <a:xfrm>
            <a:off x="5556726" y="1982570"/>
            <a:ext cx="4071935" cy="2848290"/>
            <a:chOff x="4643438" y="2357430"/>
            <a:chExt cx="4071935" cy="284829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4" name="图片 7" descr="f4f4dfdfeac3c7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878"/>
            <a:stretch>
              <a:fillRect/>
            </a:stretch>
          </p:blipFill>
          <p:spPr>
            <a:xfrm>
              <a:off x="4643438" y="2357430"/>
              <a:ext cx="3832407" cy="2786082"/>
            </a:xfrm>
            <a:prstGeom prst="rect">
              <a:avLst/>
            </a:prstGeom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347" t="13208" r="20193" b="7547"/>
            <a:stretch>
              <a:fillRect/>
            </a:stretch>
          </p:blipFill>
          <p:spPr bwMode="auto">
            <a:xfrm>
              <a:off x="7382370" y="2764230"/>
              <a:ext cx="1333003" cy="2441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1484760" y="4982966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23291"/>
                </a:solidFill>
                <a:latin typeface="Arial Black" pitchFamily="34" charset="0"/>
              </a:rPr>
              <a:t>Healthy Lifestyle</a:t>
            </a:r>
            <a:endParaRPr lang="en-US" sz="32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726" y="2696950"/>
            <a:ext cx="1000132" cy="15696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323291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+</a:t>
            </a:r>
            <a:endParaRPr lang="en-US" sz="9600" dirty="0">
              <a:solidFill>
                <a:srgbClr val="323291"/>
              </a:solidFill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9734" y="4982966"/>
            <a:ext cx="3143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23291"/>
                </a:solidFill>
                <a:latin typeface="Arial Black" pitchFamily="34" charset="0"/>
              </a:rPr>
              <a:t>Nutritional Supplements</a:t>
            </a:r>
            <a:endParaRPr lang="en-US" sz="32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1884" y="1196752"/>
            <a:ext cx="5286412" cy="785818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solidFill>
                  <a:schemeClr val="lt1"/>
                </a:solidFill>
                <a:latin typeface="Arial Black" pitchFamily="34" charset="0"/>
              </a:rPr>
              <a:t>Best Solution=</a:t>
            </a:r>
            <a:endParaRPr lang="en-US" altLang="zh-CN" sz="4800" dirty="0">
              <a:solidFill>
                <a:schemeClr val="l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6"/>
          <p:cNvSpPr/>
          <p:nvPr/>
        </p:nvSpPr>
        <p:spPr>
          <a:xfrm>
            <a:off x="1773932" y="980728"/>
            <a:ext cx="8450188" cy="5955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762768" y="383155"/>
            <a:ext cx="3961053" cy="597574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lt1"/>
                </a:solidFill>
                <a:latin typeface="Arial Black" pitchFamily="34" charset="0"/>
              </a:rPr>
              <a:t>Healthy lifestyle</a:t>
            </a:r>
            <a:endParaRPr lang="en-US" altLang="zh-CN" sz="3200" dirty="0">
              <a:solidFill>
                <a:schemeClr val="lt1"/>
              </a:solidFill>
              <a:latin typeface="Arial Black" pitchFamily="34" charset="0"/>
            </a:endParaRPr>
          </a:p>
        </p:txBody>
      </p:sp>
      <p:sp>
        <p:nvSpPr>
          <p:cNvPr id="6" name="圆角矩形 46"/>
          <p:cNvSpPr/>
          <p:nvPr/>
        </p:nvSpPr>
        <p:spPr>
          <a:xfrm>
            <a:off x="7227232" y="1676257"/>
            <a:ext cx="2179548" cy="1116680"/>
          </a:xfrm>
          <a:prstGeom prst="roundRect">
            <a:avLst/>
          </a:prstGeom>
          <a:solidFill>
            <a:srgbClr val="D2461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Physical</a:t>
            </a:r>
          </a:p>
          <a:p>
            <a:pPr lvl="1" algn="ctr"/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exercise regularly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圆角矩形 47"/>
          <p:cNvSpPr/>
          <p:nvPr/>
        </p:nvSpPr>
        <p:spPr>
          <a:xfrm>
            <a:off x="7941612" y="3462207"/>
            <a:ext cx="1782474" cy="1116680"/>
          </a:xfrm>
          <a:prstGeom prst="roundRect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Keep </a:t>
            </a:r>
          </a:p>
          <a:p>
            <a:pPr algn="r"/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good </a:t>
            </a:r>
          </a:p>
          <a:p>
            <a:pPr algn="r"/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mood</a:t>
            </a:r>
            <a:endParaRPr lang="zh-CN" altLang="en-US" sz="2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圆角矩形 48"/>
          <p:cNvSpPr/>
          <p:nvPr/>
        </p:nvSpPr>
        <p:spPr>
          <a:xfrm>
            <a:off x="2457146" y="5462471"/>
            <a:ext cx="1980527" cy="1116680"/>
          </a:xfrm>
          <a:prstGeom prst="roundRect">
            <a:avLst/>
          </a:prstGeom>
          <a:solidFill>
            <a:srgbClr val="D2461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Say “ NO” </a:t>
            </a:r>
          </a:p>
          <a:p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To</a:t>
            </a:r>
          </a:p>
          <a:p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fried food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圆角矩形 49"/>
          <p:cNvSpPr/>
          <p:nvPr/>
        </p:nvSpPr>
        <p:spPr>
          <a:xfrm>
            <a:off x="1385576" y="3390769"/>
            <a:ext cx="1980527" cy="1116680"/>
          </a:xfrm>
          <a:prstGeom prst="roundRect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Eat </a:t>
            </a:r>
          </a:p>
          <a:p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vegetables everyday</a:t>
            </a:r>
            <a:endParaRPr lang="zh-CN" altLang="en-US" sz="2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圆角矩形 50"/>
          <p:cNvSpPr/>
          <p:nvPr/>
        </p:nvSpPr>
        <p:spPr>
          <a:xfrm>
            <a:off x="7078936" y="5533909"/>
            <a:ext cx="1716456" cy="1116680"/>
          </a:xfrm>
          <a:prstGeom prst="roundRect">
            <a:avLst/>
          </a:prstGeom>
          <a:solidFill>
            <a:srgbClr val="3232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Drink</a:t>
            </a:r>
          </a:p>
          <a:p>
            <a:pPr algn="r"/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Water</a:t>
            </a:r>
          </a:p>
          <a:p>
            <a:pPr algn="r"/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on time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圆角矩形 51"/>
          <p:cNvSpPr/>
          <p:nvPr/>
        </p:nvSpPr>
        <p:spPr>
          <a:xfrm>
            <a:off x="2649780" y="1604819"/>
            <a:ext cx="1716456" cy="1116680"/>
          </a:xfrm>
          <a:prstGeom prst="roundRect">
            <a:avLst/>
          </a:prstGeom>
          <a:solidFill>
            <a:srgbClr val="3232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Good </a:t>
            </a:r>
          </a:p>
          <a:p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sleep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组合 45"/>
          <p:cNvGrpSpPr/>
          <p:nvPr/>
        </p:nvGrpSpPr>
        <p:grpSpPr>
          <a:xfrm>
            <a:off x="3137678" y="2078592"/>
            <a:ext cx="5657714" cy="4714874"/>
            <a:chOff x="1213239" y="428605"/>
            <a:chExt cx="6716348" cy="6215103"/>
          </a:xfrm>
        </p:grpSpPr>
        <p:sp>
          <p:nvSpPr>
            <p:cNvPr id="13" name="Freeform 2"/>
            <p:cNvSpPr>
              <a:spLocks/>
            </p:cNvSpPr>
            <p:nvPr/>
          </p:nvSpPr>
          <p:spPr bwMode="gray">
            <a:xfrm rot="2468882">
              <a:off x="3352247" y="3679890"/>
              <a:ext cx="1265237" cy="1544221"/>
            </a:xfrm>
            <a:custGeom>
              <a:avLst/>
              <a:gdLst>
                <a:gd name="T0" fmla="*/ 619125 w 797"/>
                <a:gd name="T1" fmla="*/ 0 h 506"/>
                <a:gd name="T2" fmla="*/ 711200 w 797"/>
                <a:gd name="T3" fmla="*/ 101600 h 506"/>
                <a:gd name="T4" fmla="*/ 1265237 w 797"/>
                <a:gd name="T5" fmla="*/ 785813 h 506"/>
                <a:gd name="T6" fmla="*/ 619125 w 797"/>
                <a:gd name="T7" fmla="*/ 563563 h 506"/>
                <a:gd name="T8" fmla="*/ 0 w 797"/>
                <a:gd name="T9" fmla="*/ 803275 h 506"/>
                <a:gd name="T10" fmla="*/ 619125 w 797"/>
                <a:gd name="T11" fmla="*/ 0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7"/>
                <a:gd name="T19" fmla="*/ 0 h 506"/>
                <a:gd name="T20" fmla="*/ 797 w 797"/>
                <a:gd name="T21" fmla="*/ 506 h 5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7" h="506">
                  <a:moveTo>
                    <a:pt x="390" y="0"/>
                  </a:moveTo>
                  <a:lnTo>
                    <a:pt x="448" y="64"/>
                  </a:lnTo>
                  <a:lnTo>
                    <a:pt x="797" y="495"/>
                  </a:lnTo>
                  <a:lnTo>
                    <a:pt x="390" y="355"/>
                  </a:lnTo>
                  <a:lnTo>
                    <a:pt x="0" y="506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D2461E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Freeform 3"/>
            <p:cNvSpPr>
              <a:spLocks/>
            </p:cNvSpPr>
            <p:nvPr/>
          </p:nvSpPr>
          <p:spPr bwMode="gray">
            <a:xfrm rot="637227">
              <a:off x="4437603" y="3009404"/>
              <a:ext cx="2413465" cy="1117599"/>
            </a:xfrm>
            <a:custGeom>
              <a:avLst/>
              <a:gdLst>
                <a:gd name="T0" fmla="*/ 101600 w 1093"/>
                <a:gd name="T1" fmla="*/ 1117600 h 704"/>
                <a:gd name="T2" fmla="*/ 0 w 1093"/>
                <a:gd name="T3" fmla="*/ 987425 h 704"/>
                <a:gd name="T4" fmla="*/ 1301750 w 1093"/>
                <a:gd name="T5" fmla="*/ 0 h 704"/>
                <a:gd name="T6" fmla="*/ 1735137 w 1093"/>
                <a:gd name="T7" fmla="*/ 719138 h 704"/>
                <a:gd name="T8" fmla="*/ 101600 w 1093"/>
                <a:gd name="T9" fmla="*/ 1117600 h 7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3"/>
                <a:gd name="T16" fmla="*/ 0 h 704"/>
                <a:gd name="T17" fmla="*/ 1093 w 1093"/>
                <a:gd name="T18" fmla="*/ 704 h 7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3" h="704">
                  <a:moveTo>
                    <a:pt x="64" y="704"/>
                  </a:moveTo>
                  <a:lnTo>
                    <a:pt x="0" y="622"/>
                  </a:lnTo>
                  <a:lnTo>
                    <a:pt x="820" y="0"/>
                  </a:lnTo>
                  <a:lnTo>
                    <a:pt x="1093" y="453"/>
                  </a:lnTo>
                  <a:lnTo>
                    <a:pt x="64" y="704"/>
                  </a:lnTo>
                  <a:close/>
                </a:path>
              </a:pathLst>
            </a:custGeom>
            <a:gradFill rotWithShape="1">
              <a:gsLst>
                <a:gs pos="0">
                  <a:srgbClr val="FFE241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椭圆 30"/>
            <p:cNvSpPr/>
            <p:nvPr/>
          </p:nvSpPr>
          <p:spPr>
            <a:xfrm>
              <a:off x="4714877" y="428605"/>
              <a:ext cx="1857388" cy="1857387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 w="57150">
              <a:solidFill>
                <a:srgbClr val="D24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1"/>
            <p:cNvSpPr/>
            <p:nvPr/>
          </p:nvSpPr>
          <p:spPr>
            <a:xfrm>
              <a:off x="1213239" y="2428868"/>
              <a:ext cx="1857388" cy="1857387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 w="57150">
              <a:solidFill>
                <a:srgbClr val="FFE2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32"/>
            <p:cNvSpPr/>
            <p:nvPr/>
          </p:nvSpPr>
          <p:spPr>
            <a:xfrm>
              <a:off x="2285984" y="4786321"/>
              <a:ext cx="1857388" cy="1857387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 w="57150">
              <a:solidFill>
                <a:srgbClr val="D24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33"/>
            <p:cNvSpPr/>
            <p:nvPr/>
          </p:nvSpPr>
          <p:spPr>
            <a:xfrm>
              <a:off x="6072199" y="2428868"/>
              <a:ext cx="1857388" cy="1857387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 w="57150">
              <a:solidFill>
                <a:srgbClr val="FFE2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34"/>
            <p:cNvSpPr/>
            <p:nvPr/>
          </p:nvSpPr>
          <p:spPr>
            <a:xfrm>
              <a:off x="4857752" y="4786321"/>
              <a:ext cx="1857388" cy="1857387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 w="57150">
              <a:solidFill>
                <a:srgbClr val="3232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Freeform 3"/>
            <p:cNvSpPr>
              <a:spLocks/>
            </p:cNvSpPr>
            <p:nvPr/>
          </p:nvSpPr>
          <p:spPr bwMode="gray">
            <a:xfrm rot="19435573">
              <a:off x="3921682" y="2249013"/>
              <a:ext cx="2018724" cy="1117599"/>
            </a:xfrm>
            <a:custGeom>
              <a:avLst/>
              <a:gdLst>
                <a:gd name="T0" fmla="*/ 101600 w 1093"/>
                <a:gd name="T1" fmla="*/ 1117600 h 704"/>
                <a:gd name="T2" fmla="*/ 0 w 1093"/>
                <a:gd name="T3" fmla="*/ 987425 h 704"/>
                <a:gd name="T4" fmla="*/ 1301750 w 1093"/>
                <a:gd name="T5" fmla="*/ 0 h 704"/>
                <a:gd name="T6" fmla="*/ 1735137 w 1093"/>
                <a:gd name="T7" fmla="*/ 719138 h 704"/>
                <a:gd name="T8" fmla="*/ 101600 w 1093"/>
                <a:gd name="T9" fmla="*/ 1117600 h 7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3"/>
                <a:gd name="T16" fmla="*/ 0 h 704"/>
                <a:gd name="T17" fmla="*/ 1093 w 1093"/>
                <a:gd name="T18" fmla="*/ 704 h 7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3" h="704">
                  <a:moveTo>
                    <a:pt x="64" y="704"/>
                  </a:moveTo>
                  <a:lnTo>
                    <a:pt x="0" y="622"/>
                  </a:lnTo>
                  <a:lnTo>
                    <a:pt x="820" y="0"/>
                  </a:lnTo>
                  <a:lnTo>
                    <a:pt x="1093" y="453"/>
                  </a:lnTo>
                  <a:lnTo>
                    <a:pt x="64" y="704"/>
                  </a:lnTo>
                  <a:close/>
                </a:path>
              </a:pathLst>
            </a:custGeom>
            <a:gradFill rotWithShape="1">
              <a:gsLst>
                <a:gs pos="0">
                  <a:srgbClr val="D2461E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Freeform 2"/>
            <p:cNvSpPr>
              <a:spLocks/>
            </p:cNvSpPr>
            <p:nvPr/>
          </p:nvSpPr>
          <p:spPr bwMode="gray">
            <a:xfrm rot="19089723">
              <a:off x="4352619" y="3628900"/>
              <a:ext cx="1265237" cy="1741983"/>
            </a:xfrm>
            <a:custGeom>
              <a:avLst/>
              <a:gdLst>
                <a:gd name="T0" fmla="*/ 619125 w 797"/>
                <a:gd name="T1" fmla="*/ 0 h 506"/>
                <a:gd name="T2" fmla="*/ 711200 w 797"/>
                <a:gd name="T3" fmla="*/ 101600 h 506"/>
                <a:gd name="T4" fmla="*/ 1265237 w 797"/>
                <a:gd name="T5" fmla="*/ 785813 h 506"/>
                <a:gd name="T6" fmla="*/ 619125 w 797"/>
                <a:gd name="T7" fmla="*/ 563563 h 506"/>
                <a:gd name="T8" fmla="*/ 0 w 797"/>
                <a:gd name="T9" fmla="*/ 803275 h 506"/>
                <a:gd name="T10" fmla="*/ 619125 w 797"/>
                <a:gd name="T11" fmla="*/ 0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7"/>
                <a:gd name="T19" fmla="*/ 0 h 506"/>
                <a:gd name="T20" fmla="*/ 797 w 797"/>
                <a:gd name="T21" fmla="*/ 506 h 5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7" h="506">
                  <a:moveTo>
                    <a:pt x="390" y="0"/>
                  </a:moveTo>
                  <a:lnTo>
                    <a:pt x="448" y="64"/>
                  </a:lnTo>
                  <a:lnTo>
                    <a:pt x="797" y="495"/>
                  </a:lnTo>
                  <a:lnTo>
                    <a:pt x="390" y="355"/>
                  </a:lnTo>
                  <a:lnTo>
                    <a:pt x="0" y="506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323291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椭圆 29"/>
            <p:cNvSpPr/>
            <p:nvPr/>
          </p:nvSpPr>
          <p:spPr>
            <a:xfrm>
              <a:off x="2214546" y="428605"/>
              <a:ext cx="1857388" cy="1857388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 w="57150">
              <a:solidFill>
                <a:srgbClr val="3232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3"/>
            <p:cNvSpPr>
              <a:spLocks/>
            </p:cNvSpPr>
            <p:nvPr/>
          </p:nvSpPr>
          <p:spPr bwMode="gray">
            <a:xfrm rot="15663282">
              <a:off x="2781268" y="2339501"/>
              <a:ext cx="2144072" cy="1117600"/>
            </a:xfrm>
            <a:custGeom>
              <a:avLst/>
              <a:gdLst>
                <a:gd name="T0" fmla="*/ 101600 w 1093"/>
                <a:gd name="T1" fmla="*/ 1117600 h 704"/>
                <a:gd name="T2" fmla="*/ 0 w 1093"/>
                <a:gd name="T3" fmla="*/ 987425 h 704"/>
                <a:gd name="T4" fmla="*/ 1301750 w 1093"/>
                <a:gd name="T5" fmla="*/ 0 h 704"/>
                <a:gd name="T6" fmla="*/ 1735137 w 1093"/>
                <a:gd name="T7" fmla="*/ 719138 h 704"/>
                <a:gd name="T8" fmla="*/ 101600 w 1093"/>
                <a:gd name="T9" fmla="*/ 1117600 h 7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3"/>
                <a:gd name="T16" fmla="*/ 0 h 704"/>
                <a:gd name="T17" fmla="*/ 1093 w 1093"/>
                <a:gd name="T18" fmla="*/ 704 h 7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3" h="704">
                  <a:moveTo>
                    <a:pt x="64" y="704"/>
                  </a:moveTo>
                  <a:lnTo>
                    <a:pt x="0" y="622"/>
                  </a:lnTo>
                  <a:lnTo>
                    <a:pt x="820" y="0"/>
                  </a:lnTo>
                  <a:lnTo>
                    <a:pt x="1093" y="453"/>
                  </a:lnTo>
                  <a:lnTo>
                    <a:pt x="64" y="704"/>
                  </a:lnTo>
                  <a:close/>
                </a:path>
              </a:pathLst>
            </a:custGeom>
            <a:gradFill rotWithShape="1">
              <a:gsLst>
                <a:gs pos="0">
                  <a:srgbClr val="323291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Freeform 3"/>
            <p:cNvSpPr>
              <a:spLocks/>
            </p:cNvSpPr>
            <p:nvPr/>
          </p:nvSpPr>
          <p:spPr bwMode="gray">
            <a:xfrm rot="20314164" flipH="1">
              <a:off x="2029708" y="3035292"/>
              <a:ext cx="2410476" cy="1117599"/>
            </a:xfrm>
            <a:custGeom>
              <a:avLst/>
              <a:gdLst>
                <a:gd name="T0" fmla="*/ 101600 w 1093"/>
                <a:gd name="T1" fmla="*/ 1117600 h 704"/>
                <a:gd name="T2" fmla="*/ 0 w 1093"/>
                <a:gd name="T3" fmla="*/ 987425 h 704"/>
                <a:gd name="T4" fmla="*/ 1301750 w 1093"/>
                <a:gd name="T5" fmla="*/ 0 h 704"/>
                <a:gd name="T6" fmla="*/ 1735137 w 1093"/>
                <a:gd name="T7" fmla="*/ 719138 h 704"/>
                <a:gd name="T8" fmla="*/ 101600 w 1093"/>
                <a:gd name="T9" fmla="*/ 1117600 h 7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3"/>
                <a:gd name="T16" fmla="*/ 0 h 704"/>
                <a:gd name="T17" fmla="*/ 1093 w 1093"/>
                <a:gd name="T18" fmla="*/ 704 h 7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3" h="704">
                  <a:moveTo>
                    <a:pt x="64" y="704"/>
                  </a:moveTo>
                  <a:lnTo>
                    <a:pt x="0" y="622"/>
                  </a:lnTo>
                  <a:lnTo>
                    <a:pt x="820" y="0"/>
                  </a:lnTo>
                  <a:lnTo>
                    <a:pt x="1093" y="453"/>
                  </a:lnTo>
                  <a:lnTo>
                    <a:pt x="64" y="704"/>
                  </a:lnTo>
                  <a:close/>
                </a:path>
              </a:pathLst>
            </a:custGeom>
            <a:gradFill rotWithShape="1">
              <a:gsLst>
                <a:gs pos="0">
                  <a:srgbClr val="FFE241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5" name="Picture 2" descr="http://www.karpaten.ro/blog/wp-content/uploads/2011/10/important_women_politics_thumbsup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3306" y="2428868"/>
              <a:ext cx="1912952" cy="228601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947181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>
          <a:xfrm>
            <a:off x="1485900" y="1340768"/>
            <a:ext cx="4214810" cy="1317791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lt1"/>
                </a:solidFill>
                <a:latin typeface="Arial Black" pitchFamily="34" charset="0"/>
              </a:rPr>
              <a:t>Nutritional</a:t>
            </a:r>
          </a:p>
          <a:p>
            <a:pPr algn="ctr"/>
            <a:r>
              <a:rPr lang="en-US" altLang="zh-CN" sz="4000" dirty="0" smtClean="0">
                <a:solidFill>
                  <a:schemeClr val="lt1"/>
                </a:solidFill>
                <a:latin typeface="Arial Black" pitchFamily="34" charset="0"/>
              </a:rPr>
              <a:t>Supplement =</a:t>
            </a:r>
            <a:endParaRPr lang="en-US" altLang="zh-CN" sz="4000" dirty="0">
              <a:solidFill>
                <a:schemeClr val="lt1"/>
              </a:solidFill>
              <a:latin typeface="Arial Black" pitchFamily="34" charset="0"/>
            </a:endParaRPr>
          </a:p>
        </p:txBody>
      </p:sp>
      <p:grpSp>
        <p:nvGrpSpPr>
          <p:cNvPr id="5" name="组合 2"/>
          <p:cNvGrpSpPr/>
          <p:nvPr/>
        </p:nvGrpSpPr>
        <p:grpSpPr>
          <a:xfrm>
            <a:off x="4414889" y="912140"/>
            <a:ext cx="5857885" cy="4348488"/>
            <a:chOff x="4643438" y="2357430"/>
            <a:chExt cx="4071935" cy="284829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6" name="图片 3" descr="f4f4dfdfeac3c7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878"/>
            <a:stretch>
              <a:fillRect/>
            </a:stretch>
          </p:blipFill>
          <p:spPr>
            <a:xfrm>
              <a:off x="4643438" y="2357430"/>
              <a:ext cx="3832407" cy="27860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347" t="13208" r="20193" b="7547"/>
            <a:stretch>
              <a:fillRect/>
            </a:stretch>
          </p:blipFill>
          <p:spPr bwMode="auto">
            <a:xfrm>
              <a:off x="7382370" y="2764230"/>
              <a:ext cx="1333003" cy="2441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414494" y="2840966"/>
            <a:ext cx="4286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323291"/>
                </a:solidFill>
                <a:latin typeface="Arial Black" pitchFamily="34" charset="0"/>
              </a:rPr>
              <a:t>Choose good quality</a:t>
            </a:r>
          </a:p>
          <a:p>
            <a:pPr algn="ctr"/>
            <a:r>
              <a:rPr lang="en-US" altLang="zh-CN" sz="2800" dirty="0" smtClean="0">
                <a:solidFill>
                  <a:srgbClr val="323291"/>
                </a:solidFill>
                <a:latin typeface="Arial Black" pitchFamily="34" charset="0"/>
              </a:rPr>
              <a:t>&amp; functional nutritional supplement to strengthen immunity.</a:t>
            </a:r>
            <a:endParaRPr lang="zh-CN" altLang="en-US" sz="2800" dirty="0">
              <a:solidFill>
                <a:srgbClr val="32329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95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1"/>
          <p:cNvSpPr/>
          <p:nvPr/>
        </p:nvSpPr>
        <p:spPr>
          <a:xfrm>
            <a:off x="1469372" y="4526763"/>
            <a:ext cx="2143140" cy="15001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62"/>
          <p:cNvSpPr/>
          <p:nvPr/>
        </p:nvSpPr>
        <p:spPr>
          <a:xfrm>
            <a:off x="4112578" y="4526763"/>
            <a:ext cx="2571768" cy="1500198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63"/>
          <p:cNvSpPr/>
          <p:nvPr/>
        </p:nvSpPr>
        <p:spPr>
          <a:xfrm>
            <a:off x="7041536" y="4526763"/>
            <a:ext cx="3071802" cy="15001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041800" y="1454929"/>
            <a:ext cx="677108" cy="26218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微软雅黑" pitchFamily="34" charset="-122"/>
              </a:rPr>
              <a:t>CONTENTS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13" name="矩形 18"/>
          <p:cNvSpPr/>
          <p:nvPr/>
        </p:nvSpPr>
        <p:spPr>
          <a:xfrm>
            <a:off x="4024752" y="1755419"/>
            <a:ext cx="4178032" cy="45719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4" name="矩形 22"/>
          <p:cNvSpPr/>
          <p:nvPr/>
        </p:nvSpPr>
        <p:spPr>
          <a:xfrm>
            <a:off x="1299752" y="3648814"/>
            <a:ext cx="9170776" cy="240129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21"/>
          <a:stretch/>
        </p:blipFill>
        <p:spPr bwMode="auto">
          <a:xfrm>
            <a:off x="2020544" y="3182236"/>
            <a:ext cx="1828800" cy="47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79"/>
          <a:stretch/>
        </p:blipFill>
        <p:spPr bwMode="auto">
          <a:xfrm>
            <a:off x="2020544" y="1830376"/>
            <a:ext cx="1828800" cy="135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等腰三角形 26"/>
          <p:cNvSpPr/>
          <p:nvPr/>
        </p:nvSpPr>
        <p:spPr>
          <a:xfrm flipV="1">
            <a:off x="2663916" y="3182236"/>
            <a:ext cx="277734" cy="238470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21"/>
          <a:stretch/>
        </p:blipFill>
        <p:spPr bwMode="auto">
          <a:xfrm>
            <a:off x="4828856" y="3182236"/>
            <a:ext cx="1828800" cy="47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79"/>
          <a:stretch/>
        </p:blipFill>
        <p:spPr bwMode="auto">
          <a:xfrm>
            <a:off x="4828856" y="1830376"/>
            <a:ext cx="1828800" cy="135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等腰三角形 30"/>
          <p:cNvSpPr/>
          <p:nvPr/>
        </p:nvSpPr>
        <p:spPr>
          <a:xfrm flipV="1">
            <a:off x="5472228" y="3182236"/>
            <a:ext cx="277734" cy="238470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21"/>
          <a:stretch/>
        </p:blipFill>
        <p:spPr bwMode="auto">
          <a:xfrm>
            <a:off x="7637168" y="3182236"/>
            <a:ext cx="1828800" cy="47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等腰三角形 19"/>
          <p:cNvSpPr/>
          <p:nvPr/>
        </p:nvSpPr>
        <p:spPr>
          <a:xfrm flipV="1">
            <a:off x="8030432" y="3748389"/>
            <a:ext cx="939930" cy="655314"/>
          </a:xfrm>
          <a:prstGeom prst="triangl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3" name="等腰三角形 20"/>
          <p:cNvSpPr/>
          <p:nvPr/>
        </p:nvSpPr>
        <p:spPr>
          <a:xfrm flipV="1">
            <a:off x="5320295" y="3756503"/>
            <a:ext cx="939930" cy="655314"/>
          </a:xfrm>
          <a:prstGeom prst="triangl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4" name="等腰三角形 21"/>
          <p:cNvSpPr/>
          <p:nvPr/>
        </p:nvSpPr>
        <p:spPr>
          <a:xfrm flipV="1">
            <a:off x="2469504" y="3748564"/>
            <a:ext cx="939930" cy="655314"/>
          </a:xfrm>
          <a:prstGeom prst="triangl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5" name="等腰三角形 24"/>
          <p:cNvSpPr/>
          <p:nvPr/>
        </p:nvSpPr>
        <p:spPr>
          <a:xfrm flipV="1">
            <a:off x="2040876" y="3169441"/>
            <a:ext cx="2081273" cy="1190351"/>
          </a:xfrm>
          <a:prstGeom prst="triangle">
            <a:avLst>
              <a:gd name="adj" fmla="val 48219"/>
            </a:avLst>
          </a:prstGeom>
          <a:gradFill>
            <a:gsLst>
              <a:gs pos="100000">
                <a:srgbClr val="FFC000"/>
              </a:gs>
              <a:gs pos="50000">
                <a:srgbClr val="FFE241"/>
              </a:gs>
              <a:gs pos="3000">
                <a:schemeClr val="bg1"/>
              </a:gs>
            </a:gsLst>
            <a:lin ang="5400000" scaled="0"/>
          </a:gradFill>
          <a:ln w="25400" cap="flat" cmpd="sng" algn="ctr">
            <a:solidFill>
              <a:srgbClr val="FFD44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6" name="等腰三角形 28"/>
          <p:cNvSpPr/>
          <p:nvPr/>
        </p:nvSpPr>
        <p:spPr>
          <a:xfrm flipV="1">
            <a:off x="4842216" y="3169441"/>
            <a:ext cx="2081273" cy="1190351"/>
          </a:xfrm>
          <a:prstGeom prst="triangle">
            <a:avLst>
              <a:gd name="adj" fmla="val 48219"/>
            </a:avLst>
          </a:prstGeom>
          <a:gradFill>
            <a:gsLst>
              <a:gs pos="100000">
                <a:srgbClr val="FFC000"/>
              </a:gs>
              <a:gs pos="50000">
                <a:srgbClr val="FFE241"/>
              </a:gs>
              <a:gs pos="3000">
                <a:schemeClr val="bg1"/>
              </a:gs>
            </a:gsLst>
            <a:lin ang="5400000" scaled="0"/>
          </a:gradFill>
          <a:ln w="25400" cap="flat" cmpd="sng" algn="ctr">
            <a:solidFill>
              <a:srgbClr val="FFD44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7" name="等腰三角形 32"/>
          <p:cNvSpPr/>
          <p:nvPr/>
        </p:nvSpPr>
        <p:spPr>
          <a:xfrm flipV="1">
            <a:off x="7603469" y="3169441"/>
            <a:ext cx="2081273" cy="1190351"/>
          </a:xfrm>
          <a:prstGeom prst="triangle">
            <a:avLst>
              <a:gd name="adj" fmla="val 48219"/>
            </a:avLst>
          </a:prstGeom>
          <a:gradFill>
            <a:gsLst>
              <a:gs pos="100000">
                <a:srgbClr val="FFC000"/>
              </a:gs>
              <a:gs pos="50000">
                <a:srgbClr val="FFE241"/>
              </a:gs>
              <a:gs pos="3000">
                <a:schemeClr val="bg1"/>
              </a:gs>
            </a:gsLst>
            <a:lin ang="5400000" scaled="0"/>
          </a:gradFill>
          <a:ln w="25400" cap="flat" cmpd="sng" algn="ctr">
            <a:solidFill>
              <a:srgbClr val="FFD44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79"/>
          <a:stretch/>
        </p:blipFill>
        <p:spPr bwMode="auto">
          <a:xfrm>
            <a:off x="7637168" y="1830376"/>
            <a:ext cx="1828800" cy="135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等腰三角形 34"/>
          <p:cNvSpPr/>
          <p:nvPr/>
        </p:nvSpPr>
        <p:spPr>
          <a:xfrm flipV="1">
            <a:off x="8280540" y="3182236"/>
            <a:ext cx="277734" cy="238470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14456" y="2424270"/>
            <a:ext cx="861730" cy="82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微软雅黑" pitchFamily="34" charset="-122"/>
              </a:rPr>
              <a:t>01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95791" y="2383624"/>
            <a:ext cx="861730" cy="82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微软雅黑" pitchFamily="34" charset="-122"/>
              </a:rPr>
              <a:t>02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04238" y="2413217"/>
            <a:ext cx="861730" cy="82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微软雅黑" pitchFamily="34" charset="-122"/>
              </a:rPr>
              <a:t>03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55058" y="4755194"/>
            <a:ext cx="244750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2400" kern="0" dirty="0" smtClean="0">
                <a:solidFill>
                  <a:srgbClr val="323291"/>
                </a:solidFill>
                <a:latin typeface="Arial Black" pitchFamily="34" charset="0"/>
                <a:ea typeface="微软雅黑" pitchFamily="34" charset="-122"/>
              </a:rPr>
              <a:t>Immune system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323291"/>
              </a:solidFill>
              <a:effectLst/>
              <a:uLnTx/>
              <a:uFillTx/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0574" y="4993416"/>
            <a:ext cx="2695210" cy="533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2400" kern="0" dirty="0" err="1" smtClean="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Ganoderma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12974" y="4755194"/>
            <a:ext cx="325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Pure &amp; Broken</a:t>
            </a:r>
          </a:p>
          <a:p>
            <a:pPr marL="360363"/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 Spores</a:t>
            </a:r>
            <a:endParaRPr lang="zh-CN" altLang="en-US" sz="2000" dirty="0" smtClean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47659" y="1129440"/>
            <a:ext cx="3279695" cy="754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23291"/>
                </a:solidFill>
                <a:effectLst/>
                <a:uLnTx/>
                <a:uFillTx/>
                <a:latin typeface="Arial Black" pitchFamily="34" charset="0"/>
                <a:ea typeface="微软雅黑" pitchFamily="34" charset="-122"/>
              </a:rPr>
              <a:t>CONTENTS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323291"/>
              </a:solidFill>
              <a:effectLst/>
              <a:uLnTx/>
              <a:uFillTx/>
              <a:latin typeface="Arial Black" pitchFamily="34" charset="0"/>
              <a:ea typeface="微软雅黑" pitchFamily="34" charset="-122"/>
            </a:endParaRPr>
          </a:p>
        </p:txBody>
      </p:sp>
      <p:grpSp>
        <p:nvGrpSpPr>
          <p:cNvPr id="37" name="组合 30"/>
          <p:cNvGrpSpPr/>
          <p:nvPr/>
        </p:nvGrpSpPr>
        <p:grpSpPr>
          <a:xfrm>
            <a:off x="4213379" y="1369486"/>
            <a:ext cx="471072" cy="656947"/>
            <a:chOff x="-2232248" y="-233231"/>
            <a:chExt cx="2232248" cy="3113044"/>
          </a:xfrm>
        </p:grpSpPr>
        <p:sp>
          <p:nvSpPr>
            <p:cNvPr id="38" name="等腰三角形 53"/>
            <p:cNvSpPr/>
            <p:nvPr/>
          </p:nvSpPr>
          <p:spPr>
            <a:xfrm flipV="1">
              <a:off x="-1728192" y="1809480"/>
              <a:ext cx="1008112" cy="1070333"/>
            </a:xfrm>
            <a:prstGeom prst="triangle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21"/>
            <a:stretch/>
          </p:blipFill>
          <p:spPr bwMode="auto">
            <a:xfrm>
              <a:off x="-2149792" y="1118629"/>
              <a:ext cx="1828800" cy="476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等腰三角形 55"/>
            <p:cNvSpPr/>
            <p:nvPr/>
          </p:nvSpPr>
          <p:spPr>
            <a:xfrm flipV="1">
              <a:off x="-2232248" y="863590"/>
              <a:ext cx="2232248" cy="1944216"/>
            </a:xfrm>
            <a:prstGeom prst="triangle">
              <a:avLst>
                <a:gd name="adj" fmla="val 48219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12000">
                  <a:srgbClr val="FFC000">
                    <a:shade val="67500"/>
                    <a:satMod val="115000"/>
                  </a:srgbClr>
                </a:gs>
                <a:gs pos="50016">
                  <a:srgbClr val="FFD44B"/>
                </a:gs>
                <a:gs pos="84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FFD44B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079"/>
            <a:stretch/>
          </p:blipFill>
          <p:spPr bwMode="auto">
            <a:xfrm>
              <a:off x="-2149792" y="-233231"/>
              <a:ext cx="1828800" cy="1351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等腰三角形 57"/>
            <p:cNvSpPr/>
            <p:nvPr/>
          </p:nvSpPr>
          <p:spPr>
            <a:xfrm flipV="1">
              <a:off x="-1506420" y="1118629"/>
              <a:ext cx="277734" cy="238470"/>
            </a:xfrm>
            <a:prstGeom prst="triangl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43" name="等腰三角形 59"/>
          <p:cNvSpPr/>
          <p:nvPr/>
        </p:nvSpPr>
        <p:spPr>
          <a:xfrm flipV="1">
            <a:off x="5549356" y="3145285"/>
            <a:ext cx="277734" cy="238470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4" name="等腰三角形 60"/>
          <p:cNvSpPr/>
          <p:nvPr/>
        </p:nvSpPr>
        <p:spPr>
          <a:xfrm flipV="1">
            <a:off x="2691836" y="3145285"/>
            <a:ext cx="277734" cy="238470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181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2"/>
          <p:cNvSpPr/>
          <p:nvPr/>
        </p:nvSpPr>
        <p:spPr>
          <a:xfrm>
            <a:off x="405780" y="836712"/>
            <a:ext cx="9649072" cy="5806998"/>
          </a:xfrm>
          <a:custGeom>
            <a:avLst/>
            <a:gdLst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143536">
                <a:moveTo>
                  <a:pt x="0" y="0"/>
                </a:moveTo>
                <a:cubicBezTo>
                  <a:pt x="4624398" y="547710"/>
                  <a:pt x="6038832" y="401026"/>
                  <a:pt x="9144000" y="0"/>
                </a:cubicBezTo>
                <a:lnTo>
                  <a:pt x="9144000" y="5143536"/>
                </a:lnTo>
                <a:lnTo>
                  <a:pt x="0" y="514353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6"/>
          <p:cNvSpPr/>
          <p:nvPr/>
        </p:nvSpPr>
        <p:spPr>
          <a:xfrm>
            <a:off x="405747" y="3881495"/>
            <a:ext cx="4070697" cy="169064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r>
              <a:rPr lang="en-US" altLang="zh-CN" sz="3200" dirty="0" smtClean="0">
                <a:solidFill>
                  <a:srgbClr val="323291"/>
                </a:solidFill>
                <a:latin typeface="Arial Black" pitchFamily="34" charset="0"/>
              </a:rPr>
              <a:t> </a:t>
            </a:r>
            <a:r>
              <a:rPr lang="en-US" altLang="zh-CN" sz="3200" dirty="0" err="1" smtClean="0">
                <a:solidFill>
                  <a:srgbClr val="323291"/>
                </a:solidFill>
                <a:latin typeface="Arial Black" pitchFamily="34" charset="0"/>
              </a:rPr>
              <a:t>lucidum</a:t>
            </a:r>
            <a:endParaRPr lang="zh-CN" altLang="en-US" sz="3200" dirty="0" smtClean="0">
              <a:solidFill>
                <a:srgbClr val="32329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08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/>
          <p:nvPr/>
        </p:nvSpPr>
        <p:spPr>
          <a:xfrm>
            <a:off x="1197868" y="-24857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840778" y="2514696"/>
            <a:ext cx="8501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The plant in the picture is called </a:t>
            </a:r>
            <a:r>
              <a:rPr lang="en-US" altLang="zh-CN" sz="2000" b="1" i="1" dirty="0" err="1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Reishi</a:t>
            </a:r>
            <a:r>
              <a:rPr lang="en-US" altLang="zh-CN" sz="2000" b="1" i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in China and Japan.</a:t>
            </a:r>
          </a:p>
          <a:p>
            <a:pPr marL="360363" indent="-360363">
              <a:buFont typeface="Wingdings" pitchFamily="2" charset="2"/>
              <a:buChar char="Ø"/>
            </a:pPr>
            <a:endParaRPr lang="en-US" altLang="zh-CN" sz="20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It is known as “Ten-Thousand-Year Mushroom” and “Mushroom of Immortality” because it is said to promote longevity.</a:t>
            </a:r>
          </a:p>
          <a:p>
            <a:pPr marL="360363" indent="-360363">
              <a:buFont typeface="Wingdings" pitchFamily="2" charset="2"/>
              <a:buChar char="Ø"/>
            </a:pPr>
            <a:endParaRPr lang="en-US" altLang="zh-CN" sz="20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r>
              <a:rPr lang="en-US" altLang="zh-CN" sz="2000" b="1" i="1" dirty="0" err="1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Ganoderma</a:t>
            </a:r>
            <a:r>
              <a:rPr lang="en-US" altLang="zh-CN" sz="2000" b="1" i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i="1" dirty="0" err="1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lucidum</a:t>
            </a:r>
            <a:r>
              <a:rPr lang="en-US" altLang="zh-CN" sz="2000" b="1" i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is the Latin name of </a:t>
            </a:r>
            <a:r>
              <a:rPr lang="en-US" altLang="zh-CN" sz="2000" b="1" i="1" dirty="0" err="1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Reishi</a:t>
            </a:r>
            <a:r>
              <a:rPr lang="en-US" altLang="zh-CN" sz="2000" b="1" i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zh-CN" altLang="en-US" sz="2000" b="1" i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www.donnellymackenzie.com/wp-content/uploads/2013/08/Crow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2612" y="189433"/>
            <a:ext cx="1643074" cy="907015"/>
          </a:xfrm>
          <a:prstGeom prst="rect">
            <a:avLst/>
          </a:prstGeom>
          <a:noFill/>
        </p:spPr>
      </p:pic>
      <p:sp>
        <p:nvSpPr>
          <p:cNvPr id="7" name="矩形 2"/>
          <p:cNvSpPr/>
          <p:nvPr/>
        </p:nvSpPr>
        <p:spPr>
          <a:xfrm>
            <a:off x="3055224" y="1118127"/>
            <a:ext cx="5643602" cy="1071570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 Black" pitchFamily="34" charset="0"/>
              </a:rPr>
              <a:t>THE KING OF HERB</a:t>
            </a:r>
          </a:p>
          <a:p>
            <a:pPr algn="ctr"/>
            <a:r>
              <a:rPr lang="en-US" altLang="zh-CN" sz="2800" dirty="0" smtClean="0">
                <a:latin typeface="Arial Black" pitchFamily="34" charset="0"/>
              </a:rPr>
              <a:t>– GANODERMA LUCIDUM</a:t>
            </a:r>
            <a:endParaRPr lang="en-US" altLang="zh-CN" sz="2800" dirty="0">
              <a:solidFill>
                <a:schemeClr val="lt1"/>
              </a:solidFill>
              <a:latin typeface="Arial Black" pitchFamily="34" charset="0"/>
            </a:endParaRPr>
          </a:p>
        </p:txBody>
      </p:sp>
      <p:sp>
        <p:nvSpPr>
          <p:cNvPr id="8" name="矩形 6"/>
          <p:cNvSpPr/>
          <p:nvPr/>
        </p:nvSpPr>
        <p:spPr>
          <a:xfrm>
            <a:off x="1197868" y="5118655"/>
            <a:ext cx="9144000" cy="1714488"/>
          </a:xfrm>
          <a:prstGeom prst="rect">
            <a:avLst/>
          </a:prstGeom>
          <a:solidFill>
            <a:srgbClr val="32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2" descr="http://www.immortalityalchemy.com/wp-content/uploads/2012/05/Red-Reishi-Ganoderma-Lucidum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6E9FA"/>
              </a:clrFrom>
              <a:clrTo>
                <a:srgbClr val="E6E9FA">
                  <a:alpha val="0"/>
                </a:srgbClr>
              </a:clrTo>
            </a:clrChange>
          </a:blip>
          <a:srcRect l="13800" t="13208" r="4101" b="7547"/>
          <a:stretch>
            <a:fillRect/>
          </a:stretch>
        </p:blipFill>
        <p:spPr bwMode="auto">
          <a:xfrm>
            <a:off x="1269274" y="4915331"/>
            <a:ext cx="2857520" cy="184639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26794" y="5243741"/>
            <a:ext cx="60721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E241"/>
                </a:solidFill>
                <a:latin typeface="Arial Black" pitchFamily="34" charset="0"/>
                <a:cs typeface="Arial" pitchFamily="34" charset="0"/>
              </a:rPr>
              <a:t>“One of the most important elixirs in the Orient”</a:t>
            </a:r>
          </a:p>
          <a:p>
            <a:pPr algn="r"/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– said by Hiroshi </a:t>
            </a:r>
            <a:r>
              <a:rPr lang="en-US" altLang="zh-CN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Hikino</a:t>
            </a:r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a professor of University of Tahoka, in Japan.</a:t>
            </a:r>
            <a:endParaRPr lang="zh-CN" altLang="en-US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25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"/>
          <p:cNvSpPr/>
          <p:nvPr/>
        </p:nvSpPr>
        <p:spPr>
          <a:xfrm>
            <a:off x="3070076" y="836712"/>
            <a:ext cx="5643602" cy="1071570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 Black" pitchFamily="34" charset="0"/>
              </a:rPr>
              <a:t>MAIN FUNCTIONS OF GANODERMA LUCIDUM</a:t>
            </a:r>
            <a:endParaRPr lang="en-US" altLang="zh-CN" sz="2800" dirty="0">
              <a:solidFill>
                <a:schemeClr val="lt1"/>
              </a:solidFill>
              <a:latin typeface="Arial Black" pitchFamily="34" charset="0"/>
            </a:endParaRPr>
          </a:p>
        </p:txBody>
      </p:sp>
      <p:grpSp>
        <p:nvGrpSpPr>
          <p:cNvPr id="12" name="组合 2"/>
          <p:cNvGrpSpPr/>
          <p:nvPr/>
        </p:nvGrpSpPr>
        <p:grpSpPr>
          <a:xfrm>
            <a:off x="1927068" y="2551224"/>
            <a:ext cx="2357454" cy="3214710"/>
            <a:chOff x="571472" y="2928934"/>
            <a:chExt cx="2714644" cy="3429024"/>
          </a:xfrm>
        </p:grpSpPr>
        <p:grpSp>
          <p:nvGrpSpPr>
            <p:cNvPr id="13" name="组合 38"/>
            <p:cNvGrpSpPr/>
            <p:nvPr/>
          </p:nvGrpSpPr>
          <p:grpSpPr>
            <a:xfrm>
              <a:off x="628219" y="5268585"/>
              <a:ext cx="2657897" cy="1089375"/>
              <a:chOff x="4357686" y="6000768"/>
              <a:chExt cx="4017963" cy="1439863"/>
            </a:xfrm>
          </p:grpSpPr>
          <p:sp>
            <p:nvSpPr>
              <p:cNvPr id="26" name="Freeform 33"/>
              <p:cNvSpPr>
                <a:spLocks/>
              </p:cNvSpPr>
              <p:nvPr/>
            </p:nvSpPr>
            <p:spPr bwMode="auto">
              <a:xfrm>
                <a:off x="4357686" y="6648478"/>
                <a:ext cx="4017963" cy="781050"/>
              </a:xfrm>
              <a:custGeom>
                <a:avLst/>
                <a:gdLst>
                  <a:gd name="T0" fmla="*/ 514 w 700"/>
                  <a:gd name="T1" fmla="*/ 0 h 136"/>
                  <a:gd name="T2" fmla="*/ 0 w 700"/>
                  <a:gd name="T3" fmla="*/ 66 h 136"/>
                  <a:gd name="T4" fmla="*/ 0 w 700"/>
                  <a:gd name="T5" fmla="*/ 68 h 136"/>
                  <a:gd name="T6" fmla="*/ 126 w 700"/>
                  <a:gd name="T7" fmla="*/ 136 h 136"/>
                  <a:gd name="T8" fmla="*/ 700 w 700"/>
                  <a:gd name="T9" fmla="*/ 34 h 136"/>
                  <a:gd name="T10" fmla="*/ 700 w 700"/>
                  <a:gd name="T11" fmla="*/ 32 h 136"/>
                  <a:gd name="T12" fmla="*/ 514 w 700"/>
                  <a:gd name="T13" fmla="*/ 0 h 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0"/>
                  <a:gd name="T22" fmla="*/ 0 h 136"/>
                  <a:gd name="T23" fmla="*/ 700 w 700"/>
                  <a:gd name="T24" fmla="*/ 136 h 1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0" h="136">
                    <a:moveTo>
                      <a:pt x="514" y="0"/>
                    </a:moveTo>
                    <a:lnTo>
                      <a:pt x="0" y="66"/>
                    </a:lnTo>
                    <a:lnTo>
                      <a:pt x="0" y="68"/>
                    </a:lnTo>
                    <a:lnTo>
                      <a:pt x="126" y="136"/>
                    </a:lnTo>
                    <a:lnTo>
                      <a:pt x="700" y="34"/>
                    </a:lnTo>
                    <a:lnTo>
                      <a:pt x="700" y="32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323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>
                  <a:ea typeface="华文细黑" pitchFamily="2" charset="-122"/>
                </a:endParaRPr>
              </a:p>
            </p:txBody>
          </p:sp>
          <p:sp>
            <p:nvSpPr>
              <p:cNvPr id="27" name="Freeform 34"/>
              <p:cNvSpPr>
                <a:spLocks/>
              </p:cNvSpPr>
              <p:nvPr/>
            </p:nvSpPr>
            <p:spPr bwMode="auto">
              <a:xfrm>
                <a:off x="7286644" y="6000768"/>
                <a:ext cx="1068388" cy="838200"/>
              </a:xfrm>
              <a:custGeom>
                <a:avLst/>
                <a:gdLst>
                  <a:gd name="T0" fmla="*/ 186 w 186"/>
                  <a:gd name="T1" fmla="*/ 146 h 146"/>
                  <a:gd name="T2" fmla="*/ 186 w 186"/>
                  <a:gd name="T3" fmla="*/ 12 h 146"/>
                  <a:gd name="T4" fmla="*/ 0 w 186"/>
                  <a:gd name="T5" fmla="*/ 0 h 146"/>
                  <a:gd name="T6" fmla="*/ 0 w 186"/>
                  <a:gd name="T7" fmla="*/ 114 h 146"/>
                  <a:gd name="T8" fmla="*/ 186 w 186"/>
                  <a:gd name="T9" fmla="*/ 146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"/>
                  <a:gd name="T16" fmla="*/ 0 h 146"/>
                  <a:gd name="T17" fmla="*/ 186 w 186"/>
                  <a:gd name="T18" fmla="*/ 146 h 1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" h="146">
                    <a:moveTo>
                      <a:pt x="186" y="146"/>
                    </a:moveTo>
                    <a:lnTo>
                      <a:pt x="186" y="12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86" y="146"/>
                    </a:lnTo>
                    <a:close/>
                  </a:path>
                </a:pathLst>
              </a:custGeom>
              <a:solidFill>
                <a:srgbClr val="323291">
                  <a:alpha val="69804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华文细黑" pitchFamily="2" charset="-122"/>
                </a:endParaRPr>
              </a:p>
            </p:txBody>
          </p:sp>
          <p:sp>
            <p:nvSpPr>
              <p:cNvPr id="28" name="Freeform 35"/>
              <p:cNvSpPr>
                <a:spLocks/>
              </p:cNvSpPr>
              <p:nvPr/>
            </p:nvSpPr>
            <p:spPr bwMode="auto">
              <a:xfrm>
                <a:off x="4429124" y="6000768"/>
                <a:ext cx="2949575" cy="1033462"/>
              </a:xfrm>
              <a:custGeom>
                <a:avLst/>
                <a:gdLst>
                  <a:gd name="T0" fmla="*/ 514 w 514"/>
                  <a:gd name="T1" fmla="*/ 114 h 180"/>
                  <a:gd name="T2" fmla="*/ 514 w 514"/>
                  <a:gd name="T3" fmla="*/ 0 h 180"/>
                  <a:gd name="T4" fmla="*/ 0 w 514"/>
                  <a:gd name="T5" fmla="*/ 26 h 180"/>
                  <a:gd name="T6" fmla="*/ 0 w 514"/>
                  <a:gd name="T7" fmla="*/ 180 h 180"/>
                  <a:gd name="T8" fmla="*/ 514 w 514"/>
                  <a:gd name="T9" fmla="*/ 114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4"/>
                  <a:gd name="T16" fmla="*/ 0 h 180"/>
                  <a:gd name="T17" fmla="*/ 514 w 514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4" h="180">
                    <a:moveTo>
                      <a:pt x="514" y="114"/>
                    </a:moveTo>
                    <a:lnTo>
                      <a:pt x="514" y="0"/>
                    </a:lnTo>
                    <a:lnTo>
                      <a:pt x="0" y="26"/>
                    </a:lnTo>
                    <a:lnTo>
                      <a:pt x="0" y="180"/>
                    </a:lnTo>
                    <a:lnTo>
                      <a:pt x="514" y="1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>
                  <a:ea typeface="华文细黑" pitchFamily="2" charset="-122"/>
                </a:endParaRPr>
              </a:p>
            </p:txBody>
          </p:sp>
          <p:sp>
            <p:nvSpPr>
              <p:cNvPr id="29" name="Freeform 36"/>
              <p:cNvSpPr>
                <a:spLocks/>
              </p:cNvSpPr>
              <p:nvPr/>
            </p:nvSpPr>
            <p:spPr bwMode="auto">
              <a:xfrm>
                <a:off x="4357686" y="6000768"/>
                <a:ext cx="4017963" cy="287337"/>
              </a:xfrm>
              <a:custGeom>
                <a:avLst/>
                <a:gdLst>
                  <a:gd name="T0" fmla="*/ 514 w 700"/>
                  <a:gd name="T1" fmla="*/ 0 h 50"/>
                  <a:gd name="T2" fmla="*/ 0 w 700"/>
                  <a:gd name="T3" fmla="*/ 24 h 50"/>
                  <a:gd name="T4" fmla="*/ 126 w 700"/>
                  <a:gd name="T5" fmla="*/ 50 h 50"/>
                  <a:gd name="T6" fmla="*/ 126 w 700"/>
                  <a:gd name="T7" fmla="*/ 50 h 50"/>
                  <a:gd name="T8" fmla="*/ 700 w 700"/>
                  <a:gd name="T9" fmla="*/ 12 h 50"/>
                  <a:gd name="T10" fmla="*/ 700 w 700"/>
                  <a:gd name="T11" fmla="*/ 12 h 50"/>
                  <a:gd name="T12" fmla="*/ 514 w 700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0"/>
                  <a:gd name="T22" fmla="*/ 0 h 50"/>
                  <a:gd name="T23" fmla="*/ 700 w 700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0" h="50">
                    <a:moveTo>
                      <a:pt x="514" y="0"/>
                    </a:moveTo>
                    <a:lnTo>
                      <a:pt x="0" y="24"/>
                    </a:lnTo>
                    <a:lnTo>
                      <a:pt x="126" y="50"/>
                    </a:lnTo>
                    <a:lnTo>
                      <a:pt x="700" y="12"/>
                    </a:lnTo>
                    <a:lnTo>
                      <a:pt x="514" y="0"/>
                    </a:lnTo>
                    <a:close/>
                  </a:path>
                </a:pathLst>
              </a:custGeom>
              <a:gradFill flip="none" rotWithShape="1">
                <a:gsLst>
                  <a:gs pos="39000">
                    <a:srgbClr val="323291"/>
                  </a:gs>
                  <a:gs pos="84000">
                    <a:srgbClr val="323291">
                      <a:alpha val="7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华文细黑" pitchFamily="2" charset="-122"/>
                </a:endParaRPr>
              </a:p>
            </p:txBody>
          </p:sp>
          <p:sp>
            <p:nvSpPr>
              <p:cNvPr id="30" name="Freeform 37"/>
              <p:cNvSpPr>
                <a:spLocks/>
              </p:cNvSpPr>
              <p:nvPr/>
            </p:nvSpPr>
            <p:spPr bwMode="auto">
              <a:xfrm>
                <a:off x="5064151" y="6053166"/>
                <a:ext cx="3294063" cy="1376362"/>
              </a:xfrm>
              <a:custGeom>
                <a:avLst/>
                <a:gdLst>
                  <a:gd name="T0" fmla="*/ 0 w 574"/>
                  <a:gd name="T1" fmla="*/ 240 h 240"/>
                  <a:gd name="T2" fmla="*/ 574 w 574"/>
                  <a:gd name="T3" fmla="*/ 136 h 240"/>
                  <a:gd name="T4" fmla="*/ 574 w 574"/>
                  <a:gd name="T5" fmla="*/ 0 h 240"/>
                  <a:gd name="T6" fmla="*/ 0 w 574"/>
                  <a:gd name="T7" fmla="*/ 38 h 240"/>
                  <a:gd name="T8" fmla="*/ 0 w 574"/>
                  <a:gd name="T9" fmla="*/ 24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4"/>
                  <a:gd name="T16" fmla="*/ 0 h 240"/>
                  <a:gd name="T17" fmla="*/ 574 w 574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4" h="240">
                    <a:moveTo>
                      <a:pt x="0" y="240"/>
                    </a:moveTo>
                    <a:lnTo>
                      <a:pt x="574" y="136"/>
                    </a:lnTo>
                    <a:lnTo>
                      <a:pt x="574" y="0"/>
                    </a:lnTo>
                    <a:lnTo>
                      <a:pt x="0" y="38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323291">
                  <a:alpha val="69804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华文细黑" pitchFamily="2" charset="-122"/>
                </a:endParaRPr>
              </a:p>
            </p:txBody>
          </p:sp>
          <p:sp>
            <p:nvSpPr>
              <p:cNvPr id="31" name="Freeform 38"/>
              <p:cNvSpPr>
                <a:spLocks/>
              </p:cNvSpPr>
              <p:nvPr/>
            </p:nvSpPr>
            <p:spPr bwMode="auto">
              <a:xfrm>
                <a:off x="4357686" y="6143644"/>
                <a:ext cx="723900" cy="1296987"/>
              </a:xfrm>
              <a:custGeom>
                <a:avLst/>
                <a:gdLst>
                  <a:gd name="T0" fmla="*/ 0 w 126"/>
                  <a:gd name="T1" fmla="*/ 0 h 226"/>
                  <a:gd name="T2" fmla="*/ 0 w 126"/>
                  <a:gd name="T3" fmla="*/ 156 h 226"/>
                  <a:gd name="T4" fmla="*/ 126 w 126"/>
                  <a:gd name="T5" fmla="*/ 226 h 226"/>
                  <a:gd name="T6" fmla="*/ 126 w 126"/>
                  <a:gd name="T7" fmla="*/ 24 h 226"/>
                  <a:gd name="T8" fmla="*/ 0 w 126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226"/>
                  <a:gd name="T17" fmla="*/ 126 w 126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226">
                    <a:moveTo>
                      <a:pt x="0" y="0"/>
                    </a:moveTo>
                    <a:lnTo>
                      <a:pt x="0" y="156"/>
                    </a:lnTo>
                    <a:lnTo>
                      <a:pt x="126" y="226"/>
                    </a:lnTo>
                    <a:lnTo>
                      <a:pt x="126" y="24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39000">
                    <a:srgbClr val="323291"/>
                  </a:gs>
                  <a:gs pos="84000">
                    <a:srgbClr val="323291">
                      <a:alpha val="7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华文细黑" pitchFamily="2" charset="-122"/>
                </a:endParaRPr>
              </a:p>
            </p:txBody>
          </p:sp>
        </p:grpSp>
        <p:sp>
          <p:nvSpPr>
            <p:cNvPr id="14" name="Freeform 46"/>
            <p:cNvSpPr>
              <a:spLocks/>
            </p:cNvSpPr>
            <p:nvPr/>
          </p:nvSpPr>
          <p:spPr bwMode="auto">
            <a:xfrm>
              <a:off x="583202" y="4143337"/>
              <a:ext cx="478862" cy="871980"/>
            </a:xfrm>
            <a:custGeom>
              <a:avLst/>
              <a:gdLst>
                <a:gd name="T0" fmla="*/ 124 w 126"/>
                <a:gd name="T1" fmla="*/ 0 h 201"/>
                <a:gd name="T2" fmla="*/ 0 w 126"/>
                <a:gd name="T3" fmla="*/ 33 h 201"/>
                <a:gd name="T4" fmla="*/ 0 w 126"/>
                <a:gd name="T5" fmla="*/ 189 h 201"/>
                <a:gd name="T6" fmla="*/ 126 w 126"/>
                <a:gd name="T7" fmla="*/ 201 h 201"/>
                <a:gd name="T8" fmla="*/ 126 w 126"/>
                <a:gd name="T9" fmla="*/ 0 h 201"/>
                <a:gd name="T10" fmla="*/ 124 w 126"/>
                <a:gd name="T11" fmla="*/ 0 h 2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201"/>
                <a:gd name="T20" fmla="*/ 126 w 126"/>
                <a:gd name="T21" fmla="*/ 201 h 2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201">
                  <a:moveTo>
                    <a:pt x="124" y="0"/>
                  </a:moveTo>
                  <a:lnTo>
                    <a:pt x="0" y="33"/>
                  </a:lnTo>
                  <a:lnTo>
                    <a:pt x="0" y="189"/>
                  </a:lnTo>
                  <a:lnTo>
                    <a:pt x="126" y="201"/>
                  </a:lnTo>
                  <a:lnTo>
                    <a:pt x="126" y="0"/>
                  </a:lnTo>
                  <a:lnTo>
                    <a:pt x="124" y="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D2461E"/>
                </a:gs>
                <a:gs pos="78000">
                  <a:srgbClr val="D2461E">
                    <a:alpha val="7500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15" name="Freeform 47"/>
            <p:cNvSpPr>
              <a:spLocks/>
            </p:cNvSpPr>
            <p:nvPr/>
          </p:nvSpPr>
          <p:spPr bwMode="auto">
            <a:xfrm>
              <a:off x="1055767" y="4139733"/>
              <a:ext cx="2179034" cy="871980"/>
            </a:xfrm>
            <a:custGeom>
              <a:avLst/>
              <a:gdLst>
                <a:gd name="T0" fmla="*/ 574 w 574"/>
                <a:gd name="T1" fmla="*/ 45 h 201"/>
                <a:gd name="T2" fmla="*/ 0 w 574"/>
                <a:gd name="T3" fmla="*/ 0 h 201"/>
                <a:gd name="T4" fmla="*/ 0 w 574"/>
                <a:gd name="T5" fmla="*/ 201 h 201"/>
                <a:gd name="T6" fmla="*/ 574 w 574"/>
                <a:gd name="T7" fmla="*/ 185 h 201"/>
                <a:gd name="T8" fmla="*/ 574 w 574"/>
                <a:gd name="T9" fmla="*/ 45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4"/>
                <a:gd name="T16" fmla="*/ 0 h 201"/>
                <a:gd name="T17" fmla="*/ 574 w 574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4" h="201">
                  <a:moveTo>
                    <a:pt x="574" y="45"/>
                  </a:moveTo>
                  <a:lnTo>
                    <a:pt x="0" y="0"/>
                  </a:lnTo>
                  <a:lnTo>
                    <a:pt x="0" y="201"/>
                  </a:lnTo>
                  <a:lnTo>
                    <a:pt x="574" y="185"/>
                  </a:lnTo>
                  <a:lnTo>
                    <a:pt x="574" y="45"/>
                  </a:lnTo>
                  <a:close/>
                </a:path>
              </a:pathLst>
            </a:custGeom>
            <a:solidFill>
              <a:srgbClr val="D2461E">
                <a:alpha val="69804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16" name="Freeform 48"/>
            <p:cNvSpPr>
              <a:spLocks/>
            </p:cNvSpPr>
            <p:nvPr/>
          </p:nvSpPr>
          <p:spPr bwMode="auto">
            <a:xfrm>
              <a:off x="583202" y="4139733"/>
              <a:ext cx="2605390" cy="264236"/>
            </a:xfrm>
            <a:custGeom>
              <a:avLst/>
              <a:gdLst>
                <a:gd name="T0" fmla="*/ 516 w 686"/>
                <a:gd name="T1" fmla="*/ 61 h 61"/>
                <a:gd name="T2" fmla="*/ 686 w 686"/>
                <a:gd name="T3" fmla="*/ 45 h 61"/>
                <a:gd name="T4" fmla="*/ 122 w 686"/>
                <a:gd name="T5" fmla="*/ 0 h 61"/>
                <a:gd name="T6" fmla="*/ 0 w 686"/>
                <a:gd name="T7" fmla="*/ 33 h 61"/>
                <a:gd name="T8" fmla="*/ 514 w 686"/>
                <a:gd name="T9" fmla="*/ 61 h 61"/>
                <a:gd name="T10" fmla="*/ 516 w 686"/>
                <a:gd name="T11" fmla="*/ 61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6"/>
                <a:gd name="T19" fmla="*/ 0 h 61"/>
                <a:gd name="T20" fmla="*/ 686 w 686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6" h="61">
                  <a:moveTo>
                    <a:pt x="516" y="61"/>
                  </a:moveTo>
                  <a:lnTo>
                    <a:pt x="686" y="45"/>
                  </a:lnTo>
                  <a:lnTo>
                    <a:pt x="122" y="0"/>
                  </a:lnTo>
                  <a:lnTo>
                    <a:pt x="0" y="33"/>
                  </a:lnTo>
                  <a:lnTo>
                    <a:pt x="514" y="61"/>
                  </a:lnTo>
                  <a:lnTo>
                    <a:pt x="516" y="61"/>
                  </a:lnTo>
                  <a:close/>
                </a:path>
              </a:pathLst>
            </a:custGeom>
            <a:gradFill>
              <a:gsLst>
                <a:gs pos="0">
                  <a:srgbClr val="D2461E"/>
                </a:gs>
                <a:gs pos="48000">
                  <a:srgbClr val="D2461E">
                    <a:alpha val="70000"/>
                  </a:srgb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17" name="Freeform 49"/>
            <p:cNvSpPr>
              <a:spLocks/>
            </p:cNvSpPr>
            <p:nvPr/>
          </p:nvSpPr>
          <p:spPr bwMode="auto">
            <a:xfrm>
              <a:off x="2553259" y="4330704"/>
              <a:ext cx="690990" cy="607744"/>
            </a:xfrm>
            <a:custGeom>
              <a:avLst/>
              <a:gdLst>
                <a:gd name="T0" fmla="*/ 180 w 182"/>
                <a:gd name="T1" fmla="*/ 2 h 140"/>
                <a:gd name="T2" fmla="*/ 170 w 182"/>
                <a:gd name="T3" fmla="*/ 0 h 140"/>
                <a:gd name="T4" fmla="*/ 0 w 182"/>
                <a:gd name="T5" fmla="*/ 16 h 140"/>
                <a:gd name="T6" fmla="*/ 0 w 182"/>
                <a:gd name="T7" fmla="*/ 126 h 140"/>
                <a:gd name="T8" fmla="*/ 0 w 182"/>
                <a:gd name="T9" fmla="*/ 126 h 140"/>
                <a:gd name="T10" fmla="*/ 0 w 182"/>
                <a:gd name="T11" fmla="*/ 128 h 140"/>
                <a:gd name="T12" fmla="*/ 178 w 182"/>
                <a:gd name="T13" fmla="*/ 140 h 140"/>
                <a:gd name="T14" fmla="*/ 182 w 182"/>
                <a:gd name="T15" fmla="*/ 140 h 140"/>
                <a:gd name="T16" fmla="*/ 180 w 182"/>
                <a:gd name="T17" fmla="*/ 2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2"/>
                <a:gd name="T28" fmla="*/ 0 h 140"/>
                <a:gd name="T29" fmla="*/ 182 w 182"/>
                <a:gd name="T30" fmla="*/ 140 h 1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2" h="140">
                  <a:moveTo>
                    <a:pt x="180" y="2"/>
                  </a:moveTo>
                  <a:lnTo>
                    <a:pt x="170" y="0"/>
                  </a:lnTo>
                  <a:lnTo>
                    <a:pt x="0" y="16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178" y="140"/>
                  </a:lnTo>
                  <a:lnTo>
                    <a:pt x="182" y="140"/>
                  </a:lnTo>
                  <a:lnTo>
                    <a:pt x="180" y="2"/>
                  </a:lnTo>
                  <a:close/>
                </a:path>
              </a:pathLst>
            </a:custGeom>
            <a:solidFill>
              <a:srgbClr val="D2461E">
                <a:alpha val="69804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18" name="Freeform 50"/>
            <p:cNvSpPr>
              <a:spLocks/>
            </p:cNvSpPr>
            <p:nvPr/>
          </p:nvSpPr>
          <p:spPr bwMode="auto">
            <a:xfrm>
              <a:off x="2557459" y="4403969"/>
              <a:ext cx="4201" cy="478028"/>
            </a:xfrm>
            <a:custGeom>
              <a:avLst/>
              <a:gdLst>
                <a:gd name="T0" fmla="*/ 0 w 4"/>
                <a:gd name="T1" fmla="*/ 110 h 110"/>
                <a:gd name="T2" fmla="*/ 0 w 4"/>
                <a:gd name="T3" fmla="*/ 110 h 110"/>
                <a:gd name="T4" fmla="*/ 0 w 4"/>
                <a:gd name="T5" fmla="*/ 0 h 110"/>
                <a:gd name="T6" fmla="*/ 0 w 4"/>
                <a:gd name="T7" fmla="*/ 110 h 110"/>
                <a:gd name="T8" fmla="*/ 0 w 4"/>
                <a:gd name="T9" fmla="*/ 11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0"/>
                <a:gd name="T17" fmla="*/ 4 w 4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0">
                  <a:moveTo>
                    <a:pt x="0" y="110"/>
                  </a:moveTo>
                  <a:lnTo>
                    <a:pt x="0" y="110"/>
                  </a:lnTo>
                  <a:lnTo>
                    <a:pt x="0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202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19" name="Freeform 51"/>
            <p:cNvSpPr>
              <a:spLocks/>
            </p:cNvSpPr>
            <p:nvPr/>
          </p:nvSpPr>
          <p:spPr bwMode="auto">
            <a:xfrm>
              <a:off x="586353" y="4889204"/>
              <a:ext cx="2643195" cy="121309"/>
            </a:xfrm>
            <a:custGeom>
              <a:avLst/>
              <a:gdLst>
                <a:gd name="T0" fmla="*/ 0 w 696"/>
                <a:gd name="T1" fmla="*/ 16 h 28"/>
                <a:gd name="T2" fmla="*/ 126 w 696"/>
                <a:gd name="T3" fmla="*/ 28 h 28"/>
                <a:gd name="T4" fmla="*/ 696 w 696"/>
                <a:gd name="T5" fmla="*/ 12 h 28"/>
                <a:gd name="T6" fmla="*/ 518 w 696"/>
                <a:gd name="T7" fmla="*/ 0 h 28"/>
                <a:gd name="T8" fmla="*/ 0 w 696"/>
                <a:gd name="T9" fmla="*/ 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28"/>
                <a:gd name="T17" fmla="*/ 696 w 69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28">
                  <a:moveTo>
                    <a:pt x="0" y="16"/>
                  </a:moveTo>
                  <a:lnTo>
                    <a:pt x="126" y="28"/>
                  </a:lnTo>
                  <a:lnTo>
                    <a:pt x="696" y="12"/>
                  </a:lnTo>
                  <a:lnTo>
                    <a:pt x="5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246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grpSp>
          <p:nvGrpSpPr>
            <p:cNvPr id="20" name="组合 36"/>
            <p:cNvGrpSpPr/>
            <p:nvPr/>
          </p:nvGrpSpPr>
          <p:grpSpPr>
            <a:xfrm>
              <a:off x="571469" y="2928938"/>
              <a:ext cx="2641075" cy="1142249"/>
              <a:chOff x="4633941" y="2582863"/>
              <a:chExt cx="3992535" cy="1509745"/>
            </a:xfrm>
          </p:grpSpPr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5286380" y="2614617"/>
                <a:ext cx="3306763" cy="1457325"/>
              </a:xfrm>
              <a:custGeom>
                <a:avLst/>
                <a:gdLst>
                  <a:gd name="T0" fmla="*/ 0 w 576"/>
                  <a:gd name="T1" fmla="*/ 0 h 254"/>
                  <a:gd name="T2" fmla="*/ 0 w 576"/>
                  <a:gd name="T3" fmla="*/ 208 h 254"/>
                  <a:gd name="T4" fmla="*/ 576 w 576"/>
                  <a:gd name="T5" fmla="*/ 254 h 254"/>
                  <a:gd name="T6" fmla="*/ 576 w 576"/>
                  <a:gd name="T7" fmla="*/ 124 h 254"/>
                  <a:gd name="T8" fmla="*/ 0 w 576"/>
                  <a:gd name="T9" fmla="*/ 0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54"/>
                  <a:gd name="T17" fmla="*/ 576 w 576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54">
                    <a:moveTo>
                      <a:pt x="0" y="0"/>
                    </a:moveTo>
                    <a:lnTo>
                      <a:pt x="0" y="208"/>
                    </a:lnTo>
                    <a:lnTo>
                      <a:pt x="576" y="254"/>
                    </a:lnTo>
                    <a:lnTo>
                      <a:pt x="576" y="1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241">
                  <a:alpha val="69804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>
                  <a:ea typeface="华文细黑" pitchFamily="2" charset="-122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4643438" y="2582863"/>
                <a:ext cx="3983038" cy="917575"/>
              </a:xfrm>
              <a:custGeom>
                <a:avLst/>
                <a:gdLst>
                  <a:gd name="T0" fmla="*/ 510 w 694"/>
                  <a:gd name="T1" fmla="*/ 160 h 160"/>
                  <a:gd name="T2" fmla="*/ 510 w 694"/>
                  <a:gd name="T3" fmla="*/ 160 h 160"/>
                  <a:gd name="T4" fmla="*/ 694 w 694"/>
                  <a:gd name="T5" fmla="*/ 126 h 160"/>
                  <a:gd name="T6" fmla="*/ 694 w 694"/>
                  <a:gd name="T7" fmla="*/ 124 h 160"/>
                  <a:gd name="T8" fmla="*/ 118 w 694"/>
                  <a:gd name="T9" fmla="*/ 0 h 160"/>
                  <a:gd name="T10" fmla="*/ 0 w 694"/>
                  <a:gd name="T11" fmla="*/ 82 h 160"/>
                  <a:gd name="T12" fmla="*/ 508 w 694"/>
                  <a:gd name="T13" fmla="*/ 160 h 160"/>
                  <a:gd name="T14" fmla="*/ 510 w 694"/>
                  <a:gd name="T15" fmla="*/ 160 h 1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4"/>
                  <a:gd name="T25" fmla="*/ 0 h 160"/>
                  <a:gd name="T26" fmla="*/ 694 w 694"/>
                  <a:gd name="T27" fmla="*/ 160 h 1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4" h="160">
                    <a:moveTo>
                      <a:pt x="510" y="160"/>
                    </a:moveTo>
                    <a:lnTo>
                      <a:pt x="510" y="160"/>
                    </a:lnTo>
                    <a:lnTo>
                      <a:pt x="694" y="126"/>
                    </a:lnTo>
                    <a:lnTo>
                      <a:pt x="694" y="124"/>
                    </a:lnTo>
                    <a:lnTo>
                      <a:pt x="118" y="0"/>
                    </a:lnTo>
                    <a:lnTo>
                      <a:pt x="0" y="82"/>
                    </a:lnTo>
                    <a:lnTo>
                      <a:pt x="508" y="160"/>
                    </a:lnTo>
                    <a:lnTo>
                      <a:pt x="510" y="1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E241"/>
                  </a:gs>
                  <a:gs pos="7000">
                    <a:srgbClr val="F57820"/>
                  </a:gs>
                  <a:gs pos="100000">
                    <a:srgbClr val="FFE241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>
                  <a:ea typeface="华文细黑" pitchFamily="2" charset="-122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7564466" y="3309970"/>
                <a:ext cx="1055688" cy="746125"/>
              </a:xfrm>
              <a:custGeom>
                <a:avLst/>
                <a:gdLst>
                  <a:gd name="T0" fmla="*/ 184 w 184"/>
                  <a:gd name="T1" fmla="*/ 0 h 130"/>
                  <a:gd name="T2" fmla="*/ 0 w 184"/>
                  <a:gd name="T3" fmla="*/ 34 h 130"/>
                  <a:gd name="T4" fmla="*/ 0 w 184"/>
                  <a:gd name="T5" fmla="*/ 114 h 130"/>
                  <a:gd name="T6" fmla="*/ 184 w 184"/>
                  <a:gd name="T7" fmla="*/ 130 h 130"/>
                  <a:gd name="T8" fmla="*/ 184 w 184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130"/>
                  <a:gd name="T17" fmla="*/ 184 w 184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130">
                    <a:moveTo>
                      <a:pt x="184" y="0"/>
                    </a:moveTo>
                    <a:lnTo>
                      <a:pt x="0" y="34"/>
                    </a:lnTo>
                    <a:lnTo>
                      <a:pt x="0" y="114"/>
                    </a:lnTo>
                    <a:lnTo>
                      <a:pt x="184" y="13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FFE2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>
                  <a:ea typeface="华文细黑" pitchFamily="2" charset="-122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4633941" y="3783045"/>
                <a:ext cx="3960813" cy="309563"/>
              </a:xfrm>
              <a:custGeom>
                <a:avLst/>
                <a:gdLst>
                  <a:gd name="T0" fmla="*/ 0 w 690"/>
                  <a:gd name="T1" fmla="*/ 36 h 54"/>
                  <a:gd name="T2" fmla="*/ 120 w 690"/>
                  <a:gd name="T3" fmla="*/ 0 h 54"/>
                  <a:gd name="T4" fmla="*/ 514 w 690"/>
                  <a:gd name="T5" fmla="*/ 30 h 54"/>
                  <a:gd name="T6" fmla="*/ 690 w 690"/>
                  <a:gd name="T7" fmla="*/ 46 h 54"/>
                  <a:gd name="T8" fmla="*/ 512 w 690"/>
                  <a:gd name="T9" fmla="*/ 54 h 54"/>
                  <a:gd name="T10" fmla="*/ 0 w 690"/>
                  <a:gd name="T11" fmla="*/ 36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0"/>
                  <a:gd name="T19" fmla="*/ 0 h 54"/>
                  <a:gd name="T20" fmla="*/ 690 w 690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0" h="54">
                    <a:moveTo>
                      <a:pt x="0" y="36"/>
                    </a:moveTo>
                    <a:lnTo>
                      <a:pt x="120" y="0"/>
                    </a:lnTo>
                    <a:lnTo>
                      <a:pt x="514" y="30"/>
                    </a:lnTo>
                    <a:lnTo>
                      <a:pt x="690" y="46"/>
                    </a:lnTo>
                    <a:lnTo>
                      <a:pt x="512" y="5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E2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>
                  <a:ea typeface="华文细黑" pitchFamily="2" charset="-122"/>
                </a:endParaRPr>
              </a:p>
            </p:txBody>
          </p:sp>
          <p:sp>
            <p:nvSpPr>
              <p:cNvPr id="25" name="Freeform 40"/>
              <p:cNvSpPr>
                <a:spLocks/>
              </p:cNvSpPr>
              <p:nvPr/>
            </p:nvSpPr>
            <p:spPr bwMode="auto">
              <a:xfrm>
                <a:off x="4633941" y="2600329"/>
                <a:ext cx="688975" cy="1400175"/>
              </a:xfrm>
              <a:custGeom>
                <a:avLst/>
                <a:gdLst>
                  <a:gd name="T0" fmla="*/ 0 w 120"/>
                  <a:gd name="T1" fmla="*/ 82 h 244"/>
                  <a:gd name="T2" fmla="*/ 0 w 120"/>
                  <a:gd name="T3" fmla="*/ 244 h 244"/>
                  <a:gd name="T4" fmla="*/ 120 w 120"/>
                  <a:gd name="T5" fmla="*/ 208 h 244"/>
                  <a:gd name="T6" fmla="*/ 120 w 120"/>
                  <a:gd name="T7" fmla="*/ 0 h 244"/>
                  <a:gd name="T8" fmla="*/ 0 w 120"/>
                  <a:gd name="T9" fmla="*/ 82 h 2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244"/>
                  <a:gd name="T17" fmla="*/ 120 w 120"/>
                  <a:gd name="T18" fmla="*/ 244 h 2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244">
                    <a:moveTo>
                      <a:pt x="0" y="82"/>
                    </a:moveTo>
                    <a:lnTo>
                      <a:pt x="0" y="244"/>
                    </a:lnTo>
                    <a:lnTo>
                      <a:pt x="120" y="208"/>
                    </a:lnTo>
                    <a:lnTo>
                      <a:pt x="120" y="0"/>
                    </a:lnTo>
                    <a:lnTo>
                      <a:pt x="0" y="82"/>
                    </a:lnTo>
                    <a:close/>
                  </a:path>
                </a:pathLst>
              </a:custGeom>
              <a:gradFill flip="none" rotWithShape="1">
                <a:gsLst>
                  <a:gs pos="20000">
                    <a:srgbClr val="F57820"/>
                  </a:gs>
                  <a:gs pos="72000">
                    <a:srgbClr val="FFE241"/>
                  </a:gs>
                  <a:gs pos="100000">
                    <a:srgbClr val="FFE241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>
                  <a:ea typeface="华文细黑" pitchFamily="2" charset="-122"/>
                </a:endParaRPr>
              </a:p>
            </p:txBody>
          </p:sp>
        </p:grpSp>
      </p:grpSp>
      <p:cxnSp>
        <p:nvCxnSpPr>
          <p:cNvPr id="32" name="直接连接符 22"/>
          <p:cNvCxnSpPr/>
          <p:nvPr/>
        </p:nvCxnSpPr>
        <p:spPr>
          <a:xfrm>
            <a:off x="4427398" y="3122728"/>
            <a:ext cx="2000264" cy="0"/>
          </a:xfrm>
          <a:prstGeom prst="line">
            <a:avLst/>
          </a:prstGeom>
          <a:ln w="38100">
            <a:solidFill>
              <a:srgbClr val="F578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23"/>
          <p:cNvCxnSpPr/>
          <p:nvPr/>
        </p:nvCxnSpPr>
        <p:spPr>
          <a:xfrm>
            <a:off x="4427398" y="3979984"/>
            <a:ext cx="2000264" cy="0"/>
          </a:xfrm>
          <a:prstGeom prst="line">
            <a:avLst/>
          </a:prstGeom>
          <a:ln w="38100">
            <a:solidFill>
              <a:srgbClr val="D2461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24"/>
          <p:cNvCxnSpPr/>
          <p:nvPr/>
        </p:nvCxnSpPr>
        <p:spPr>
          <a:xfrm>
            <a:off x="4427398" y="5265868"/>
            <a:ext cx="2000264" cy="0"/>
          </a:xfrm>
          <a:prstGeom prst="line">
            <a:avLst/>
          </a:prstGeom>
          <a:ln w="38100">
            <a:solidFill>
              <a:srgbClr val="32329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13414" y="2551224"/>
            <a:ext cx="350046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39750" indent="-539750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 1. Strengthen immune system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4852" y="3837108"/>
            <a:ext cx="350046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49263" indent="-449263">
              <a:tabLst>
                <a:tab pos="360363" algn="l"/>
              </a:tabLst>
            </a:pP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2. Maintain liver health function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84852" y="5122992"/>
            <a:ext cx="350046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49263" indent="-449263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3. Anti-aging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00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3522" y="1477161"/>
            <a:ext cx="5500726" cy="954107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9750" indent="-539750"/>
            <a:r>
              <a:rPr lang="en-US" altLang="zh-CN" sz="2400" dirty="0" err="1" smtClean="0">
                <a:latin typeface="Arial Black" pitchFamily="34" charset="0"/>
              </a:rPr>
              <a:t>Ganoderma</a:t>
            </a:r>
            <a:r>
              <a:rPr lang="en-US" altLang="zh-CN" sz="2400" dirty="0" smtClean="0">
                <a:latin typeface="Arial Black" pitchFamily="34" charset="0"/>
              </a:rPr>
              <a:t> Function 1: </a:t>
            </a:r>
            <a:r>
              <a:rPr lang="en-US" altLang="zh-CN" sz="2400" dirty="0" smtClean="0">
                <a:solidFill>
                  <a:schemeClr val="lt1"/>
                </a:solidFill>
                <a:latin typeface="Arial Black" pitchFamily="34" charset="0"/>
              </a:rPr>
              <a:t>Strengthen Immune </a:t>
            </a:r>
            <a:r>
              <a:rPr lang="en-US" altLang="zh-CN" sz="2400" dirty="0" smtClean="0">
                <a:solidFill>
                  <a:srgbClr val="FFFFFF"/>
                </a:solidFill>
                <a:latin typeface="Arial Black" pitchFamily="34" charset="0"/>
              </a:rPr>
              <a:t>S</a:t>
            </a:r>
            <a:r>
              <a:rPr lang="en-US" altLang="zh-CN" sz="2400" dirty="0" smtClean="0">
                <a:solidFill>
                  <a:schemeClr val="lt1"/>
                </a:solidFill>
                <a:latin typeface="Arial Black" pitchFamily="34" charset="0"/>
              </a:rPr>
              <a:t>ystem</a:t>
            </a:r>
            <a:endParaRPr lang="zh-CN" altLang="en-US" sz="2400" dirty="0">
              <a:solidFill>
                <a:schemeClr val="lt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4894" y="3769671"/>
            <a:ext cx="1857388" cy="707886"/>
          </a:xfrm>
          <a:prstGeom prst="rect">
            <a:avLst/>
          </a:prstGeom>
          <a:solidFill>
            <a:srgbClr val="3232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 smtClean="0">
                <a:solidFill>
                  <a:srgbClr val="FFFFFF"/>
                </a:solidFill>
                <a:latin typeface="Arial Black" pitchFamily="34" charset="0"/>
              </a:rPr>
              <a:t>Ganoderma</a:t>
            </a:r>
            <a:r>
              <a:rPr lang="en-US" altLang="zh-CN" sz="2000" dirty="0" smtClean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n-US" altLang="zh-CN" sz="2000" dirty="0" err="1" smtClean="0">
                <a:solidFill>
                  <a:srgbClr val="FFFFFF"/>
                </a:solidFill>
                <a:latin typeface="Arial Black" pitchFamily="34" charset="0"/>
              </a:rPr>
              <a:t>Lucidum</a:t>
            </a:r>
            <a:endParaRPr lang="zh-CN" altLang="en-US" sz="20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" name="右箭头 4"/>
          <p:cNvSpPr/>
          <p:nvPr/>
        </p:nvSpPr>
        <p:spPr>
          <a:xfrm>
            <a:off x="3395158" y="3906053"/>
            <a:ext cx="642942" cy="428628"/>
          </a:xfrm>
          <a:prstGeom prst="rightArrow">
            <a:avLst/>
          </a:prstGeom>
          <a:solidFill>
            <a:srgbClr val="D2461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180976" y="3562980"/>
            <a:ext cx="2143140" cy="1200329"/>
          </a:xfrm>
          <a:prstGeom prst="rect">
            <a:avLst/>
          </a:prstGeom>
          <a:solidFill>
            <a:srgbClr val="3232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FFFF"/>
                </a:solidFill>
                <a:latin typeface="Arial Black" pitchFamily="34" charset="0"/>
              </a:rPr>
              <a:t>Strengthen immune system</a:t>
            </a:r>
            <a:endParaRPr lang="zh-CN" altLang="en-US" sz="24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38628" y="3691739"/>
            <a:ext cx="2143140" cy="707886"/>
          </a:xfrm>
          <a:prstGeom prst="rect">
            <a:avLst/>
          </a:prstGeom>
          <a:solidFill>
            <a:srgbClr val="3232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  <a:latin typeface="Arial Black" pitchFamily="34" charset="0"/>
              </a:rPr>
              <a:t>Decrease the risk of cancer</a:t>
            </a:r>
            <a:endParaRPr lang="zh-CN" altLang="en-US" sz="20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8628" y="4703729"/>
            <a:ext cx="2143140" cy="1631216"/>
          </a:xfrm>
          <a:prstGeom prst="rect">
            <a:avLst/>
          </a:prstGeom>
          <a:solidFill>
            <a:srgbClr val="3232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  <a:latin typeface="Arial Black" pitchFamily="34" charset="0"/>
              </a:rPr>
              <a:t>Help to reduce the side effects of radiation therapy</a:t>
            </a:r>
            <a:endParaRPr lang="zh-CN" altLang="en-US" sz="20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" name="右箭头 10"/>
          <p:cNvSpPr/>
          <p:nvPr/>
        </p:nvSpPr>
        <p:spPr>
          <a:xfrm rot="20354979">
            <a:off x="6302852" y="3105679"/>
            <a:ext cx="794160" cy="428628"/>
          </a:xfrm>
          <a:prstGeom prst="rightArrow">
            <a:avLst/>
          </a:prstGeom>
          <a:solidFill>
            <a:srgbClr val="D2461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1"/>
          <p:cNvSpPr/>
          <p:nvPr/>
        </p:nvSpPr>
        <p:spPr>
          <a:xfrm rot="1171880" flipV="1">
            <a:off x="6317645" y="4761131"/>
            <a:ext cx="794160" cy="428628"/>
          </a:xfrm>
          <a:prstGeom prst="rightArrow">
            <a:avLst/>
          </a:prstGeom>
          <a:solidFill>
            <a:srgbClr val="D2461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2"/>
          <p:cNvSpPr/>
          <p:nvPr/>
        </p:nvSpPr>
        <p:spPr>
          <a:xfrm>
            <a:off x="6339664" y="3906053"/>
            <a:ext cx="794160" cy="428628"/>
          </a:xfrm>
          <a:prstGeom prst="rightArrow">
            <a:avLst/>
          </a:prstGeom>
          <a:solidFill>
            <a:srgbClr val="D2461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038628" y="2120103"/>
            <a:ext cx="2143140" cy="1323439"/>
          </a:xfrm>
          <a:prstGeom prst="rect">
            <a:avLst/>
          </a:prstGeom>
          <a:solidFill>
            <a:srgbClr val="3232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  <a:latin typeface="Arial Black" pitchFamily="34" charset="0"/>
              </a:rPr>
              <a:t>Reduce the risk of catching cold &amp; flu</a:t>
            </a:r>
            <a:endParaRPr lang="zh-CN" altLang="en-US" sz="20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4" name="椭圆 14"/>
          <p:cNvSpPr/>
          <p:nvPr/>
        </p:nvSpPr>
        <p:spPr>
          <a:xfrm>
            <a:off x="7181372" y="2620169"/>
            <a:ext cx="714380" cy="714380"/>
          </a:xfrm>
          <a:prstGeom prst="ellipse">
            <a:avLst/>
          </a:prstGeom>
          <a:solidFill>
            <a:srgbClr val="FFE24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rgbClr val="323291"/>
                </a:solidFill>
                <a:latin typeface="Arial Black" pitchFamily="34" charset="0"/>
              </a:rPr>
              <a:t>1.1</a:t>
            </a:r>
            <a:endParaRPr lang="zh-CN" altLang="en-US" sz="1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5" name="椭圆 15"/>
          <p:cNvSpPr/>
          <p:nvPr/>
        </p:nvSpPr>
        <p:spPr>
          <a:xfrm>
            <a:off x="7181372" y="3763177"/>
            <a:ext cx="714380" cy="714380"/>
          </a:xfrm>
          <a:prstGeom prst="ellipse">
            <a:avLst/>
          </a:prstGeom>
          <a:solidFill>
            <a:srgbClr val="FFE24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rgbClr val="323291"/>
                </a:solidFill>
                <a:latin typeface="Arial Black" pitchFamily="34" charset="0"/>
              </a:rPr>
              <a:t>1.2</a:t>
            </a:r>
            <a:endParaRPr lang="zh-CN" altLang="en-US" sz="1400" dirty="0" smtClean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6" name="椭圆 16"/>
          <p:cNvSpPr/>
          <p:nvPr/>
        </p:nvSpPr>
        <p:spPr>
          <a:xfrm>
            <a:off x="7181372" y="4977623"/>
            <a:ext cx="714380" cy="714380"/>
          </a:xfrm>
          <a:prstGeom prst="ellipse">
            <a:avLst/>
          </a:prstGeom>
          <a:solidFill>
            <a:srgbClr val="FFE24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rgbClr val="323291"/>
                </a:solidFill>
                <a:latin typeface="Arial Black" pitchFamily="34" charset="0"/>
              </a:rPr>
              <a:t>1.3</a:t>
            </a:r>
            <a:endParaRPr lang="zh-CN" altLang="en-US" sz="1400" dirty="0" smtClean="0">
              <a:solidFill>
                <a:srgbClr val="32329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465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79020" y="1268760"/>
            <a:ext cx="3357586" cy="830997"/>
          </a:xfrm>
          <a:prstGeom prst="rect">
            <a:avLst/>
          </a:prstGeom>
          <a:solidFill>
            <a:srgbClr val="3232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FFFF"/>
                </a:solidFill>
                <a:latin typeface="Arial Black" pitchFamily="34" charset="0"/>
              </a:rPr>
              <a:t>Reduce the risk of catching cold &amp; flu</a:t>
            </a:r>
            <a:endParaRPr lang="zh-CN" altLang="en-US" sz="24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5" name="右箭头 2"/>
          <p:cNvSpPr/>
          <p:nvPr/>
        </p:nvSpPr>
        <p:spPr>
          <a:xfrm>
            <a:off x="4350260" y="1340198"/>
            <a:ext cx="1357322" cy="7143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2461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Arial Black" pitchFamily="34" charset="0"/>
              </a:rPr>
              <a:t>1.1</a:t>
            </a:r>
            <a:endParaRPr lang="zh-CN" altLang="en-US" dirty="0">
              <a:latin typeface="Arial Black" pitchFamily="34" charset="0"/>
            </a:endParaRPr>
          </a:p>
        </p:txBody>
      </p:sp>
      <p:pic>
        <p:nvPicPr>
          <p:cNvPr id="6" name="Picture 6" descr="http://www.toi-reishi.com/reishi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996" y="1268760"/>
            <a:ext cx="2000849" cy="7500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07582" y="2768958"/>
            <a:ext cx="3929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Wingdings" pitchFamily="2" charset="2"/>
              <a:buChar char="Ø"/>
            </a:pPr>
            <a:r>
              <a:rPr lang="en-US" altLang="zh-CN" sz="2000" dirty="0" err="1" smtClean="0">
                <a:solidFill>
                  <a:srgbClr val="5A5A5A"/>
                </a:solidFill>
                <a:latin typeface="Arial Black" pitchFamily="34" charset="0"/>
              </a:rPr>
              <a:t>Ganoderma</a:t>
            </a:r>
            <a:r>
              <a:rPr lang="en-US" altLang="zh-CN" sz="2000" dirty="0" smtClean="0">
                <a:solidFill>
                  <a:srgbClr val="5A5A5A"/>
                </a:solidFill>
                <a:latin typeface="Arial Black" pitchFamily="34" charset="0"/>
              </a:rPr>
              <a:t> strengthen immune system and vitalize the immune cells.</a:t>
            </a:r>
          </a:p>
          <a:p>
            <a:pPr marL="360363" indent="-360363"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5A5A5A"/>
              </a:solidFill>
              <a:latin typeface="Arial Black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5A5A5A"/>
                </a:solidFill>
                <a:latin typeface="Arial Black" pitchFamily="34" charset="0"/>
              </a:rPr>
              <a:t>Strong immunity is able to effectively resist pathogens’ invasion.</a:t>
            </a:r>
          </a:p>
          <a:p>
            <a:pPr marL="360363" indent="-360363"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8" name="矩形 6"/>
          <p:cNvSpPr/>
          <p:nvPr/>
        </p:nvSpPr>
        <p:spPr>
          <a:xfrm>
            <a:off x="1778492" y="5054974"/>
            <a:ext cx="3571900" cy="857256"/>
          </a:xfrm>
          <a:prstGeom prst="rect">
            <a:avLst/>
          </a:prstGeom>
          <a:solidFill>
            <a:srgbClr val="D24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Arial Black" pitchFamily="34" charset="0"/>
              </a:rPr>
              <a:t>Cold &amp; flu are caused by the virus.</a:t>
            </a:r>
            <a:endParaRPr lang="zh-CN" altLang="en-US" dirty="0">
              <a:latin typeface="Arial Black" pitchFamily="34" charset="0"/>
            </a:endParaRPr>
          </a:p>
        </p:txBody>
      </p:sp>
      <p:pic>
        <p:nvPicPr>
          <p:cNvPr id="9" name="Picture 3" descr="D:\Documents and Settings\hk12970\桌面\11_facts_immune_system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492" y="2340330"/>
            <a:ext cx="3619525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011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rowdedstr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70" y="995572"/>
            <a:ext cx="9707066" cy="566011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80636" y="2492896"/>
            <a:ext cx="5150759" cy="331236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solidFill>
                  <a:schemeClr val="tx1"/>
                </a:solidFill>
                <a:latin typeface="Arial Black" pitchFamily="34" charset="0"/>
              </a:rPr>
              <a:t>ARE </a:t>
            </a:r>
          </a:p>
          <a:p>
            <a:pPr algn="ctr"/>
            <a:r>
              <a:rPr lang="en-US" altLang="zh-CN" sz="4800" dirty="0" smtClean="0">
                <a:solidFill>
                  <a:schemeClr val="tx1"/>
                </a:solidFill>
                <a:latin typeface="Arial Black" pitchFamily="34" charset="0"/>
              </a:rPr>
              <a:t>WE </a:t>
            </a:r>
          </a:p>
          <a:p>
            <a:pPr algn="ctr"/>
            <a:r>
              <a:rPr lang="en-US" altLang="zh-CN" sz="4800" dirty="0" smtClean="0">
                <a:solidFill>
                  <a:schemeClr val="tx1"/>
                </a:solidFill>
                <a:latin typeface="Arial Black" pitchFamily="34" charset="0"/>
              </a:rPr>
              <a:t>WELL PROTECTED</a:t>
            </a:r>
          </a:p>
          <a:p>
            <a:pPr algn="ctr"/>
            <a:r>
              <a:rPr lang="en-US" altLang="zh-CN" sz="4800" dirty="0" smtClean="0">
                <a:solidFill>
                  <a:schemeClr val="tx1"/>
                </a:solidFill>
                <a:latin typeface="Arial Black" pitchFamily="34" charset="0"/>
              </a:rPr>
              <a:t>?</a:t>
            </a:r>
            <a:endParaRPr lang="zh-CN" altLang="en-US" sz="4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996" y="923977"/>
            <a:ext cx="3357586" cy="1200329"/>
          </a:xfrm>
          <a:prstGeom prst="rect">
            <a:avLst/>
          </a:prstGeom>
          <a:solidFill>
            <a:srgbClr val="3232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FFFF"/>
                </a:solidFill>
                <a:latin typeface="Arial Black" pitchFamily="34" charset="0"/>
              </a:rPr>
              <a:t>Reduce the risk of other diseases caused by cold</a:t>
            </a:r>
            <a:endParaRPr lang="zh-CN" altLang="en-US" sz="24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5" name="右箭头 2"/>
          <p:cNvSpPr/>
          <p:nvPr/>
        </p:nvSpPr>
        <p:spPr>
          <a:xfrm>
            <a:off x="4134236" y="1124174"/>
            <a:ext cx="1357322" cy="7143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2461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Arial Black" pitchFamily="34" charset="0"/>
              </a:rPr>
              <a:t>1.1</a:t>
            </a:r>
            <a:endParaRPr lang="zh-CN" altLang="en-US" dirty="0">
              <a:latin typeface="Arial Black" pitchFamily="34" charset="0"/>
            </a:endParaRPr>
          </a:p>
        </p:txBody>
      </p:sp>
      <p:pic>
        <p:nvPicPr>
          <p:cNvPr id="6" name="Picture 6" descr="http://www.toi-reishi.com/reishi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972" y="1052736"/>
            <a:ext cx="2000849" cy="750062"/>
          </a:xfrm>
          <a:prstGeom prst="rect">
            <a:avLst/>
          </a:prstGeom>
          <a:noFill/>
        </p:spPr>
      </p:pic>
      <p:pic>
        <p:nvPicPr>
          <p:cNvPr id="7" name="Picture 2" descr="http://3.bp.blogspot.com/__13wZp-Htfc/S9JmSGKyMBI/AAAAAAAAACE/7540FE5GArQ/s1600/Pictur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534" y="1981430"/>
            <a:ext cx="3071834" cy="3071835"/>
          </a:xfrm>
          <a:prstGeom prst="rect">
            <a:avLst/>
          </a:prstGeom>
          <a:noFill/>
        </p:spPr>
      </p:pic>
      <p:sp>
        <p:nvSpPr>
          <p:cNvPr id="8" name="矩形 6"/>
          <p:cNvSpPr/>
          <p:nvPr/>
        </p:nvSpPr>
        <p:spPr>
          <a:xfrm>
            <a:off x="5634466" y="255688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indent="-360363"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5A5A5A"/>
                </a:solidFill>
                <a:latin typeface="Arial Black" pitchFamily="34" charset="0"/>
              </a:rPr>
              <a:t>If one’s immunity is weak, and if he catches a cold, his risk of get other diseases is very high.</a:t>
            </a:r>
          </a:p>
          <a:p>
            <a:pPr marL="360363" indent="-360363">
              <a:buFont typeface="Wingdings" pitchFamily="2" charset="2"/>
              <a:buChar char="Ø"/>
            </a:pPr>
            <a:endParaRPr lang="en-US" altLang="zh-CN" dirty="0" smtClean="0">
              <a:solidFill>
                <a:srgbClr val="5A5A5A"/>
              </a:solidFill>
              <a:latin typeface="Arial Black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5A5A5A"/>
                </a:solidFill>
                <a:latin typeface="Arial Black" pitchFamily="34" charset="0"/>
              </a:rPr>
              <a:t>The pathogens may invade into other organs and cause problems.</a:t>
            </a:r>
          </a:p>
          <a:p>
            <a:pPr marL="360363" indent="-360363">
              <a:buFont typeface="Wingdings" pitchFamily="2" charset="2"/>
              <a:buChar char="Ø"/>
            </a:pPr>
            <a:endParaRPr lang="zh-CN" altLang="en-US" dirty="0" smtClean="0">
              <a:solidFill>
                <a:srgbClr val="5A5A5A"/>
              </a:solidFill>
              <a:latin typeface="Arial Black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5A5A5A"/>
                </a:solidFill>
                <a:latin typeface="Arial Black" pitchFamily="34" charset="0"/>
              </a:rPr>
              <a:t>Strong immunity help body heal within 1 week after catching a cold.</a:t>
            </a:r>
          </a:p>
        </p:txBody>
      </p:sp>
      <p:sp>
        <p:nvSpPr>
          <p:cNvPr id="9" name="矩形 7"/>
          <p:cNvSpPr/>
          <p:nvPr/>
        </p:nvSpPr>
        <p:spPr>
          <a:xfrm>
            <a:off x="1705344" y="4981826"/>
            <a:ext cx="3786214" cy="857256"/>
          </a:xfrm>
          <a:prstGeom prst="rect">
            <a:avLst/>
          </a:prstGeom>
          <a:solidFill>
            <a:srgbClr val="D24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Arial Black" pitchFamily="34" charset="0"/>
              </a:rPr>
              <a:t>Strong immune system kills the pathogens on time and reduces the risk of other diseases.</a:t>
            </a:r>
            <a:endParaRPr lang="zh-CN" altLang="en-US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2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8"/>
          <p:cNvSpPr/>
          <p:nvPr/>
        </p:nvSpPr>
        <p:spPr>
          <a:xfrm>
            <a:off x="1125860" y="836712"/>
            <a:ext cx="9144000" cy="5643602"/>
          </a:xfrm>
          <a:custGeom>
            <a:avLst/>
            <a:gdLst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72164">
                <a:moveTo>
                  <a:pt x="0" y="0"/>
                </a:moveTo>
                <a:cubicBezTo>
                  <a:pt x="4181408" y="474797"/>
                  <a:pt x="6606815" y="396332"/>
                  <a:pt x="9144000" y="0"/>
                </a:cubicBezTo>
                <a:lnTo>
                  <a:pt x="9144000" y="5572164"/>
                </a:lnTo>
                <a:lnTo>
                  <a:pt x="0" y="55721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右箭头 3"/>
          <p:cNvSpPr/>
          <p:nvPr/>
        </p:nvSpPr>
        <p:spPr>
          <a:xfrm>
            <a:off x="3769034" y="1336778"/>
            <a:ext cx="1357322" cy="1143008"/>
          </a:xfrm>
          <a:prstGeom prst="rightArrow">
            <a:avLst/>
          </a:prstGeom>
          <a:solidFill>
            <a:srgbClr val="D2461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Arial Black" pitchFamily="34" charset="0"/>
              </a:rPr>
              <a:t>1.2</a:t>
            </a:r>
            <a:endParaRPr lang="zh-CN" altLang="en-US" dirty="0">
              <a:latin typeface="Arial Black" pitchFamily="34" charset="0"/>
            </a:endParaRPr>
          </a:p>
        </p:txBody>
      </p:sp>
      <p:pic>
        <p:nvPicPr>
          <p:cNvPr id="6" name="Picture 6" descr="http://www.toi-reishi.com/reishi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5894" y="1479654"/>
            <a:ext cx="2000849" cy="7500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69232" y="1479654"/>
            <a:ext cx="3000396" cy="830997"/>
          </a:xfrm>
          <a:prstGeom prst="rect">
            <a:avLst/>
          </a:prstGeom>
          <a:solidFill>
            <a:srgbClr val="3232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FFFF"/>
                </a:solidFill>
                <a:latin typeface="Arial Black" pitchFamily="34" charset="0"/>
              </a:rPr>
              <a:t>Decrease the risk of cancer</a:t>
            </a:r>
            <a:endParaRPr lang="zh-CN" altLang="en-US" sz="24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1580" y="2706804"/>
            <a:ext cx="5143536" cy="36933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60363" indent="-360363"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323291"/>
                </a:solidFill>
                <a:latin typeface="Arial Black" pitchFamily="34" charset="0"/>
              </a:rPr>
              <a:t>All people are potential cancer patients, but most of the cancer cells in the human body under the control of the immune system and stay in a repressed state.</a:t>
            </a:r>
          </a:p>
          <a:p>
            <a:pPr marL="360363" indent="-360363">
              <a:buFont typeface="Wingdings" pitchFamily="2" charset="2"/>
              <a:buChar char="Ø"/>
            </a:pPr>
            <a:endParaRPr lang="en-US" altLang="zh-CN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323291"/>
                </a:solidFill>
                <a:latin typeface="Arial Black" pitchFamily="34" charset="0"/>
              </a:rPr>
              <a:t>Everyday, about 300 cells may happen to mutant. Genetic mutation will increase to more than 3,000 times a day with age.</a:t>
            </a:r>
          </a:p>
          <a:p>
            <a:pPr marL="360363" indent="-360363">
              <a:buFont typeface="Wingdings" pitchFamily="2" charset="2"/>
              <a:buChar char="Ø"/>
            </a:pPr>
            <a:endParaRPr lang="en-US" altLang="zh-CN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323291"/>
                </a:solidFill>
                <a:latin typeface="Arial Black" pitchFamily="34" charset="0"/>
              </a:rPr>
              <a:t>Any of the 60 trillion cells in body may mutant.</a:t>
            </a:r>
          </a:p>
        </p:txBody>
      </p:sp>
    </p:spTree>
    <p:extLst>
      <p:ext uri="{BB962C8B-B14F-4D97-AF65-F5344CB8AC3E}">
        <p14:creationId xmlns:p14="http://schemas.microsoft.com/office/powerpoint/2010/main" val="2563025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1"/>
          <p:cNvSpPr>
            <a:spLocks noChangeArrowheads="1" noChangeShapeType="1" noTextEdit="1"/>
          </p:cNvSpPr>
          <p:nvPr/>
        </p:nvSpPr>
        <p:spPr bwMode="auto">
          <a:xfrm>
            <a:off x="12884998" y="903020"/>
            <a:ext cx="425159" cy="2937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14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HY견고딕"/>
                <a:ea typeface="HY견고딕"/>
              </a:rPr>
              <a:t>Team</a:t>
            </a:r>
          </a:p>
          <a:p>
            <a:pPr algn="ctr"/>
            <a:r>
              <a:rPr lang="en-US" altLang="ko-KR" sz="14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HY견고딕"/>
                <a:ea typeface="HY견고딕"/>
              </a:rPr>
              <a:t>No. 1</a:t>
            </a:r>
            <a:endParaRPr lang="ko-KR" altLang="en-US" sz="1400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868686">
                    <a:alpha val="50000"/>
                  </a:srgbClr>
                </a:outerShdw>
              </a:effectLst>
              <a:latin typeface="HY견고딕"/>
              <a:ea typeface="HY견고딕"/>
            </a:endParaRPr>
          </a:p>
        </p:txBody>
      </p:sp>
      <p:grpSp>
        <p:nvGrpSpPr>
          <p:cNvPr id="6" name="组合 61"/>
          <p:cNvGrpSpPr/>
          <p:nvPr/>
        </p:nvGrpSpPr>
        <p:grpSpPr>
          <a:xfrm>
            <a:off x="3502124" y="188640"/>
            <a:ext cx="4399755" cy="4929222"/>
            <a:chOff x="2261488" y="214290"/>
            <a:chExt cx="4399755" cy="4929222"/>
          </a:xfrm>
        </p:grpSpPr>
        <p:sp>
          <p:nvSpPr>
            <p:cNvPr id="7" name="Oval 32"/>
            <p:cNvSpPr>
              <a:spLocks noChangeArrowheads="1"/>
            </p:cNvSpPr>
            <p:nvPr/>
          </p:nvSpPr>
          <p:spPr bwMode="auto">
            <a:xfrm>
              <a:off x="3745697" y="214290"/>
              <a:ext cx="1453256" cy="1453256"/>
            </a:xfrm>
            <a:prstGeom prst="ellipse">
              <a:avLst/>
            </a:prstGeom>
            <a:solidFill>
              <a:srgbClr val="FFE241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algn="ctr"/>
              <a:r>
                <a:rPr lang="en-US" altLang="ko-KR" dirty="0" smtClean="0">
                  <a:solidFill>
                    <a:srgbClr val="323291"/>
                  </a:solidFill>
                  <a:latin typeface="Arial Black" pitchFamily="34" charset="0"/>
                </a:rPr>
                <a:t>Unhealthy</a:t>
              </a:r>
            </a:p>
            <a:p>
              <a:pPr algn="ctr"/>
              <a:r>
                <a:rPr lang="en-US" altLang="ko-KR" dirty="0" smtClean="0">
                  <a:solidFill>
                    <a:srgbClr val="323291"/>
                  </a:solidFill>
                  <a:latin typeface="Arial Black" pitchFamily="34" charset="0"/>
                </a:rPr>
                <a:t>lifestyle</a:t>
              </a:r>
              <a:endParaRPr lang="ko-KR" altLang="en-US" dirty="0">
                <a:solidFill>
                  <a:srgbClr val="323291"/>
                </a:solidFill>
                <a:latin typeface="Arial Black" pitchFamily="34" charset="0"/>
              </a:endParaRPr>
            </a:p>
          </p:txBody>
        </p:sp>
        <p:sp>
          <p:nvSpPr>
            <p:cNvPr id="8" name="Oval 34"/>
            <p:cNvSpPr>
              <a:spLocks noChangeArrowheads="1"/>
            </p:cNvSpPr>
            <p:nvPr/>
          </p:nvSpPr>
          <p:spPr bwMode="auto">
            <a:xfrm>
              <a:off x="2261488" y="2332935"/>
              <a:ext cx="1453256" cy="1453255"/>
            </a:xfrm>
            <a:prstGeom prst="ellipse">
              <a:avLst/>
            </a:prstGeom>
            <a:solidFill>
              <a:srgbClr val="FFE241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algn="ctr"/>
              <a:r>
                <a:rPr lang="en-US" altLang="ko-KR" b="1" dirty="0" smtClean="0">
                  <a:solidFill>
                    <a:srgbClr val="323291"/>
                  </a:solidFill>
                  <a:latin typeface="Arial" pitchFamily="34" charset="0"/>
                  <a:cs typeface="Arial" pitchFamily="34" charset="0"/>
                </a:rPr>
                <a:t>Organs’</a:t>
              </a:r>
            </a:p>
            <a:p>
              <a:pPr algn="ctr"/>
              <a:r>
                <a:rPr lang="en-US" altLang="ko-KR" b="1" dirty="0" smtClean="0">
                  <a:solidFill>
                    <a:srgbClr val="323291"/>
                  </a:solidFill>
                  <a:latin typeface="Arial" pitchFamily="34" charset="0"/>
                  <a:cs typeface="Arial" pitchFamily="34" charset="0"/>
                </a:rPr>
                <a:t>Functions</a:t>
              </a:r>
            </a:p>
            <a:p>
              <a:pPr algn="ctr"/>
              <a:r>
                <a:rPr lang="en-US" altLang="ko-KR" b="1" dirty="0" smtClean="0">
                  <a:solidFill>
                    <a:srgbClr val="323291"/>
                  </a:solidFill>
                  <a:latin typeface="Arial" pitchFamily="34" charset="0"/>
                  <a:cs typeface="Arial" pitchFamily="34" charset="0"/>
                </a:rPr>
                <a:t>Become</a:t>
              </a:r>
            </a:p>
            <a:p>
              <a:pPr algn="ctr"/>
              <a:r>
                <a:rPr lang="en-US" altLang="ko-KR" b="1" dirty="0" smtClean="0">
                  <a:solidFill>
                    <a:srgbClr val="323291"/>
                  </a:solidFill>
                  <a:latin typeface="Arial" pitchFamily="34" charset="0"/>
                  <a:cs typeface="Arial" pitchFamily="34" charset="0"/>
                </a:rPr>
                <a:t>unhealthy</a:t>
              </a:r>
              <a:endParaRPr lang="ko-KR" altLang="en-US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41"/>
            <p:cNvSpPr>
              <a:spLocks noChangeArrowheads="1"/>
            </p:cNvSpPr>
            <p:nvPr/>
          </p:nvSpPr>
          <p:spPr bwMode="auto">
            <a:xfrm>
              <a:off x="3798256" y="1811661"/>
              <a:ext cx="1403025" cy="140302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54118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" name="Oval 42"/>
            <p:cNvSpPr>
              <a:spLocks noChangeArrowheads="1"/>
            </p:cNvSpPr>
            <p:nvPr/>
          </p:nvSpPr>
          <p:spPr bwMode="auto">
            <a:xfrm>
              <a:off x="3876846" y="1811661"/>
              <a:ext cx="1229097" cy="114148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33725"/>
                    <a:invGamma/>
                  </a:srgbClr>
                </a:gs>
                <a:gs pos="100000">
                  <a:srgbClr val="C0C0C0">
                    <a:alpha val="2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Arc 43"/>
            <p:cNvSpPr>
              <a:spLocks/>
            </p:cNvSpPr>
            <p:nvPr/>
          </p:nvSpPr>
          <p:spPr bwMode="auto">
            <a:xfrm>
              <a:off x="2714612" y="1000108"/>
              <a:ext cx="1285883" cy="1214446"/>
            </a:xfrm>
            <a:custGeom>
              <a:avLst/>
              <a:gdLst>
                <a:gd name="G0" fmla="+- 21600 0 0"/>
                <a:gd name="G1" fmla="+- 20325 0 0"/>
                <a:gd name="G2" fmla="+- 21600 0 0"/>
                <a:gd name="T0" fmla="*/ 29 w 21600"/>
                <a:gd name="T1" fmla="*/ 21437 h 21437"/>
                <a:gd name="T2" fmla="*/ 14289 w 21600"/>
                <a:gd name="T3" fmla="*/ 0 h 21437"/>
                <a:gd name="T4" fmla="*/ 21600 w 21600"/>
                <a:gd name="T5" fmla="*/ 20325 h 2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437" fill="none" extrusionOk="0">
                  <a:moveTo>
                    <a:pt x="28" y="21437"/>
                  </a:moveTo>
                  <a:cubicBezTo>
                    <a:pt x="9" y="21066"/>
                    <a:pt x="0" y="20695"/>
                    <a:pt x="0" y="20325"/>
                  </a:cubicBezTo>
                  <a:cubicBezTo>
                    <a:pt x="-1" y="11214"/>
                    <a:pt x="5716" y="3083"/>
                    <a:pt x="14288" y="-1"/>
                  </a:cubicBezTo>
                </a:path>
                <a:path w="21600" h="21437" stroke="0" extrusionOk="0">
                  <a:moveTo>
                    <a:pt x="28" y="21437"/>
                  </a:moveTo>
                  <a:cubicBezTo>
                    <a:pt x="9" y="21066"/>
                    <a:pt x="0" y="20695"/>
                    <a:pt x="0" y="20325"/>
                  </a:cubicBezTo>
                  <a:cubicBezTo>
                    <a:pt x="-1" y="11214"/>
                    <a:pt x="5716" y="3083"/>
                    <a:pt x="14288" y="-1"/>
                  </a:cubicBezTo>
                  <a:lnTo>
                    <a:pt x="21600" y="20325"/>
                  </a:lnTo>
                  <a:close/>
                </a:path>
              </a:pathLst>
            </a:custGeom>
            <a:noFill/>
            <a:ln w="76200">
              <a:solidFill>
                <a:schemeClr val="bg2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Arc 44"/>
            <p:cNvSpPr>
              <a:spLocks/>
            </p:cNvSpPr>
            <p:nvPr/>
          </p:nvSpPr>
          <p:spPr bwMode="auto">
            <a:xfrm>
              <a:off x="4929190" y="1031756"/>
              <a:ext cx="1285884" cy="1254236"/>
            </a:xfrm>
            <a:custGeom>
              <a:avLst/>
              <a:gdLst>
                <a:gd name="G0" fmla="+- 0 0 0"/>
                <a:gd name="G1" fmla="+- 19965 0 0"/>
                <a:gd name="G2" fmla="+- 21600 0 0"/>
                <a:gd name="T0" fmla="*/ 8244 w 21600"/>
                <a:gd name="T1" fmla="*/ 0 h 20849"/>
                <a:gd name="T2" fmla="*/ 21582 w 21600"/>
                <a:gd name="T3" fmla="*/ 20849 h 20849"/>
                <a:gd name="T4" fmla="*/ 0 w 21600"/>
                <a:gd name="T5" fmla="*/ 19965 h 20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49" fill="none" extrusionOk="0">
                  <a:moveTo>
                    <a:pt x="8243" y="0"/>
                  </a:moveTo>
                  <a:cubicBezTo>
                    <a:pt x="16327" y="3337"/>
                    <a:pt x="21600" y="11219"/>
                    <a:pt x="21600" y="19965"/>
                  </a:cubicBezTo>
                  <a:cubicBezTo>
                    <a:pt x="21600" y="20259"/>
                    <a:pt x="21593" y="20554"/>
                    <a:pt x="21581" y="20848"/>
                  </a:cubicBezTo>
                </a:path>
                <a:path w="21600" h="20849" stroke="0" extrusionOk="0">
                  <a:moveTo>
                    <a:pt x="8243" y="0"/>
                  </a:moveTo>
                  <a:cubicBezTo>
                    <a:pt x="16327" y="3337"/>
                    <a:pt x="21600" y="11219"/>
                    <a:pt x="21600" y="19965"/>
                  </a:cubicBezTo>
                  <a:cubicBezTo>
                    <a:pt x="21600" y="20259"/>
                    <a:pt x="21593" y="20554"/>
                    <a:pt x="21581" y="20848"/>
                  </a:cubicBezTo>
                  <a:lnTo>
                    <a:pt x="0" y="19965"/>
                  </a:lnTo>
                  <a:close/>
                </a:path>
              </a:pathLst>
            </a:custGeom>
            <a:noFill/>
            <a:ln w="76200">
              <a:solidFill>
                <a:schemeClr val="bg2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" name="Arc 45"/>
            <p:cNvSpPr>
              <a:spLocks/>
            </p:cNvSpPr>
            <p:nvPr/>
          </p:nvSpPr>
          <p:spPr bwMode="auto">
            <a:xfrm>
              <a:off x="3428992" y="3000372"/>
              <a:ext cx="2143140" cy="1357322"/>
            </a:xfrm>
            <a:custGeom>
              <a:avLst/>
              <a:gdLst>
                <a:gd name="G0" fmla="+- 16491 0 0"/>
                <a:gd name="G1" fmla="+- 0 0 0"/>
                <a:gd name="G2" fmla="+- 21600 0 0"/>
                <a:gd name="T0" fmla="*/ 33305 w 33305"/>
                <a:gd name="T1" fmla="*/ 13559 h 21600"/>
                <a:gd name="T2" fmla="*/ 0 w 33305"/>
                <a:gd name="T3" fmla="*/ 13950 h 21600"/>
                <a:gd name="T4" fmla="*/ 16491 w 3330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305" h="21600" fill="none" extrusionOk="0">
                  <a:moveTo>
                    <a:pt x="33305" y="13559"/>
                  </a:moveTo>
                  <a:cubicBezTo>
                    <a:pt x="29204" y="18643"/>
                    <a:pt x="23023" y="21599"/>
                    <a:pt x="16491" y="21600"/>
                  </a:cubicBezTo>
                  <a:cubicBezTo>
                    <a:pt x="10136" y="21600"/>
                    <a:pt x="4104" y="18801"/>
                    <a:pt x="-1" y="13950"/>
                  </a:cubicBezTo>
                </a:path>
                <a:path w="33305" h="21600" stroke="0" extrusionOk="0">
                  <a:moveTo>
                    <a:pt x="33305" y="13559"/>
                  </a:moveTo>
                  <a:cubicBezTo>
                    <a:pt x="29204" y="18643"/>
                    <a:pt x="23023" y="21599"/>
                    <a:pt x="16491" y="21600"/>
                  </a:cubicBezTo>
                  <a:cubicBezTo>
                    <a:pt x="10136" y="21600"/>
                    <a:pt x="4104" y="18801"/>
                    <a:pt x="-1" y="13950"/>
                  </a:cubicBezTo>
                  <a:lnTo>
                    <a:pt x="16491" y="0"/>
                  </a:lnTo>
                  <a:close/>
                </a:path>
              </a:pathLst>
            </a:custGeom>
            <a:noFill/>
            <a:ln w="76200">
              <a:solidFill>
                <a:schemeClr val="bg2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915496" y="2343572"/>
              <a:ext cx="1213636" cy="3710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kern="10" dirty="0" smtClean="0">
                  <a:ln w="9525">
                    <a:noFill/>
                    <a:round/>
                    <a:headEnd/>
                    <a:tailEnd/>
                  </a:ln>
                  <a:latin typeface="Arial Black" pitchFamily="34" charset="0"/>
                  <a:ea typeface="HY견고딕"/>
                </a:rPr>
                <a:t>Vicious circle</a:t>
              </a:r>
              <a:endParaRPr lang="ko-KR" altLang="en-US" kern="10" dirty="0">
                <a:ln w="9525">
                  <a:noFill/>
                  <a:round/>
                  <a:headEnd/>
                  <a:tailEnd/>
                </a:ln>
                <a:latin typeface="Arial Black" pitchFamily="34" charset="0"/>
                <a:ea typeface="HY견고딕"/>
              </a:endParaRPr>
            </a:p>
          </p:txBody>
        </p:sp>
        <p:sp>
          <p:nvSpPr>
            <p:cNvPr id="15" name="Oval 36"/>
            <p:cNvSpPr>
              <a:spLocks noChangeArrowheads="1"/>
            </p:cNvSpPr>
            <p:nvPr/>
          </p:nvSpPr>
          <p:spPr bwMode="auto">
            <a:xfrm>
              <a:off x="5207987" y="2332935"/>
              <a:ext cx="1453256" cy="1453255"/>
            </a:xfrm>
            <a:prstGeom prst="ellipse">
              <a:avLst/>
            </a:prstGeom>
            <a:solidFill>
              <a:srgbClr val="FFE241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algn="ctr"/>
              <a:r>
                <a:rPr lang="en-US" altLang="ko-KR" sz="1600" b="1" dirty="0" smtClean="0">
                  <a:solidFill>
                    <a:srgbClr val="323291"/>
                  </a:solidFill>
                  <a:latin typeface="Arial" pitchFamily="34" charset="0"/>
                  <a:cs typeface="Arial" pitchFamily="34" charset="0"/>
                </a:rPr>
                <a:t>Wastes</a:t>
              </a:r>
            </a:p>
            <a:p>
              <a:pPr algn="ctr"/>
              <a:r>
                <a:rPr lang="en-US" altLang="ko-KR" sz="1600" b="1" dirty="0" smtClean="0">
                  <a:solidFill>
                    <a:srgbClr val="323291"/>
                  </a:solidFill>
                  <a:latin typeface="Arial" pitchFamily="34" charset="0"/>
                  <a:cs typeface="Arial" pitchFamily="34" charset="0"/>
                </a:rPr>
                <a:t>Accumulate</a:t>
              </a:r>
            </a:p>
            <a:p>
              <a:pPr algn="ctr"/>
              <a:r>
                <a:rPr lang="en-US" altLang="ko-KR" sz="1600" b="1" dirty="0" smtClean="0">
                  <a:solidFill>
                    <a:srgbClr val="323291"/>
                  </a:solidFill>
                  <a:latin typeface="Arial" pitchFamily="34" charset="0"/>
                  <a:cs typeface="Arial" pitchFamily="34" charset="0"/>
                </a:rPr>
                <a:t>in</a:t>
              </a:r>
            </a:p>
            <a:p>
              <a:pPr algn="ctr"/>
              <a:r>
                <a:rPr lang="en-US" altLang="ko-KR" sz="1600" b="1" dirty="0" smtClean="0">
                  <a:solidFill>
                    <a:srgbClr val="323291"/>
                  </a:solidFill>
                  <a:latin typeface="Arial" pitchFamily="34" charset="0"/>
                  <a:cs typeface="Arial" pitchFamily="34" charset="0"/>
                </a:rPr>
                <a:t>cells</a:t>
              </a:r>
              <a:endParaRPr lang="ko-KR" altLang="en-US" sz="16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下箭头 43"/>
            <p:cNvSpPr/>
            <p:nvPr/>
          </p:nvSpPr>
          <p:spPr>
            <a:xfrm>
              <a:off x="4143372" y="4572008"/>
              <a:ext cx="714380" cy="571504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62"/>
          <p:cNvSpPr/>
          <p:nvPr/>
        </p:nvSpPr>
        <p:spPr>
          <a:xfrm>
            <a:off x="1240636" y="5260738"/>
            <a:ext cx="9144000" cy="1571612"/>
          </a:xfrm>
          <a:prstGeom prst="rect">
            <a:avLst/>
          </a:prstGeom>
          <a:solidFill>
            <a:srgbClr val="32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50"/>
          <p:cNvSpPr/>
          <p:nvPr/>
        </p:nvSpPr>
        <p:spPr>
          <a:xfrm>
            <a:off x="8813032" y="5689366"/>
            <a:ext cx="1428760" cy="857256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Die</a:t>
            </a:r>
            <a:endParaRPr lang="zh-CN" alt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pic>
        <p:nvPicPr>
          <p:cNvPr id="19" name="Picture 2" descr="http://pic29.nipic.com/20130601/11747232_145733616109_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14" t="3750" r="81786" b="67500"/>
          <a:stretch>
            <a:fillRect/>
          </a:stretch>
        </p:blipFill>
        <p:spPr bwMode="auto">
          <a:xfrm>
            <a:off x="1169166" y="5403614"/>
            <a:ext cx="869665" cy="1428736"/>
          </a:xfrm>
          <a:prstGeom prst="rect">
            <a:avLst/>
          </a:prstGeom>
          <a:noFill/>
        </p:spPr>
      </p:pic>
      <p:sp>
        <p:nvSpPr>
          <p:cNvPr id="20" name="矩形 57"/>
          <p:cNvSpPr/>
          <p:nvPr/>
        </p:nvSpPr>
        <p:spPr>
          <a:xfrm>
            <a:off x="4526752" y="5689366"/>
            <a:ext cx="1285884" cy="857256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Tumor</a:t>
            </a:r>
            <a:endParaRPr lang="zh-CN" alt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21" name="矩形 58"/>
          <p:cNvSpPr/>
          <p:nvPr/>
        </p:nvSpPr>
        <p:spPr>
          <a:xfrm>
            <a:off x="6741330" y="5689366"/>
            <a:ext cx="1285884" cy="857256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Cancer</a:t>
            </a:r>
            <a:endParaRPr lang="zh-CN" alt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22" name="燕尾形 59"/>
          <p:cNvSpPr/>
          <p:nvPr/>
        </p:nvSpPr>
        <p:spPr>
          <a:xfrm>
            <a:off x="6026950" y="5975118"/>
            <a:ext cx="428628" cy="357190"/>
          </a:xfrm>
          <a:prstGeom prst="chevron">
            <a:avLst/>
          </a:prstGeom>
          <a:solidFill>
            <a:srgbClr val="D246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燕尾形 60"/>
          <p:cNvSpPr/>
          <p:nvPr/>
        </p:nvSpPr>
        <p:spPr>
          <a:xfrm>
            <a:off x="8241528" y="5975118"/>
            <a:ext cx="428628" cy="357190"/>
          </a:xfrm>
          <a:prstGeom prst="chevron">
            <a:avLst/>
          </a:prstGeom>
          <a:solidFill>
            <a:srgbClr val="D246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矩形 63"/>
          <p:cNvSpPr/>
          <p:nvPr/>
        </p:nvSpPr>
        <p:spPr>
          <a:xfrm>
            <a:off x="2097860" y="5689366"/>
            <a:ext cx="1428760" cy="857256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Health</a:t>
            </a:r>
            <a:endParaRPr lang="zh-CN" alt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25" name="燕尾形 64"/>
          <p:cNvSpPr/>
          <p:nvPr/>
        </p:nvSpPr>
        <p:spPr>
          <a:xfrm>
            <a:off x="3883810" y="5975118"/>
            <a:ext cx="428628" cy="357190"/>
          </a:xfrm>
          <a:prstGeom prst="chevron">
            <a:avLst/>
          </a:prstGeom>
          <a:solidFill>
            <a:srgbClr val="D246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35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1"/>
          <p:cNvSpPr/>
          <p:nvPr/>
        </p:nvSpPr>
        <p:spPr>
          <a:xfrm>
            <a:off x="4565714" y="1357299"/>
            <a:ext cx="1357322" cy="1143008"/>
          </a:xfrm>
          <a:prstGeom prst="rightArrow">
            <a:avLst/>
          </a:prstGeom>
          <a:solidFill>
            <a:srgbClr val="D2461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Arial Black" pitchFamily="34" charset="0"/>
              </a:rPr>
              <a:t>1.2</a:t>
            </a:r>
            <a:endParaRPr lang="zh-CN" altLang="en-US" dirty="0">
              <a:latin typeface="Arial Black" pitchFamily="34" charset="0"/>
            </a:endParaRPr>
          </a:p>
        </p:txBody>
      </p:sp>
      <p:pic>
        <p:nvPicPr>
          <p:cNvPr id="5" name="Picture 6" descr="http://www.toi-reishi.com/reishi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2574" y="1500175"/>
            <a:ext cx="2000849" cy="7500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65912" y="1500175"/>
            <a:ext cx="3000396" cy="830997"/>
          </a:xfrm>
          <a:prstGeom prst="rect">
            <a:avLst/>
          </a:prstGeom>
          <a:solidFill>
            <a:srgbClr val="3232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FFFF"/>
                </a:solidFill>
                <a:latin typeface="Arial Black" pitchFamily="34" charset="0"/>
              </a:rPr>
              <a:t>Decrease the risk of cancer</a:t>
            </a:r>
            <a:endParaRPr lang="zh-CN" altLang="en-US" sz="24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" name="矩形 5"/>
          <p:cNvSpPr/>
          <p:nvPr/>
        </p:nvSpPr>
        <p:spPr>
          <a:xfrm>
            <a:off x="2494012" y="2643182"/>
            <a:ext cx="6858048" cy="37046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 would not kill cancer cells.</a:t>
            </a:r>
          </a:p>
          <a:p>
            <a:pPr marL="360363" indent="-360363"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 help to boost immune system.</a:t>
            </a:r>
          </a:p>
          <a:p>
            <a:pPr marL="360363" indent="-360363"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Strong immunity monitor the unhealthy cell and clean them that reduce the risk of cancer.</a:t>
            </a:r>
          </a:p>
          <a:p>
            <a:pPr>
              <a:buFont typeface="Wingdings" pitchFamily="2" charset="2"/>
              <a:buChar char="Ø"/>
            </a:pP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940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2"/>
          <p:cNvSpPr/>
          <p:nvPr/>
        </p:nvSpPr>
        <p:spPr>
          <a:xfrm>
            <a:off x="4180406" y="1250141"/>
            <a:ext cx="1357322" cy="1143008"/>
          </a:xfrm>
          <a:prstGeom prst="rightArrow">
            <a:avLst/>
          </a:prstGeom>
          <a:solidFill>
            <a:srgbClr val="D2461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Arial Black" pitchFamily="34" charset="0"/>
              </a:rPr>
              <a:t>1.3</a:t>
            </a:r>
            <a:endParaRPr lang="zh-CN" altLang="en-US" dirty="0">
              <a:latin typeface="Arial Black" pitchFamily="34" charset="0"/>
            </a:endParaRPr>
          </a:p>
        </p:txBody>
      </p:sp>
      <p:pic>
        <p:nvPicPr>
          <p:cNvPr id="5" name="Picture 6" descr="http://www.toi-reishi.com/reishi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0142" y="1393017"/>
            <a:ext cx="2000849" cy="7500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80604" y="1321579"/>
            <a:ext cx="3357586" cy="1015663"/>
          </a:xfrm>
          <a:prstGeom prst="rect">
            <a:avLst/>
          </a:prstGeom>
          <a:solidFill>
            <a:srgbClr val="3232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  <a:latin typeface="Arial Black" pitchFamily="34" charset="0"/>
              </a:rPr>
              <a:t>Help to reduce the side effects of radiation therapy</a:t>
            </a:r>
            <a:endParaRPr lang="zh-CN" altLang="en-US" sz="20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" name="Freeform 3"/>
          <p:cNvSpPr>
            <a:spLocks/>
          </p:cNvSpPr>
          <p:nvPr/>
        </p:nvSpPr>
        <p:spPr bwMode="gray">
          <a:xfrm rot="16200000" flipH="1">
            <a:off x="3904174" y="3883827"/>
            <a:ext cx="928694" cy="1376362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1352053170 h 532"/>
              <a:gd name="T4" fmla="*/ 2147483647 w 735"/>
              <a:gd name="T5" fmla="*/ 1352053170 h 532"/>
              <a:gd name="T6" fmla="*/ 2147483647 w 735"/>
              <a:gd name="T7" fmla="*/ 1666637263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1512691691 h 532"/>
              <a:gd name="T20" fmla="*/ 2147483647 w 735"/>
              <a:gd name="T21" fmla="*/ 1003999162 h 532"/>
              <a:gd name="T22" fmla="*/ 2147483647 w 735"/>
              <a:gd name="T23" fmla="*/ 997306213 h 532"/>
              <a:gd name="T24" fmla="*/ 461201982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D2461E"/>
              </a:gs>
              <a:gs pos="33000">
                <a:srgbClr val="D2461E">
                  <a:alpha val="75000"/>
                </a:srgbClr>
              </a:gs>
              <a:gs pos="0">
                <a:schemeClr val="bg1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 rot="16200000">
            <a:off x="3842661" y="2945208"/>
            <a:ext cx="961242" cy="1285884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1352053170 h 532"/>
              <a:gd name="T4" fmla="*/ 2147483647 w 735"/>
              <a:gd name="T5" fmla="*/ 1352053170 h 532"/>
              <a:gd name="T6" fmla="*/ 2147483647 w 735"/>
              <a:gd name="T7" fmla="*/ 1666637263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1512691691 h 532"/>
              <a:gd name="T20" fmla="*/ 2147483647 w 735"/>
              <a:gd name="T21" fmla="*/ 1003999162 h 532"/>
              <a:gd name="T22" fmla="*/ 2147483647 w 735"/>
              <a:gd name="T23" fmla="*/ 997306213 h 532"/>
              <a:gd name="T24" fmla="*/ 461201739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D2461E"/>
              </a:gs>
              <a:gs pos="33000">
                <a:srgbClr val="D2461E">
                  <a:alpha val="75000"/>
                </a:srgbClr>
              </a:gs>
              <a:gs pos="0">
                <a:schemeClr val="bg1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323414" y="2607463"/>
            <a:ext cx="2571768" cy="928694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323291"/>
                </a:solidFill>
                <a:latin typeface="Arial Black" pitchFamily="34" charset="0"/>
              </a:rPr>
              <a:t>Cancer cells</a:t>
            </a:r>
            <a:endParaRPr lang="zh-CN" altLang="en-US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7530" y="2809635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323291"/>
                </a:solidFill>
                <a:latin typeface="Arial Black" pitchFamily="34" charset="0"/>
              </a:rPr>
              <a:t>kill</a:t>
            </a:r>
            <a:endParaRPr lang="zh-CN" altLang="en-US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7530" y="5036355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323291"/>
                </a:solidFill>
                <a:latin typeface="Arial Black" pitchFamily="34" charset="0"/>
              </a:rPr>
              <a:t>kill</a:t>
            </a:r>
            <a:endParaRPr lang="zh-CN" altLang="en-US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2" name="矩形 5"/>
          <p:cNvSpPr/>
          <p:nvPr/>
        </p:nvSpPr>
        <p:spPr>
          <a:xfrm>
            <a:off x="1394324" y="3607595"/>
            <a:ext cx="2500330" cy="857256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323291"/>
                </a:solidFill>
                <a:latin typeface="Arial Black" pitchFamily="34" charset="0"/>
              </a:rPr>
              <a:t>Radiation therapy to cancer patients</a:t>
            </a:r>
            <a:endParaRPr lang="zh-CN" altLang="en-US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3" name="右弧形箭头 12"/>
          <p:cNvSpPr/>
          <p:nvPr/>
        </p:nvSpPr>
        <p:spPr>
          <a:xfrm flipV="1">
            <a:off x="7966620" y="4393413"/>
            <a:ext cx="2500330" cy="1785950"/>
          </a:xfrm>
          <a:prstGeom prst="curvedLeftArrow">
            <a:avLst>
              <a:gd name="adj1" fmla="val 4219"/>
              <a:gd name="adj2" fmla="val 50000"/>
              <a:gd name="adj3" fmla="val 25000"/>
            </a:avLst>
          </a:prstGeom>
          <a:solidFill>
            <a:srgbClr val="D2461E"/>
          </a:solidFill>
          <a:ln>
            <a:noFill/>
          </a:ln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矩形 11"/>
          <p:cNvSpPr/>
          <p:nvPr/>
        </p:nvSpPr>
        <p:spPr>
          <a:xfrm>
            <a:off x="5323414" y="4179099"/>
            <a:ext cx="2571768" cy="928694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323291"/>
                </a:solidFill>
                <a:latin typeface="Arial Black" pitchFamily="34" charset="0"/>
              </a:rPr>
              <a:t>White blood cells</a:t>
            </a:r>
          </a:p>
          <a:p>
            <a:pPr algn="ctr"/>
            <a:r>
              <a:rPr lang="en-US" altLang="zh-CN" dirty="0" smtClean="0">
                <a:solidFill>
                  <a:srgbClr val="323291"/>
                </a:solidFill>
                <a:latin typeface="Arial Black" pitchFamily="34" charset="0"/>
              </a:rPr>
              <a:t>(radiation’s side effect)</a:t>
            </a:r>
            <a:endParaRPr lang="zh-CN" altLang="en-US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9100" y="5107793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err="1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Ganoderma</a:t>
            </a:r>
            <a:r>
              <a:rPr lang="en-US" altLang="zh-CN" sz="16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 improves immune function by keeping the production of white blood cell from dropping in spite of radiation.</a:t>
            </a:r>
            <a:endParaRPr lang="zh-CN" altLang="en-US" sz="16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934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5646" y="1064136"/>
            <a:ext cx="5715040" cy="954107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9750" indent="-539750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 Function 2:</a:t>
            </a:r>
          </a:p>
          <a:p>
            <a:pPr marL="539750" indent="-539750" algn="r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Maintain liver health function</a:t>
            </a:r>
            <a:endParaRPr lang="zh-CN" altLang="en-US" sz="24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Picture 2" descr="http://topnews.in/health/files/l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42" y="2492896"/>
            <a:ext cx="4807096" cy="3043233"/>
          </a:xfrm>
          <a:prstGeom prst="rect">
            <a:avLst/>
          </a:prstGeom>
          <a:noFill/>
        </p:spPr>
      </p:pic>
      <p:sp>
        <p:nvSpPr>
          <p:cNvPr id="6" name="矩形 3"/>
          <p:cNvSpPr/>
          <p:nvPr/>
        </p:nvSpPr>
        <p:spPr>
          <a:xfrm>
            <a:off x="5590356" y="2492896"/>
            <a:ext cx="4357686" cy="3071834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Liver is one the most important organs in human body. It is responsible for synthesis, metabolism, detoxification, immunity and so on.</a:t>
            </a:r>
          </a:p>
          <a:p>
            <a:pPr marL="360363" indent="-360363">
              <a:buFont typeface="Wingdings" pitchFamily="2" charset="2"/>
              <a:buChar char="Ø"/>
            </a:pPr>
            <a:endParaRPr lang="en-US" altLang="zh-CN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r>
              <a:rPr lang="en-US" altLang="zh-CN" b="1" dirty="0" err="1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Ganoderma</a:t>
            </a:r>
            <a:r>
              <a:rPr lang="en-US" altLang="zh-CN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 nourish and revitalize the liver cell. It maintain the liver’s healthy function. </a:t>
            </a:r>
          </a:p>
        </p:txBody>
      </p:sp>
    </p:spTree>
    <p:extLst>
      <p:ext uri="{BB962C8B-B14F-4D97-AF65-F5344CB8AC3E}">
        <p14:creationId xmlns:p14="http://schemas.microsoft.com/office/powerpoint/2010/main" val="2416703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7692" y="1215163"/>
            <a:ext cx="4714908" cy="954107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9750" indent="-539750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 Function 3:</a:t>
            </a:r>
          </a:p>
          <a:p>
            <a:pPr marL="539750" indent="-539750" algn="r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Anti-aging</a:t>
            </a:r>
          </a:p>
        </p:txBody>
      </p:sp>
      <p:grpSp>
        <p:nvGrpSpPr>
          <p:cNvPr id="5" name="组合 10"/>
          <p:cNvGrpSpPr/>
          <p:nvPr/>
        </p:nvGrpSpPr>
        <p:grpSpPr>
          <a:xfrm>
            <a:off x="1578998" y="2729647"/>
            <a:ext cx="2983346" cy="2983346"/>
            <a:chOff x="1714480" y="3228972"/>
            <a:chExt cx="2983346" cy="2983346"/>
          </a:xfrm>
        </p:grpSpPr>
        <p:grpSp>
          <p:nvGrpSpPr>
            <p:cNvPr id="6" name="组合 2"/>
            <p:cNvGrpSpPr/>
            <p:nvPr/>
          </p:nvGrpSpPr>
          <p:grpSpPr>
            <a:xfrm>
              <a:off x="1714480" y="3228972"/>
              <a:ext cx="2983346" cy="2983346"/>
              <a:chOff x="3657600" y="2961410"/>
              <a:chExt cx="3450936" cy="3450936"/>
            </a:xfrm>
          </p:grpSpPr>
          <p:sp>
            <p:nvSpPr>
              <p:cNvPr id="8" name="椭圆 3"/>
              <p:cNvSpPr/>
              <p:nvPr/>
            </p:nvSpPr>
            <p:spPr>
              <a:xfrm>
                <a:off x="3657600" y="2961410"/>
                <a:ext cx="3450936" cy="3450936"/>
              </a:xfrm>
              <a:prstGeom prst="ellipse">
                <a:avLst/>
              </a:prstGeom>
              <a:solidFill>
                <a:srgbClr val="FFE24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4"/>
              <p:cNvSpPr/>
              <p:nvPr/>
            </p:nvSpPr>
            <p:spPr>
              <a:xfrm>
                <a:off x="4122149" y="3492323"/>
                <a:ext cx="2455474" cy="2455474"/>
              </a:xfrm>
              <a:prstGeom prst="ellipse">
                <a:avLst/>
              </a:prstGeom>
              <a:solidFill>
                <a:srgbClr val="32329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071670" y="4529088"/>
              <a:ext cx="2143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Arial Black" pitchFamily="34" charset="0"/>
                </a:rPr>
                <a:t>Anti-aging</a:t>
              </a:r>
              <a:endParaRPr lang="zh-CN" altLang="en-US" sz="2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10" name="AutoShape 38"/>
          <p:cNvSpPr>
            <a:spLocks noChangeArrowheads="1"/>
          </p:cNvSpPr>
          <p:nvPr/>
        </p:nvSpPr>
        <p:spPr bwMode="gray">
          <a:xfrm>
            <a:off x="4222204" y="3963149"/>
            <a:ext cx="4786346" cy="609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Antioxidant → aging slow</a:t>
            </a:r>
            <a:endParaRPr lang="zh-CN" altLang="en-US" sz="2000" dirty="0" smtClean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gray">
          <a:xfrm>
            <a:off x="3498324" y="5287129"/>
            <a:ext cx="5938854" cy="609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Improve the DNA synthesis and cell deviation → aging slow</a:t>
            </a:r>
            <a:endParaRPr lang="zh-CN" altLang="en-US" sz="2000" dirty="0" smtClean="0">
              <a:solidFill>
                <a:srgbClr val="32329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84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10"/>
          <p:cNvSpPr/>
          <p:nvPr/>
        </p:nvSpPr>
        <p:spPr>
          <a:xfrm>
            <a:off x="1606960" y="3529098"/>
            <a:ext cx="6215074" cy="3071834"/>
          </a:xfrm>
          <a:prstGeom prst="rightArrow">
            <a:avLst>
              <a:gd name="adj1" fmla="val 80069"/>
              <a:gd name="adj2" fmla="val 23160"/>
            </a:avLst>
          </a:prstGeom>
          <a:solidFill>
            <a:srgbClr val="32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8"/>
          <p:cNvGrpSpPr/>
          <p:nvPr/>
        </p:nvGrpSpPr>
        <p:grpSpPr>
          <a:xfrm>
            <a:off x="1545014" y="3886288"/>
            <a:ext cx="4419632" cy="2326811"/>
            <a:chOff x="-61946" y="2928934"/>
            <a:chExt cx="4419632" cy="2326811"/>
          </a:xfrm>
        </p:grpSpPr>
        <p:pic>
          <p:nvPicPr>
            <p:cNvPr id="6" name="Picture 6" descr="http://www.toi-reishi.com/reishi3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1946" y="3143248"/>
              <a:ext cx="2205054" cy="826613"/>
            </a:xfrm>
            <a:prstGeom prst="rect">
              <a:avLst/>
            </a:prstGeom>
            <a:noFill/>
          </p:spPr>
        </p:pic>
        <p:pic>
          <p:nvPicPr>
            <p:cNvPr id="7" name="Picture 6" descr="http://www.toi-reishi.com/reishi3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52632" y="3143248"/>
              <a:ext cx="2205054" cy="826613"/>
            </a:xfrm>
            <a:prstGeom prst="rect">
              <a:avLst/>
            </a:prstGeom>
            <a:noFill/>
          </p:spPr>
        </p:pic>
        <p:pic>
          <p:nvPicPr>
            <p:cNvPr id="8" name="Picture 6" descr="http://www.toi-reishi.com/reishi3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1538" y="2928934"/>
              <a:ext cx="2205054" cy="826613"/>
            </a:xfrm>
            <a:prstGeom prst="rect">
              <a:avLst/>
            </a:prstGeom>
            <a:noFill/>
          </p:spPr>
        </p:pic>
        <p:pic>
          <p:nvPicPr>
            <p:cNvPr id="9" name="Picture 6" descr="http://www.toi-reishi.com/reishi3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357694"/>
              <a:ext cx="2205054" cy="826613"/>
            </a:xfrm>
            <a:prstGeom prst="rect">
              <a:avLst/>
            </a:prstGeom>
            <a:noFill/>
          </p:spPr>
        </p:pic>
        <p:pic>
          <p:nvPicPr>
            <p:cNvPr id="10" name="Picture 9" descr="http://www.toi-reishi.com/reishi3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1538" y="4429132"/>
              <a:ext cx="2205054" cy="826613"/>
            </a:xfrm>
            <a:prstGeom prst="rect">
              <a:avLst/>
            </a:prstGeom>
            <a:noFill/>
          </p:spPr>
        </p:pic>
        <p:pic>
          <p:nvPicPr>
            <p:cNvPr id="11" name="Picture 6" descr="http://www.toi-reishi.com/reishi3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3108" y="4388337"/>
              <a:ext cx="2205054" cy="826613"/>
            </a:xfrm>
            <a:prstGeom prst="rect">
              <a:avLst/>
            </a:prstGeom>
            <a:noFill/>
          </p:spPr>
        </p:pic>
        <p:pic>
          <p:nvPicPr>
            <p:cNvPr id="12" name="Picture 6" descr="http://www.toi-reishi.com/reishi3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3429000"/>
              <a:ext cx="3430196" cy="1285884"/>
            </a:xfrm>
            <a:prstGeom prst="rect">
              <a:avLst/>
            </a:prstGeom>
            <a:noFill/>
          </p:spPr>
        </p:pic>
      </p:grpSp>
      <p:pic>
        <p:nvPicPr>
          <p:cNvPr id="13" name="Picture 2" descr="灵芝孢子粉外观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8322100" y="4529230"/>
            <a:ext cx="1428760" cy="142876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821242" y="2666194"/>
            <a:ext cx="3857652" cy="1077218"/>
          </a:xfrm>
          <a:prstGeom prst="rect">
            <a:avLst/>
          </a:prstGeom>
          <a:solidFill>
            <a:srgbClr val="FFE24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323291"/>
                </a:solidFill>
                <a:latin typeface="Arial Black" pitchFamily="34" charset="0"/>
              </a:rPr>
              <a:t>100 kg </a:t>
            </a:r>
            <a:r>
              <a:rPr lang="en-US" altLang="zh-CN" sz="32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endParaRPr lang="zh-CN" altLang="en-US" sz="32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50596" y="3186025"/>
            <a:ext cx="2571768" cy="1200329"/>
          </a:xfrm>
          <a:prstGeom prst="rect">
            <a:avLst/>
          </a:prstGeom>
          <a:solidFill>
            <a:srgbClr val="FFE24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1 kg</a:t>
            </a:r>
          </a:p>
          <a:p>
            <a:pPr algn="ctr"/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endParaRPr lang="en-US" altLang="zh-CN" sz="24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Spore powder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7258" y="1528834"/>
            <a:ext cx="3857652" cy="928694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chemeClr val="bg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 Spore Is Precious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64646" y="4672106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 Black" pitchFamily="34" charset="0"/>
              </a:rPr>
              <a:t>Can only extract out</a:t>
            </a:r>
            <a:endParaRPr lang="zh-CN" alt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61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3306" y="1698697"/>
            <a:ext cx="3857652" cy="928694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chemeClr val="bg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 Spore Is Highly Effective</a:t>
            </a:r>
          </a:p>
        </p:txBody>
      </p:sp>
      <p:sp>
        <p:nvSpPr>
          <p:cNvPr id="5" name="矩形 2"/>
          <p:cNvSpPr/>
          <p:nvPr/>
        </p:nvSpPr>
        <p:spPr>
          <a:xfrm>
            <a:off x="1214414" y="3008581"/>
            <a:ext cx="3500462" cy="1261884"/>
          </a:xfrm>
          <a:prstGeom prst="rect">
            <a:avLst/>
          </a:prstGeom>
          <a:solidFill>
            <a:srgbClr val="32329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 Black" pitchFamily="34" charset="0"/>
              </a:rPr>
              <a:t>Polysaccharide</a:t>
            </a:r>
          </a:p>
          <a:p>
            <a:pPr algn="ctr"/>
            <a:r>
              <a:rPr lang="en-US" altLang="zh-CN" sz="1600" i="1" dirty="0" smtClean="0">
                <a:solidFill>
                  <a:schemeClr val="bg1"/>
                </a:solidFill>
                <a:latin typeface="Arial Black" pitchFamily="34" charset="0"/>
              </a:rPr>
              <a:t>(the active component)</a:t>
            </a: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 Black" pitchFamily="34" charset="0"/>
              </a:rPr>
              <a:t> amount in </a:t>
            </a:r>
            <a:r>
              <a:rPr lang="en-US" altLang="zh-CN" sz="2000" dirty="0" err="1" smtClean="0">
                <a:solidFill>
                  <a:schemeClr val="bg1"/>
                </a:solidFill>
                <a:latin typeface="Arial Black" pitchFamily="34" charset="0"/>
              </a:rPr>
              <a:t>Ganoderma</a:t>
            </a:r>
            <a:r>
              <a:rPr lang="en-US" altLang="zh-CN" sz="2000" dirty="0" smtClean="0">
                <a:solidFill>
                  <a:schemeClr val="bg1"/>
                </a:solidFill>
                <a:latin typeface="Arial Black" pitchFamily="34" charset="0"/>
              </a:rPr>
              <a:t> spore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2" descr="灵芝孢子粉外观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1571604" y="4913407"/>
            <a:ext cx="1428760" cy="1428760"/>
          </a:xfrm>
          <a:prstGeom prst="rect">
            <a:avLst/>
          </a:prstGeom>
          <a:noFill/>
        </p:spPr>
      </p:pic>
      <p:sp>
        <p:nvSpPr>
          <p:cNvPr id="7" name="矩形 5"/>
          <p:cNvSpPr/>
          <p:nvPr/>
        </p:nvSpPr>
        <p:spPr>
          <a:xfrm>
            <a:off x="6500826" y="3127457"/>
            <a:ext cx="3143272" cy="1015663"/>
          </a:xfrm>
          <a:prstGeom prst="rect">
            <a:avLst/>
          </a:prstGeom>
          <a:solidFill>
            <a:srgbClr val="32329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 Black" pitchFamily="34" charset="0"/>
              </a:rPr>
              <a:t>Polysaccharide amount in </a:t>
            </a:r>
            <a:r>
              <a:rPr lang="en-US" altLang="zh-CN" sz="2000" dirty="0" err="1" smtClean="0">
                <a:solidFill>
                  <a:schemeClr val="bg1"/>
                </a:solidFill>
                <a:latin typeface="Arial Black" pitchFamily="34" charset="0"/>
              </a:rPr>
              <a:t>Ganoderma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4843945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D2461E"/>
                </a:solidFill>
                <a:latin typeface="Arial Black" pitchFamily="34" charset="0"/>
              </a:rPr>
              <a:t>is</a:t>
            </a:r>
            <a:r>
              <a:rPr lang="en-US" altLang="zh-CN" sz="2800" dirty="0" smtClean="0">
                <a:solidFill>
                  <a:srgbClr val="D2461E"/>
                </a:solidFill>
                <a:latin typeface="Arial Black" pitchFamily="34" charset="0"/>
              </a:rPr>
              <a:t> </a:t>
            </a:r>
            <a:r>
              <a:rPr lang="en-US" altLang="zh-CN" sz="9600" dirty="0" smtClean="0">
                <a:solidFill>
                  <a:srgbClr val="D2461E"/>
                </a:solidFill>
                <a:latin typeface="Arial Black" pitchFamily="34" charset="0"/>
              </a:rPr>
              <a:t>70</a:t>
            </a:r>
            <a:r>
              <a:rPr lang="en-US" altLang="zh-CN" sz="2800" dirty="0" smtClean="0">
                <a:solidFill>
                  <a:srgbClr val="D2461E"/>
                </a:solidFill>
                <a:latin typeface="Arial Black" pitchFamily="34" charset="0"/>
              </a:rPr>
              <a:t> </a:t>
            </a:r>
            <a:r>
              <a:rPr lang="en-US" altLang="zh-CN" sz="2400" dirty="0" smtClean="0">
                <a:solidFill>
                  <a:srgbClr val="D2461E"/>
                </a:solidFill>
                <a:latin typeface="Arial Black" pitchFamily="34" charset="0"/>
              </a:rPr>
              <a:t>times than </a:t>
            </a:r>
            <a:endParaRPr lang="zh-CN" altLang="en-US" sz="9600" dirty="0">
              <a:solidFill>
                <a:srgbClr val="D2461E"/>
              </a:solidFill>
              <a:latin typeface="Arial Black" pitchFamily="34" charset="0"/>
            </a:endParaRPr>
          </a:p>
        </p:txBody>
      </p:sp>
      <p:pic>
        <p:nvPicPr>
          <p:cNvPr id="9" name="Picture 6" descr="http://www.toi-reishi.com/reishi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208439"/>
            <a:ext cx="2643174" cy="990852"/>
          </a:xfrm>
          <a:prstGeom prst="rect">
            <a:avLst/>
          </a:prstGeom>
          <a:noFill/>
        </p:spPr>
      </p:pic>
      <p:sp>
        <p:nvSpPr>
          <p:cNvPr id="10" name="下箭头 8"/>
          <p:cNvSpPr/>
          <p:nvPr/>
        </p:nvSpPr>
        <p:spPr>
          <a:xfrm>
            <a:off x="1928794" y="4413341"/>
            <a:ext cx="785818" cy="500066"/>
          </a:xfrm>
          <a:prstGeom prst="downArrow">
            <a:avLst/>
          </a:prstGeom>
          <a:solidFill>
            <a:srgbClr val="D246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9"/>
          <p:cNvSpPr/>
          <p:nvPr/>
        </p:nvSpPr>
        <p:spPr>
          <a:xfrm>
            <a:off x="8358214" y="4484779"/>
            <a:ext cx="785818" cy="500066"/>
          </a:xfrm>
          <a:prstGeom prst="downArrow">
            <a:avLst/>
          </a:prstGeom>
          <a:solidFill>
            <a:srgbClr val="D246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853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7637" y="1496184"/>
            <a:ext cx="2786082" cy="857256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IN SHORT</a:t>
            </a:r>
          </a:p>
        </p:txBody>
      </p:sp>
      <p:sp>
        <p:nvSpPr>
          <p:cNvPr id="5" name="矩形 4"/>
          <p:cNvSpPr/>
          <p:nvPr/>
        </p:nvSpPr>
        <p:spPr>
          <a:xfrm>
            <a:off x="2035967" y="2924944"/>
            <a:ext cx="7643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 spore </a:t>
            </a:r>
            <a:r>
              <a:rPr lang="zh-TW" altLang="en-US" sz="2400" dirty="0" smtClean="0">
                <a:solidFill>
                  <a:srgbClr val="323291"/>
                </a:solidFill>
                <a:latin typeface="Arial Black" pitchFamily="34" charset="0"/>
                <a:sym typeface="Symbol"/>
              </a:rPr>
              <a:t>≠ </a:t>
            </a:r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endParaRPr lang="en-US" altLang="zh-CN" sz="24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endParaRPr lang="en-US" altLang="zh-CN" sz="24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 spore </a:t>
            </a:r>
            <a:r>
              <a:rPr lang="zh-TW" altLang="en-US" sz="2400" dirty="0" smtClean="0">
                <a:solidFill>
                  <a:srgbClr val="323291"/>
                </a:solidFill>
                <a:latin typeface="Arial Black" pitchFamily="34" charset="0"/>
                <a:sym typeface="Symbol"/>
              </a:rPr>
              <a:t>≠ </a:t>
            </a:r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 Essence</a:t>
            </a:r>
          </a:p>
          <a:p>
            <a:endParaRPr lang="en-US" altLang="zh-TW" sz="2400" b="1" dirty="0" smtClean="0">
              <a:solidFill>
                <a:srgbClr val="323291"/>
              </a:solidFill>
              <a:latin typeface="Arial Black" pitchFamily="34" charset="0"/>
            </a:endParaRPr>
          </a:p>
          <a:p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 spore = Essence of </a:t>
            </a:r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endParaRPr lang="en-US" altLang="zh-CN" sz="24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lvl="7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  Essence</a:t>
            </a:r>
            <a:endParaRPr lang="zh-TW" altLang="en-US" sz="2400" b="1" dirty="0" smtClean="0">
              <a:solidFill>
                <a:srgbClr val="32329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1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"/>
          <p:cNvSpPr/>
          <p:nvPr/>
        </p:nvSpPr>
        <p:spPr>
          <a:xfrm>
            <a:off x="405780" y="1214398"/>
            <a:ext cx="10486900" cy="5643602"/>
          </a:xfrm>
          <a:custGeom>
            <a:avLst/>
            <a:gdLst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643602">
                <a:moveTo>
                  <a:pt x="0" y="0"/>
                </a:moveTo>
                <a:cubicBezTo>
                  <a:pt x="2879446" y="472512"/>
                  <a:pt x="5834996" y="517238"/>
                  <a:pt x="9144000" y="0"/>
                </a:cubicBezTo>
                <a:lnTo>
                  <a:pt x="9144000" y="5643602"/>
                </a:lnTo>
                <a:lnTo>
                  <a:pt x="0" y="564360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3"/>
          <p:cNvSpPr/>
          <p:nvPr/>
        </p:nvSpPr>
        <p:spPr>
          <a:xfrm>
            <a:off x="5692159" y="2214530"/>
            <a:ext cx="4424155" cy="421484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solidFill>
                  <a:srgbClr val="FFE241"/>
                </a:solidFill>
                <a:latin typeface="Arial Black" pitchFamily="34" charset="0"/>
              </a:rPr>
              <a:t>WHO</a:t>
            </a:r>
          </a:p>
          <a:p>
            <a:pPr algn="ctr"/>
            <a:r>
              <a:rPr lang="en-US" altLang="zh-CN" sz="4800" dirty="0" smtClean="0">
                <a:solidFill>
                  <a:srgbClr val="FFE241"/>
                </a:solidFill>
                <a:latin typeface="Arial Black" pitchFamily="34" charset="0"/>
              </a:rPr>
              <a:t>PROTECT </a:t>
            </a:r>
          </a:p>
          <a:p>
            <a:pPr algn="ctr"/>
            <a:r>
              <a:rPr lang="en-US" altLang="zh-CN" sz="4800" dirty="0" smtClean="0">
                <a:solidFill>
                  <a:srgbClr val="FFE241"/>
                </a:solidFill>
                <a:latin typeface="Arial Black" pitchFamily="34" charset="0"/>
              </a:rPr>
              <a:t>US</a:t>
            </a:r>
          </a:p>
          <a:p>
            <a:pPr algn="ctr"/>
            <a:r>
              <a:rPr lang="en-US" altLang="zh-CN" sz="4800" dirty="0" smtClean="0">
                <a:solidFill>
                  <a:srgbClr val="FFE241"/>
                </a:solidFill>
                <a:latin typeface="Arial Black" pitchFamily="34" charset="0"/>
              </a:rPr>
              <a:t>?</a:t>
            </a:r>
            <a:endParaRPr lang="zh-CN" altLang="en-US" sz="4800" dirty="0">
              <a:solidFill>
                <a:srgbClr val="FFE24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9004" y="1642717"/>
            <a:ext cx="3214710" cy="857256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MECHANISM</a:t>
            </a:r>
          </a:p>
        </p:txBody>
      </p:sp>
      <p:grpSp>
        <p:nvGrpSpPr>
          <p:cNvPr id="5" name="组合 5"/>
          <p:cNvGrpSpPr/>
          <p:nvPr/>
        </p:nvGrpSpPr>
        <p:grpSpPr>
          <a:xfrm>
            <a:off x="6407896" y="3214353"/>
            <a:ext cx="3786182" cy="3286148"/>
            <a:chOff x="5143504" y="2786058"/>
            <a:chExt cx="4000496" cy="3705546"/>
          </a:xfrm>
        </p:grpSpPr>
        <p:pic>
          <p:nvPicPr>
            <p:cNvPr id="6" name="图片 6" descr="f4f4dfdfeac3c7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018" r="23007" b="4878"/>
            <a:stretch>
              <a:fillRect/>
            </a:stretch>
          </p:blipFill>
          <p:spPr>
            <a:xfrm>
              <a:off x="5143504" y="2786058"/>
              <a:ext cx="2643206" cy="36246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347" t="13208" r="20193" b="7547"/>
            <a:stretch>
              <a:fillRect/>
            </a:stretch>
          </p:blipFill>
          <p:spPr bwMode="auto">
            <a:xfrm>
              <a:off x="7530363" y="3315293"/>
              <a:ext cx="1613637" cy="317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矩形 8"/>
          <p:cNvSpPr/>
          <p:nvPr/>
        </p:nvSpPr>
        <p:spPr>
          <a:xfrm>
            <a:off x="1238852" y="2918435"/>
            <a:ext cx="636199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 contains polysaccharide</a:t>
            </a:r>
          </a:p>
          <a:p>
            <a:endParaRPr lang="en-US" altLang="zh-CN" sz="24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Polysaccharide helps to </a:t>
            </a:r>
          </a:p>
          <a:p>
            <a:pPr marL="719138" indent="-358775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Vitalize the immune cells</a:t>
            </a:r>
          </a:p>
          <a:p>
            <a:pPr marL="719138" indent="-358775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Nourish the liver cells </a:t>
            </a:r>
            <a:endParaRPr lang="zh-CN" altLang="en-US" sz="2400" dirty="0">
              <a:solidFill>
                <a:srgbClr val="3232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28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9557" y="1482314"/>
            <a:ext cx="5929354" cy="714380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rial Black" pitchFamily="34" charset="0"/>
              </a:rPr>
              <a:t>MANUFACTURING STRENGH</a:t>
            </a:r>
          </a:p>
        </p:txBody>
      </p:sp>
      <p:sp>
        <p:nvSpPr>
          <p:cNvPr id="5" name="AutoShape 2" descr="http://images2.wikia.nocookie.net/__cb20131007204141/logopedia/images/1/19/Logo_TVE-1.svg"/>
          <p:cNvSpPr>
            <a:spLocks noChangeAspect="1" noChangeArrowheads="1"/>
          </p:cNvSpPr>
          <p:nvPr/>
        </p:nvSpPr>
        <p:spPr bwMode="auto">
          <a:xfrm>
            <a:off x="1402090" y="-50165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4" descr="http://images2.wikia.nocookie.net/__cb20131007204141/logopedia/images/1/19/Logo_TVE-1.svg"/>
          <p:cNvSpPr>
            <a:spLocks noChangeAspect="1" noChangeArrowheads="1"/>
          </p:cNvSpPr>
          <p:nvPr/>
        </p:nvSpPr>
        <p:spPr bwMode="auto">
          <a:xfrm>
            <a:off x="1402090" y="-50165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Picture 6" descr="http://forestry.ky.gov/Kentuckysstateforests/PublishingImages/TygartsState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813" y="2696760"/>
            <a:ext cx="3357586" cy="251819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7104399" y="2696760"/>
            <a:ext cx="3286116" cy="2500330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Featured </a:t>
            </a:r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 plants source from pure &amp; unpolluted nature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46515" y="4482710"/>
            <a:ext cx="2500298" cy="714380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323291"/>
                </a:solidFill>
                <a:latin typeface="Arial Black" pitchFamily="34" charset="0"/>
              </a:rPr>
              <a:t>Pure nature</a:t>
            </a:r>
            <a:endParaRPr lang="zh-CN" altLang="en-US" sz="2800" dirty="0">
              <a:solidFill>
                <a:srgbClr val="323291"/>
              </a:solidFill>
              <a:latin typeface="Arial Black" pitchFamily="34" charset="0"/>
            </a:endParaRPr>
          </a:p>
        </p:txBody>
      </p:sp>
      <p:pic>
        <p:nvPicPr>
          <p:cNvPr id="10" name="Picture 6" descr="http://creativenglishlearning.files.wordpress.com/2010/09/number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5111" y="2643182"/>
            <a:ext cx="1710995" cy="1722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6150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>
          <a:xfrm>
            <a:off x="837828" y="-608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480870" y="422524"/>
            <a:ext cx="5929354" cy="714380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rial Black" pitchFamily="34" charset="0"/>
              </a:rPr>
              <a:t>MANUFACTURING STRENGH</a:t>
            </a:r>
          </a:p>
        </p:txBody>
      </p:sp>
      <p:pic>
        <p:nvPicPr>
          <p:cNvPr id="6" name="Picture 4" descr="http://4.bp.blogspot.com/-kuduw1BAjyo/Te74FmoBUwI/AAAAAAAAAf4/7rCVvL4wGO4/s1600/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9300" y="1708408"/>
            <a:ext cx="1214446" cy="1222542"/>
          </a:xfrm>
          <a:prstGeom prst="rect">
            <a:avLst/>
          </a:prstGeom>
          <a:noFill/>
        </p:spPr>
      </p:pic>
      <p:sp>
        <p:nvSpPr>
          <p:cNvPr id="7" name="圆角矩形 10"/>
          <p:cNvSpPr/>
          <p:nvPr/>
        </p:nvSpPr>
        <p:spPr>
          <a:xfrm>
            <a:off x="2909498" y="1636970"/>
            <a:ext cx="5286412" cy="1285884"/>
          </a:xfrm>
          <a:prstGeom prst="roundRect">
            <a:avLst/>
          </a:prstGeom>
          <a:solidFill>
            <a:srgbClr val="D24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>
              <a:buFont typeface="Wingdings" pitchFamily="2" charset="2"/>
              <a:buChar char="Ø"/>
            </a:pPr>
            <a:r>
              <a:rPr lang="en-US" altLang="zh-TW" sz="2000" b="1" dirty="0" smtClean="0">
                <a:solidFill>
                  <a:schemeClr val="bg1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Revolutionary technique in achieving 99.9% breakage of walls </a:t>
            </a:r>
          </a:p>
          <a:p>
            <a:pPr marL="360363" indent="-360363">
              <a:buFont typeface="Wingdings" pitchFamily="2" charset="2"/>
              <a:buChar char="Ø"/>
            </a:pPr>
            <a:r>
              <a:rPr lang="en-US" altLang="zh-TW" sz="2000" b="1" dirty="0" smtClean="0">
                <a:solidFill>
                  <a:schemeClr val="bg1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Scientifically process</a:t>
            </a:r>
          </a:p>
        </p:txBody>
      </p:sp>
      <p:sp>
        <p:nvSpPr>
          <p:cNvPr id="8" name="圆角矩形 4"/>
          <p:cNvSpPr/>
          <p:nvPr/>
        </p:nvSpPr>
        <p:spPr>
          <a:xfrm>
            <a:off x="909234" y="3422920"/>
            <a:ext cx="2286016" cy="714380"/>
          </a:xfrm>
          <a:prstGeom prst="roundRect">
            <a:avLst/>
          </a:prstGeom>
          <a:solidFill>
            <a:srgbClr val="32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Break spore wall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圆角矩形 6"/>
          <p:cNvSpPr/>
          <p:nvPr/>
        </p:nvSpPr>
        <p:spPr>
          <a:xfrm>
            <a:off x="3123812" y="4280176"/>
            <a:ext cx="2500330" cy="714380"/>
          </a:xfrm>
          <a:prstGeom prst="roundRect">
            <a:avLst/>
          </a:prstGeom>
          <a:solidFill>
            <a:srgbClr val="32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Nano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-technology in refinery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圆角矩形 7"/>
          <p:cNvSpPr/>
          <p:nvPr/>
        </p:nvSpPr>
        <p:spPr>
          <a:xfrm>
            <a:off x="5552704" y="5137432"/>
            <a:ext cx="2000264" cy="714380"/>
          </a:xfrm>
          <a:prstGeom prst="roundRect">
            <a:avLst/>
          </a:prstGeom>
          <a:solidFill>
            <a:srgbClr val="32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Micronization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圆角矩形 8"/>
          <p:cNvSpPr/>
          <p:nvPr/>
        </p:nvSpPr>
        <p:spPr>
          <a:xfrm>
            <a:off x="7552968" y="5994688"/>
            <a:ext cx="2286016" cy="714380"/>
          </a:xfrm>
          <a:prstGeom prst="roundRect">
            <a:avLst/>
          </a:prstGeom>
          <a:solidFill>
            <a:srgbClr val="32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Anti-aggregation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任意多边形 11"/>
          <p:cNvSpPr/>
          <p:nvPr/>
        </p:nvSpPr>
        <p:spPr>
          <a:xfrm rot="5400000">
            <a:off x="3648498" y="3112549"/>
            <a:ext cx="736578" cy="1357322"/>
          </a:xfrm>
          <a:custGeom>
            <a:avLst/>
            <a:gdLst>
              <a:gd name="connsiteX0" fmla="*/ 0 w 1928826"/>
              <a:gd name="connsiteY0" fmla="*/ 303612 h 1214446"/>
              <a:gd name="connsiteX1" fmla="*/ 1321603 w 1928826"/>
              <a:gd name="connsiteY1" fmla="*/ 303612 h 1214446"/>
              <a:gd name="connsiteX2" fmla="*/ 1321603 w 1928826"/>
              <a:gd name="connsiteY2" fmla="*/ 0 h 1214446"/>
              <a:gd name="connsiteX3" fmla="*/ 1928826 w 1928826"/>
              <a:gd name="connsiteY3" fmla="*/ 607223 h 1214446"/>
              <a:gd name="connsiteX4" fmla="*/ 1321603 w 1928826"/>
              <a:gd name="connsiteY4" fmla="*/ 1214446 h 1214446"/>
              <a:gd name="connsiteX5" fmla="*/ 1321603 w 1928826"/>
              <a:gd name="connsiteY5" fmla="*/ 910835 h 1214446"/>
              <a:gd name="connsiteX6" fmla="*/ 0 w 1928826"/>
              <a:gd name="connsiteY6" fmla="*/ 910835 h 1214446"/>
              <a:gd name="connsiteX7" fmla="*/ 0 w 1928826"/>
              <a:gd name="connsiteY7" fmla="*/ 303612 h 1214446"/>
              <a:gd name="connsiteX0" fmla="*/ 0 w 1928826"/>
              <a:gd name="connsiteY0" fmla="*/ 303612 h 1571636"/>
              <a:gd name="connsiteX1" fmla="*/ 1321603 w 1928826"/>
              <a:gd name="connsiteY1" fmla="*/ 303612 h 1571636"/>
              <a:gd name="connsiteX2" fmla="*/ 1321603 w 1928826"/>
              <a:gd name="connsiteY2" fmla="*/ 0 h 1571636"/>
              <a:gd name="connsiteX3" fmla="*/ 1928826 w 1928826"/>
              <a:gd name="connsiteY3" fmla="*/ 607223 h 1571636"/>
              <a:gd name="connsiteX4" fmla="*/ 1321603 w 1928826"/>
              <a:gd name="connsiteY4" fmla="*/ 1214446 h 1571636"/>
              <a:gd name="connsiteX5" fmla="*/ 1321603 w 1928826"/>
              <a:gd name="connsiteY5" fmla="*/ 910835 h 1571636"/>
              <a:gd name="connsiteX6" fmla="*/ 714380 w 1928826"/>
              <a:gd name="connsiteY6" fmla="*/ 1571636 h 1571636"/>
              <a:gd name="connsiteX7" fmla="*/ 0 w 1928826"/>
              <a:gd name="connsiteY7" fmla="*/ 303612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1857388"/>
              <a:gd name="connsiteY0" fmla="*/ 1571636 h 1571636"/>
              <a:gd name="connsiteX1" fmla="*/ 1250165 w 1857388"/>
              <a:gd name="connsiteY1" fmla="*/ 303612 h 1571636"/>
              <a:gd name="connsiteX2" fmla="*/ 1250165 w 1857388"/>
              <a:gd name="connsiteY2" fmla="*/ 0 h 1571636"/>
              <a:gd name="connsiteX3" fmla="*/ 1857388 w 1857388"/>
              <a:gd name="connsiteY3" fmla="*/ 607223 h 1571636"/>
              <a:gd name="connsiteX4" fmla="*/ 1250165 w 1857388"/>
              <a:gd name="connsiteY4" fmla="*/ 1214446 h 1571636"/>
              <a:gd name="connsiteX5" fmla="*/ 1250165 w 1857388"/>
              <a:gd name="connsiteY5" fmla="*/ 910835 h 1571636"/>
              <a:gd name="connsiteX6" fmla="*/ 642942 w 1857388"/>
              <a:gd name="connsiteY6" fmla="*/ 1571636 h 1571636"/>
              <a:gd name="connsiteX7" fmla="*/ 0 w 1857388"/>
              <a:gd name="connsiteY7" fmla="*/ 1571636 h 1571636"/>
              <a:gd name="connsiteX0" fmla="*/ 0 w 1857388"/>
              <a:gd name="connsiteY0" fmla="*/ 1571636 h 2055216"/>
              <a:gd name="connsiteX1" fmla="*/ 1250165 w 1857388"/>
              <a:gd name="connsiteY1" fmla="*/ 303612 h 2055216"/>
              <a:gd name="connsiteX2" fmla="*/ 1250165 w 1857388"/>
              <a:gd name="connsiteY2" fmla="*/ 0 h 2055216"/>
              <a:gd name="connsiteX3" fmla="*/ 1857388 w 1857388"/>
              <a:gd name="connsiteY3" fmla="*/ 607223 h 2055216"/>
              <a:gd name="connsiteX4" fmla="*/ 1250165 w 1857388"/>
              <a:gd name="connsiteY4" fmla="*/ 1214446 h 2055216"/>
              <a:gd name="connsiteX5" fmla="*/ 1250165 w 1857388"/>
              <a:gd name="connsiteY5" fmla="*/ 910835 h 2055216"/>
              <a:gd name="connsiteX6" fmla="*/ 1143008 w 1857388"/>
              <a:gd name="connsiteY6" fmla="*/ 2055216 h 2055216"/>
              <a:gd name="connsiteX7" fmla="*/ 0 w 1857388"/>
              <a:gd name="connsiteY7" fmla="*/ 1571636 h 2055216"/>
              <a:gd name="connsiteX0" fmla="*/ 0 w 1428760"/>
              <a:gd name="connsiteY0" fmla="*/ 2055216 h 2055216"/>
              <a:gd name="connsiteX1" fmla="*/ 821537 w 1428760"/>
              <a:gd name="connsiteY1" fmla="*/ 303612 h 2055216"/>
              <a:gd name="connsiteX2" fmla="*/ 821537 w 1428760"/>
              <a:gd name="connsiteY2" fmla="*/ 0 h 2055216"/>
              <a:gd name="connsiteX3" fmla="*/ 1428760 w 1428760"/>
              <a:gd name="connsiteY3" fmla="*/ 607223 h 2055216"/>
              <a:gd name="connsiteX4" fmla="*/ 821537 w 1428760"/>
              <a:gd name="connsiteY4" fmla="*/ 1214446 h 2055216"/>
              <a:gd name="connsiteX5" fmla="*/ 821537 w 1428760"/>
              <a:gd name="connsiteY5" fmla="*/ 910835 h 2055216"/>
              <a:gd name="connsiteX6" fmla="*/ 714380 w 1428760"/>
              <a:gd name="connsiteY6" fmla="*/ 2055216 h 2055216"/>
              <a:gd name="connsiteX7" fmla="*/ 0 w 1428760"/>
              <a:gd name="connsiteY7" fmla="*/ 2055216 h 2055216"/>
              <a:gd name="connsiteX0" fmla="*/ 0 w 1428760"/>
              <a:gd name="connsiteY0" fmla="*/ 2055216 h 2055216"/>
              <a:gd name="connsiteX1" fmla="*/ 821537 w 1428760"/>
              <a:gd name="connsiteY1" fmla="*/ 303612 h 2055216"/>
              <a:gd name="connsiteX2" fmla="*/ 821537 w 1428760"/>
              <a:gd name="connsiteY2" fmla="*/ 0 h 2055216"/>
              <a:gd name="connsiteX3" fmla="*/ 1428760 w 1428760"/>
              <a:gd name="connsiteY3" fmla="*/ 607223 h 2055216"/>
              <a:gd name="connsiteX4" fmla="*/ 821537 w 1428760"/>
              <a:gd name="connsiteY4" fmla="*/ 1214446 h 2055216"/>
              <a:gd name="connsiteX5" fmla="*/ 821537 w 1428760"/>
              <a:gd name="connsiteY5" fmla="*/ 910835 h 2055216"/>
              <a:gd name="connsiteX6" fmla="*/ 714380 w 1428760"/>
              <a:gd name="connsiteY6" fmla="*/ 2055216 h 2055216"/>
              <a:gd name="connsiteX7" fmla="*/ 0 w 1428760"/>
              <a:gd name="connsiteY7" fmla="*/ 2055216 h 2055216"/>
              <a:gd name="connsiteX0" fmla="*/ 44396 w 1473156"/>
              <a:gd name="connsiteY0" fmla="*/ 2055216 h 2055216"/>
              <a:gd name="connsiteX1" fmla="*/ 865933 w 1473156"/>
              <a:gd name="connsiteY1" fmla="*/ 303612 h 2055216"/>
              <a:gd name="connsiteX2" fmla="*/ 865933 w 1473156"/>
              <a:gd name="connsiteY2" fmla="*/ 0 h 2055216"/>
              <a:gd name="connsiteX3" fmla="*/ 1473156 w 1473156"/>
              <a:gd name="connsiteY3" fmla="*/ 607223 h 2055216"/>
              <a:gd name="connsiteX4" fmla="*/ 865933 w 1473156"/>
              <a:gd name="connsiteY4" fmla="*/ 1214446 h 2055216"/>
              <a:gd name="connsiteX5" fmla="*/ 865933 w 1473156"/>
              <a:gd name="connsiteY5" fmla="*/ 910835 h 2055216"/>
              <a:gd name="connsiteX6" fmla="*/ 758776 w 1473156"/>
              <a:gd name="connsiteY6" fmla="*/ 2055216 h 2055216"/>
              <a:gd name="connsiteX7" fmla="*/ 44396 w 1473156"/>
              <a:gd name="connsiteY7" fmla="*/ 2055216 h 2055216"/>
              <a:gd name="connsiteX0" fmla="*/ 44396 w 1473156"/>
              <a:gd name="connsiteY0" fmla="*/ 2055216 h 2055216"/>
              <a:gd name="connsiteX1" fmla="*/ 865933 w 1473156"/>
              <a:gd name="connsiteY1" fmla="*/ 303612 h 2055216"/>
              <a:gd name="connsiteX2" fmla="*/ 865933 w 1473156"/>
              <a:gd name="connsiteY2" fmla="*/ 0 h 2055216"/>
              <a:gd name="connsiteX3" fmla="*/ 1473156 w 1473156"/>
              <a:gd name="connsiteY3" fmla="*/ 607223 h 2055216"/>
              <a:gd name="connsiteX4" fmla="*/ 865933 w 1473156"/>
              <a:gd name="connsiteY4" fmla="*/ 1214446 h 2055216"/>
              <a:gd name="connsiteX5" fmla="*/ 865933 w 1473156"/>
              <a:gd name="connsiteY5" fmla="*/ 910835 h 2055216"/>
              <a:gd name="connsiteX6" fmla="*/ 758776 w 1473156"/>
              <a:gd name="connsiteY6" fmla="*/ 2055216 h 2055216"/>
              <a:gd name="connsiteX7" fmla="*/ 44396 w 1473156"/>
              <a:gd name="connsiteY7" fmla="*/ 2055216 h 2055216"/>
              <a:gd name="connsiteX0" fmla="*/ 44396 w 1473156"/>
              <a:gd name="connsiteY0" fmla="*/ 2055216 h 2055216"/>
              <a:gd name="connsiteX1" fmla="*/ 865933 w 1473156"/>
              <a:gd name="connsiteY1" fmla="*/ 303612 h 2055216"/>
              <a:gd name="connsiteX2" fmla="*/ 865933 w 1473156"/>
              <a:gd name="connsiteY2" fmla="*/ 0 h 2055216"/>
              <a:gd name="connsiteX3" fmla="*/ 1473156 w 1473156"/>
              <a:gd name="connsiteY3" fmla="*/ 607223 h 2055216"/>
              <a:gd name="connsiteX4" fmla="*/ 865933 w 1473156"/>
              <a:gd name="connsiteY4" fmla="*/ 1214446 h 2055216"/>
              <a:gd name="connsiteX5" fmla="*/ 865933 w 1473156"/>
              <a:gd name="connsiteY5" fmla="*/ 910835 h 2055216"/>
              <a:gd name="connsiteX6" fmla="*/ 758776 w 1473156"/>
              <a:gd name="connsiteY6" fmla="*/ 2055216 h 2055216"/>
              <a:gd name="connsiteX7" fmla="*/ 44396 w 1473156"/>
              <a:gd name="connsiteY7" fmla="*/ 2055216 h 2055216"/>
              <a:gd name="connsiteX0" fmla="*/ 44396 w 1473156"/>
              <a:gd name="connsiteY0" fmla="*/ 2055216 h 2055216"/>
              <a:gd name="connsiteX1" fmla="*/ 865933 w 1473156"/>
              <a:gd name="connsiteY1" fmla="*/ 303612 h 2055216"/>
              <a:gd name="connsiteX2" fmla="*/ 865933 w 1473156"/>
              <a:gd name="connsiteY2" fmla="*/ 0 h 2055216"/>
              <a:gd name="connsiteX3" fmla="*/ 1473156 w 1473156"/>
              <a:gd name="connsiteY3" fmla="*/ 607223 h 2055216"/>
              <a:gd name="connsiteX4" fmla="*/ 865933 w 1473156"/>
              <a:gd name="connsiteY4" fmla="*/ 1214446 h 2055216"/>
              <a:gd name="connsiteX5" fmla="*/ 865933 w 1473156"/>
              <a:gd name="connsiteY5" fmla="*/ 910835 h 2055216"/>
              <a:gd name="connsiteX6" fmla="*/ 758776 w 1473156"/>
              <a:gd name="connsiteY6" fmla="*/ 2055216 h 2055216"/>
              <a:gd name="connsiteX7" fmla="*/ 44396 w 1473156"/>
              <a:gd name="connsiteY7" fmla="*/ 2055216 h 205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3156" h="2055216">
                <a:moveTo>
                  <a:pt x="44396" y="2055216"/>
                </a:moveTo>
                <a:cubicBezTo>
                  <a:pt x="0" y="1252851"/>
                  <a:pt x="68734" y="824441"/>
                  <a:pt x="865933" y="303612"/>
                </a:cubicBezTo>
                <a:lnTo>
                  <a:pt x="865933" y="0"/>
                </a:lnTo>
                <a:lnTo>
                  <a:pt x="1473156" y="607223"/>
                </a:lnTo>
                <a:lnTo>
                  <a:pt x="865933" y="1214446"/>
                </a:lnTo>
                <a:lnTo>
                  <a:pt x="865933" y="910835"/>
                </a:lnTo>
                <a:cubicBezTo>
                  <a:pt x="436318" y="1350534"/>
                  <a:pt x="489680" y="1563069"/>
                  <a:pt x="758776" y="2055216"/>
                </a:cubicBezTo>
                <a:lnTo>
                  <a:pt x="44396" y="2055216"/>
                </a:lnTo>
                <a:close/>
              </a:path>
            </a:pathLst>
          </a:custGeom>
          <a:solidFill>
            <a:srgbClr val="FFE24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5400000">
            <a:off x="6005952" y="4019044"/>
            <a:ext cx="736578" cy="1357322"/>
          </a:xfrm>
          <a:custGeom>
            <a:avLst/>
            <a:gdLst>
              <a:gd name="connsiteX0" fmla="*/ 0 w 1928826"/>
              <a:gd name="connsiteY0" fmla="*/ 303612 h 1214446"/>
              <a:gd name="connsiteX1" fmla="*/ 1321603 w 1928826"/>
              <a:gd name="connsiteY1" fmla="*/ 303612 h 1214446"/>
              <a:gd name="connsiteX2" fmla="*/ 1321603 w 1928826"/>
              <a:gd name="connsiteY2" fmla="*/ 0 h 1214446"/>
              <a:gd name="connsiteX3" fmla="*/ 1928826 w 1928826"/>
              <a:gd name="connsiteY3" fmla="*/ 607223 h 1214446"/>
              <a:gd name="connsiteX4" fmla="*/ 1321603 w 1928826"/>
              <a:gd name="connsiteY4" fmla="*/ 1214446 h 1214446"/>
              <a:gd name="connsiteX5" fmla="*/ 1321603 w 1928826"/>
              <a:gd name="connsiteY5" fmla="*/ 910835 h 1214446"/>
              <a:gd name="connsiteX6" fmla="*/ 0 w 1928826"/>
              <a:gd name="connsiteY6" fmla="*/ 910835 h 1214446"/>
              <a:gd name="connsiteX7" fmla="*/ 0 w 1928826"/>
              <a:gd name="connsiteY7" fmla="*/ 303612 h 1214446"/>
              <a:gd name="connsiteX0" fmla="*/ 0 w 1928826"/>
              <a:gd name="connsiteY0" fmla="*/ 303612 h 1571636"/>
              <a:gd name="connsiteX1" fmla="*/ 1321603 w 1928826"/>
              <a:gd name="connsiteY1" fmla="*/ 303612 h 1571636"/>
              <a:gd name="connsiteX2" fmla="*/ 1321603 w 1928826"/>
              <a:gd name="connsiteY2" fmla="*/ 0 h 1571636"/>
              <a:gd name="connsiteX3" fmla="*/ 1928826 w 1928826"/>
              <a:gd name="connsiteY3" fmla="*/ 607223 h 1571636"/>
              <a:gd name="connsiteX4" fmla="*/ 1321603 w 1928826"/>
              <a:gd name="connsiteY4" fmla="*/ 1214446 h 1571636"/>
              <a:gd name="connsiteX5" fmla="*/ 1321603 w 1928826"/>
              <a:gd name="connsiteY5" fmla="*/ 910835 h 1571636"/>
              <a:gd name="connsiteX6" fmla="*/ 714380 w 1928826"/>
              <a:gd name="connsiteY6" fmla="*/ 1571636 h 1571636"/>
              <a:gd name="connsiteX7" fmla="*/ 0 w 1928826"/>
              <a:gd name="connsiteY7" fmla="*/ 303612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1857388"/>
              <a:gd name="connsiteY0" fmla="*/ 1571636 h 1571636"/>
              <a:gd name="connsiteX1" fmla="*/ 1250165 w 1857388"/>
              <a:gd name="connsiteY1" fmla="*/ 303612 h 1571636"/>
              <a:gd name="connsiteX2" fmla="*/ 1250165 w 1857388"/>
              <a:gd name="connsiteY2" fmla="*/ 0 h 1571636"/>
              <a:gd name="connsiteX3" fmla="*/ 1857388 w 1857388"/>
              <a:gd name="connsiteY3" fmla="*/ 607223 h 1571636"/>
              <a:gd name="connsiteX4" fmla="*/ 1250165 w 1857388"/>
              <a:gd name="connsiteY4" fmla="*/ 1214446 h 1571636"/>
              <a:gd name="connsiteX5" fmla="*/ 1250165 w 1857388"/>
              <a:gd name="connsiteY5" fmla="*/ 910835 h 1571636"/>
              <a:gd name="connsiteX6" fmla="*/ 642942 w 1857388"/>
              <a:gd name="connsiteY6" fmla="*/ 1571636 h 1571636"/>
              <a:gd name="connsiteX7" fmla="*/ 0 w 1857388"/>
              <a:gd name="connsiteY7" fmla="*/ 1571636 h 1571636"/>
              <a:gd name="connsiteX0" fmla="*/ 0 w 1857388"/>
              <a:gd name="connsiteY0" fmla="*/ 1571636 h 2055216"/>
              <a:gd name="connsiteX1" fmla="*/ 1250165 w 1857388"/>
              <a:gd name="connsiteY1" fmla="*/ 303612 h 2055216"/>
              <a:gd name="connsiteX2" fmla="*/ 1250165 w 1857388"/>
              <a:gd name="connsiteY2" fmla="*/ 0 h 2055216"/>
              <a:gd name="connsiteX3" fmla="*/ 1857388 w 1857388"/>
              <a:gd name="connsiteY3" fmla="*/ 607223 h 2055216"/>
              <a:gd name="connsiteX4" fmla="*/ 1250165 w 1857388"/>
              <a:gd name="connsiteY4" fmla="*/ 1214446 h 2055216"/>
              <a:gd name="connsiteX5" fmla="*/ 1250165 w 1857388"/>
              <a:gd name="connsiteY5" fmla="*/ 910835 h 2055216"/>
              <a:gd name="connsiteX6" fmla="*/ 1143008 w 1857388"/>
              <a:gd name="connsiteY6" fmla="*/ 2055216 h 2055216"/>
              <a:gd name="connsiteX7" fmla="*/ 0 w 1857388"/>
              <a:gd name="connsiteY7" fmla="*/ 1571636 h 2055216"/>
              <a:gd name="connsiteX0" fmla="*/ 0 w 1428760"/>
              <a:gd name="connsiteY0" fmla="*/ 2055216 h 2055216"/>
              <a:gd name="connsiteX1" fmla="*/ 821537 w 1428760"/>
              <a:gd name="connsiteY1" fmla="*/ 303612 h 2055216"/>
              <a:gd name="connsiteX2" fmla="*/ 821537 w 1428760"/>
              <a:gd name="connsiteY2" fmla="*/ 0 h 2055216"/>
              <a:gd name="connsiteX3" fmla="*/ 1428760 w 1428760"/>
              <a:gd name="connsiteY3" fmla="*/ 607223 h 2055216"/>
              <a:gd name="connsiteX4" fmla="*/ 821537 w 1428760"/>
              <a:gd name="connsiteY4" fmla="*/ 1214446 h 2055216"/>
              <a:gd name="connsiteX5" fmla="*/ 821537 w 1428760"/>
              <a:gd name="connsiteY5" fmla="*/ 910835 h 2055216"/>
              <a:gd name="connsiteX6" fmla="*/ 714380 w 1428760"/>
              <a:gd name="connsiteY6" fmla="*/ 2055216 h 2055216"/>
              <a:gd name="connsiteX7" fmla="*/ 0 w 1428760"/>
              <a:gd name="connsiteY7" fmla="*/ 2055216 h 2055216"/>
              <a:gd name="connsiteX0" fmla="*/ 0 w 1428760"/>
              <a:gd name="connsiteY0" fmla="*/ 2055216 h 2055216"/>
              <a:gd name="connsiteX1" fmla="*/ 821537 w 1428760"/>
              <a:gd name="connsiteY1" fmla="*/ 303612 h 2055216"/>
              <a:gd name="connsiteX2" fmla="*/ 821537 w 1428760"/>
              <a:gd name="connsiteY2" fmla="*/ 0 h 2055216"/>
              <a:gd name="connsiteX3" fmla="*/ 1428760 w 1428760"/>
              <a:gd name="connsiteY3" fmla="*/ 607223 h 2055216"/>
              <a:gd name="connsiteX4" fmla="*/ 821537 w 1428760"/>
              <a:gd name="connsiteY4" fmla="*/ 1214446 h 2055216"/>
              <a:gd name="connsiteX5" fmla="*/ 821537 w 1428760"/>
              <a:gd name="connsiteY5" fmla="*/ 910835 h 2055216"/>
              <a:gd name="connsiteX6" fmla="*/ 714380 w 1428760"/>
              <a:gd name="connsiteY6" fmla="*/ 2055216 h 2055216"/>
              <a:gd name="connsiteX7" fmla="*/ 0 w 1428760"/>
              <a:gd name="connsiteY7" fmla="*/ 2055216 h 2055216"/>
              <a:gd name="connsiteX0" fmla="*/ 44396 w 1473156"/>
              <a:gd name="connsiteY0" fmla="*/ 2055216 h 2055216"/>
              <a:gd name="connsiteX1" fmla="*/ 865933 w 1473156"/>
              <a:gd name="connsiteY1" fmla="*/ 303612 h 2055216"/>
              <a:gd name="connsiteX2" fmla="*/ 865933 w 1473156"/>
              <a:gd name="connsiteY2" fmla="*/ 0 h 2055216"/>
              <a:gd name="connsiteX3" fmla="*/ 1473156 w 1473156"/>
              <a:gd name="connsiteY3" fmla="*/ 607223 h 2055216"/>
              <a:gd name="connsiteX4" fmla="*/ 865933 w 1473156"/>
              <a:gd name="connsiteY4" fmla="*/ 1214446 h 2055216"/>
              <a:gd name="connsiteX5" fmla="*/ 865933 w 1473156"/>
              <a:gd name="connsiteY5" fmla="*/ 910835 h 2055216"/>
              <a:gd name="connsiteX6" fmla="*/ 758776 w 1473156"/>
              <a:gd name="connsiteY6" fmla="*/ 2055216 h 2055216"/>
              <a:gd name="connsiteX7" fmla="*/ 44396 w 1473156"/>
              <a:gd name="connsiteY7" fmla="*/ 2055216 h 2055216"/>
              <a:gd name="connsiteX0" fmla="*/ 44396 w 1473156"/>
              <a:gd name="connsiteY0" fmla="*/ 2055216 h 2055216"/>
              <a:gd name="connsiteX1" fmla="*/ 865933 w 1473156"/>
              <a:gd name="connsiteY1" fmla="*/ 303612 h 2055216"/>
              <a:gd name="connsiteX2" fmla="*/ 865933 w 1473156"/>
              <a:gd name="connsiteY2" fmla="*/ 0 h 2055216"/>
              <a:gd name="connsiteX3" fmla="*/ 1473156 w 1473156"/>
              <a:gd name="connsiteY3" fmla="*/ 607223 h 2055216"/>
              <a:gd name="connsiteX4" fmla="*/ 865933 w 1473156"/>
              <a:gd name="connsiteY4" fmla="*/ 1214446 h 2055216"/>
              <a:gd name="connsiteX5" fmla="*/ 865933 w 1473156"/>
              <a:gd name="connsiteY5" fmla="*/ 910835 h 2055216"/>
              <a:gd name="connsiteX6" fmla="*/ 758776 w 1473156"/>
              <a:gd name="connsiteY6" fmla="*/ 2055216 h 2055216"/>
              <a:gd name="connsiteX7" fmla="*/ 44396 w 1473156"/>
              <a:gd name="connsiteY7" fmla="*/ 2055216 h 2055216"/>
              <a:gd name="connsiteX0" fmla="*/ 44396 w 1473156"/>
              <a:gd name="connsiteY0" fmla="*/ 2055216 h 2055216"/>
              <a:gd name="connsiteX1" fmla="*/ 865933 w 1473156"/>
              <a:gd name="connsiteY1" fmla="*/ 303612 h 2055216"/>
              <a:gd name="connsiteX2" fmla="*/ 865933 w 1473156"/>
              <a:gd name="connsiteY2" fmla="*/ 0 h 2055216"/>
              <a:gd name="connsiteX3" fmla="*/ 1473156 w 1473156"/>
              <a:gd name="connsiteY3" fmla="*/ 607223 h 2055216"/>
              <a:gd name="connsiteX4" fmla="*/ 865933 w 1473156"/>
              <a:gd name="connsiteY4" fmla="*/ 1214446 h 2055216"/>
              <a:gd name="connsiteX5" fmla="*/ 865933 w 1473156"/>
              <a:gd name="connsiteY5" fmla="*/ 910835 h 2055216"/>
              <a:gd name="connsiteX6" fmla="*/ 758776 w 1473156"/>
              <a:gd name="connsiteY6" fmla="*/ 2055216 h 2055216"/>
              <a:gd name="connsiteX7" fmla="*/ 44396 w 1473156"/>
              <a:gd name="connsiteY7" fmla="*/ 2055216 h 2055216"/>
              <a:gd name="connsiteX0" fmla="*/ 44396 w 1473156"/>
              <a:gd name="connsiteY0" fmla="*/ 2055216 h 2055216"/>
              <a:gd name="connsiteX1" fmla="*/ 865933 w 1473156"/>
              <a:gd name="connsiteY1" fmla="*/ 303612 h 2055216"/>
              <a:gd name="connsiteX2" fmla="*/ 865933 w 1473156"/>
              <a:gd name="connsiteY2" fmla="*/ 0 h 2055216"/>
              <a:gd name="connsiteX3" fmla="*/ 1473156 w 1473156"/>
              <a:gd name="connsiteY3" fmla="*/ 607223 h 2055216"/>
              <a:gd name="connsiteX4" fmla="*/ 865933 w 1473156"/>
              <a:gd name="connsiteY4" fmla="*/ 1214446 h 2055216"/>
              <a:gd name="connsiteX5" fmla="*/ 865933 w 1473156"/>
              <a:gd name="connsiteY5" fmla="*/ 910835 h 2055216"/>
              <a:gd name="connsiteX6" fmla="*/ 758776 w 1473156"/>
              <a:gd name="connsiteY6" fmla="*/ 2055216 h 2055216"/>
              <a:gd name="connsiteX7" fmla="*/ 44396 w 1473156"/>
              <a:gd name="connsiteY7" fmla="*/ 2055216 h 205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3156" h="2055216">
                <a:moveTo>
                  <a:pt x="44396" y="2055216"/>
                </a:moveTo>
                <a:cubicBezTo>
                  <a:pt x="0" y="1252851"/>
                  <a:pt x="68734" y="824441"/>
                  <a:pt x="865933" y="303612"/>
                </a:cubicBezTo>
                <a:lnTo>
                  <a:pt x="865933" y="0"/>
                </a:lnTo>
                <a:lnTo>
                  <a:pt x="1473156" y="607223"/>
                </a:lnTo>
                <a:lnTo>
                  <a:pt x="865933" y="1214446"/>
                </a:lnTo>
                <a:lnTo>
                  <a:pt x="865933" y="910835"/>
                </a:lnTo>
                <a:cubicBezTo>
                  <a:pt x="436318" y="1350534"/>
                  <a:pt x="489680" y="1563069"/>
                  <a:pt x="758776" y="2055216"/>
                </a:cubicBezTo>
                <a:lnTo>
                  <a:pt x="44396" y="2055216"/>
                </a:lnTo>
                <a:close/>
              </a:path>
            </a:pathLst>
          </a:custGeom>
          <a:solidFill>
            <a:srgbClr val="FFE24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rot="5400000">
            <a:off x="8077653" y="4876300"/>
            <a:ext cx="736578" cy="1357322"/>
          </a:xfrm>
          <a:custGeom>
            <a:avLst/>
            <a:gdLst>
              <a:gd name="connsiteX0" fmla="*/ 0 w 1928826"/>
              <a:gd name="connsiteY0" fmla="*/ 303612 h 1214446"/>
              <a:gd name="connsiteX1" fmla="*/ 1321603 w 1928826"/>
              <a:gd name="connsiteY1" fmla="*/ 303612 h 1214446"/>
              <a:gd name="connsiteX2" fmla="*/ 1321603 w 1928826"/>
              <a:gd name="connsiteY2" fmla="*/ 0 h 1214446"/>
              <a:gd name="connsiteX3" fmla="*/ 1928826 w 1928826"/>
              <a:gd name="connsiteY3" fmla="*/ 607223 h 1214446"/>
              <a:gd name="connsiteX4" fmla="*/ 1321603 w 1928826"/>
              <a:gd name="connsiteY4" fmla="*/ 1214446 h 1214446"/>
              <a:gd name="connsiteX5" fmla="*/ 1321603 w 1928826"/>
              <a:gd name="connsiteY5" fmla="*/ 910835 h 1214446"/>
              <a:gd name="connsiteX6" fmla="*/ 0 w 1928826"/>
              <a:gd name="connsiteY6" fmla="*/ 910835 h 1214446"/>
              <a:gd name="connsiteX7" fmla="*/ 0 w 1928826"/>
              <a:gd name="connsiteY7" fmla="*/ 303612 h 1214446"/>
              <a:gd name="connsiteX0" fmla="*/ 0 w 1928826"/>
              <a:gd name="connsiteY0" fmla="*/ 303612 h 1571636"/>
              <a:gd name="connsiteX1" fmla="*/ 1321603 w 1928826"/>
              <a:gd name="connsiteY1" fmla="*/ 303612 h 1571636"/>
              <a:gd name="connsiteX2" fmla="*/ 1321603 w 1928826"/>
              <a:gd name="connsiteY2" fmla="*/ 0 h 1571636"/>
              <a:gd name="connsiteX3" fmla="*/ 1928826 w 1928826"/>
              <a:gd name="connsiteY3" fmla="*/ 607223 h 1571636"/>
              <a:gd name="connsiteX4" fmla="*/ 1321603 w 1928826"/>
              <a:gd name="connsiteY4" fmla="*/ 1214446 h 1571636"/>
              <a:gd name="connsiteX5" fmla="*/ 1321603 w 1928826"/>
              <a:gd name="connsiteY5" fmla="*/ 910835 h 1571636"/>
              <a:gd name="connsiteX6" fmla="*/ 714380 w 1928826"/>
              <a:gd name="connsiteY6" fmla="*/ 1571636 h 1571636"/>
              <a:gd name="connsiteX7" fmla="*/ 0 w 1928826"/>
              <a:gd name="connsiteY7" fmla="*/ 303612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1857388"/>
              <a:gd name="connsiteY0" fmla="*/ 1571636 h 1571636"/>
              <a:gd name="connsiteX1" fmla="*/ 1250165 w 1857388"/>
              <a:gd name="connsiteY1" fmla="*/ 303612 h 1571636"/>
              <a:gd name="connsiteX2" fmla="*/ 1250165 w 1857388"/>
              <a:gd name="connsiteY2" fmla="*/ 0 h 1571636"/>
              <a:gd name="connsiteX3" fmla="*/ 1857388 w 1857388"/>
              <a:gd name="connsiteY3" fmla="*/ 607223 h 1571636"/>
              <a:gd name="connsiteX4" fmla="*/ 1250165 w 1857388"/>
              <a:gd name="connsiteY4" fmla="*/ 1214446 h 1571636"/>
              <a:gd name="connsiteX5" fmla="*/ 1250165 w 1857388"/>
              <a:gd name="connsiteY5" fmla="*/ 910835 h 1571636"/>
              <a:gd name="connsiteX6" fmla="*/ 642942 w 1857388"/>
              <a:gd name="connsiteY6" fmla="*/ 1571636 h 1571636"/>
              <a:gd name="connsiteX7" fmla="*/ 0 w 1857388"/>
              <a:gd name="connsiteY7" fmla="*/ 1571636 h 1571636"/>
              <a:gd name="connsiteX0" fmla="*/ 0 w 1857388"/>
              <a:gd name="connsiteY0" fmla="*/ 1571636 h 2055216"/>
              <a:gd name="connsiteX1" fmla="*/ 1250165 w 1857388"/>
              <a:gd name="connsiteY1" fmla="*/ 303612 h 2055216"/>
              <a:gd name="connsiteX2" fmla="*/ 1250165 w 1857388"/>
              <a:gd name="connsiteY2" fmla="*/ 0 h 2055216"/>
              <a:gd name="connsiteX3" fmla="*/ 1857388 w 1857388"/>
              <a:gd name="connsiteY3" fmla="*/ 607223 h 2055216"/>
              <a:gd name="connsiteX4" fmla="*/ 1250165 w 1857388"/>
              <a:gd name="connsiteY4" fmla="*/ 1214446 h 2055216"/>
              <a:gd name="connsiteX5" fmla="*/ 1250165 w 1857388"/>
              <a:gd name="connsiteY5" fmla="*/ 910835 h 2055216"/>
              <a:gd name="connsiteX6" fmla="*/ 1143008 w 1857388"/>
              <a:gd name="connsiteY6" fmla="*/ 2055216 h 2055216"/>
              <a:gd name="connsiteX7" fmla="*/ 0 w 1857388"/>
              <a:gd name="connsiteY7" fmla="*/ 1571636 h 2055216"/>
              <a:gd name="connsiteX0" fmla="*/ 0 w 1428760"/>
              <a:gd name="connsiteY0" fmla="*/ 2055216 h 2055216"/>
              <a:gd name="connsiteX1" fmla="*/ 821537 w 1428760"/>
              <a:gd name="connsiteY1" fmla="*/ 303612 h 2055216"/>
              <a:gd name="connsiteX2" fmla="*/ 821537 w 1428760"/>
              <a:gd name="connsiteY2" fmla="*/ 0 h 2055216"/>
              <a:gd name="connsiteX3" fmla="*/ 1428760 w 1428760"/>
              <a:gd name="connsiteY3" fmla="*/ 607223 h 2055216"/>
              <a:gd name="connsiteX4" fmla="*/ 821537 w 1428760"/>
              <a:gd name="connsiteY4" fmla="*/ 1214446 h 2055216"/>
              <a:gd name="connsiteX5" fmla="*/ 821537 w 1428760"/>
              <a:gd name="connsiteY5" fmla="*/ 910835 h 2055216"/>
              <a:gd name="connsiteX6" fmla="*/ 714380 w 1428760"/>
              <a:gd name="connsiteY6" fmla="*/ 2055216 h 2055216"/>
              <a:gd name="connsiteX7" fmla="*/ 0 w 1428760"/>
              <a:gd name="connsiteY7" fmla="*/ 2055216 h 2055216"/>
              <a:gd name="connsiteX0" fmla="*/ 0 w 1428760"/>
              <a:gd name="connsiteY0" fmla="*/ 2055216 h 2055216"/>
              <a:gd name="connsiteX1" fmla="*/ 821537 w 1428760"/>
              <a:gd name="connsiteY1" fmla="*/ 303612 h 2055216"/>
              <a:gd name="connsiteX2" fmla="*/ 821537 w 1428760"/>
              <a:gd name="connsiteY2" fmla="*/ 0 h 2055216"/>
              <a:gd name="connsiteX3" fmla="*/ 1428760 w 1428760"/>
              <a:gd name="connsiteY3" fmla="*/ 607223 h 2055216"/>
              <a:gd name="connsiteX4" fmla="*/ 821537 w 1428760"/>
              <a:gd name="connsiteY4" fmla="*/ 1214446 h 2055216"/>
              <a:gd name="connsiteX5" fmla="*/ 821537 w 1428760"/>
              <a:gd name="connsiteY5" fmla="*/ 910835 h 2055216"/>
              <a:gd name="connsiteX6" fmla="*/ 714380 w 1428760"/>
              <a:gd name="connsiteY6" fmla="*/ 2055216 h 2055216"/>
              <a:gd name="connsiteX7" fmla="*/ 0 w 1428760"/>
              <a:gd name="connsiteY7" fmla="*/ 2055216 h 2055216"/>
              <a:gd name="connsiteX0" fmla="*/ 44396 w 1473156"/>
              <a:gd name="connsiteY0" fmla="*/ 2055216 h 2055216"/>
              <a:gd name="connsiteX1" fmla="*/ 865933 w 1473156"/>
              <a:gd name="connsiteY1" fmla="*/ 303612 h 2055216"/>
              <a:gd name="connsiteX2" fmla="*/ 865933 w 1473156"/>
              <a:gd name="connsiteY2" fmla="*/ 0 h 2055216"/>
              <a:gd name="connsiteX3" fmla="*/ 1473156 w 1473156"/>
              <a:gd name="connsiteY3" fmla="*/ 607223 h 2055216"/>
              <a:gd name="connsiteX4" fmla="*/ 865933 w 1473156"/>
              <a:gd name="connsiteY4" fmla="*/ 1214446 h 2055216"/>
              <a:gd name="connsiteX5" fmla="*/ 865933 w 1473156"/>
              <a:gd name="connsiteY5" fmla="*/ 910835 h 2055216"/>
              <a:gd name="connsiteX6" fmla="*/ 758776 w 1473156"/>
              <a:gd name="connsiteY6" fmla="*/ 2055216 h 2055216"/>
              <a:gd name="connsiteX7" fmla="*/ 44396 w 1473156"/>
              <a:gd name="connsiteY7" fmla="*/ 2055216 h 2055216"/>
              <a:gd name="connsiteX0" fmla="*/ 44396 w 1473156"/>
              <a:gd name="connsiteY0" fmla="*/ 2055216 h 2055216"/>
              <a:gd name="connsiteX1" fmla="*/ 865933 w 1473156"/>
              <a:gd name="connsiteY1" fmla="*/ 303612 h 2055216"/>
              <a:gd name="connsiteX2" fmla="*/ 865933 w 1473156"/>
              <a:gd name="connsiteY2" fmla="*/ 0 h 2055216"/>
              <a:gd name="connsiteX3" fmla="*/ 1473156 w 1473156"/>
              <a:gd name="connsiteY3" fmla="*/ 607223 h 2055216"/>
              <a:gd name="connsiteX4" fmla="*/ 865933 w 1473156"/>
              <a:gd name="connsiteY4" fmla="*/ 1214446 h 2055216"/>
              <a:gd name="connsiteX5" fmla="*/ 865933 w 1473156"/>
              <a:gd name="connsiteY5" fmla="*/ 910835 h 2055216"/>
              <a:gd name="connsiteX6" fmla="*/ 758776 w 1473156"/>
              <a:gd name="connsiteY6" fmla="*/ 2055216 h 2055216"/>
              <a:gd name="connsiteX7" fmla="*/ 44396 w 1473156"/>
              <a:gd name="connsiteY7" fmla="*/ 2055216 h 2055216"/>
              <a:gd name="connsiteX0" fmla="*/ 44396 w 1473156"/>
              <a:gd name="connsiteY0" fmla="*/ 2055216 h 2055216"/>
              <a:gd name="connsiteX1" fmla="*/ 865933 w 1473156"/>
              <a:gd name="connsiteY1" fmla="*/ 303612 h 2055216"/>
              <a:gd name="connsiteX2" fmla="*/ 865933 w 1473156"/>
              <a:gd name="connsiteY2" fmla="*/ 0 h 2055216"/>
              <a:gd name="connsiteX3" fmla="*/ 1473156 w 1473156"/>
              <a:gd name="connsiteY3" fmla="*/ 607223 h 2055216"/>
              <a:gd name="connsiteX4" fmla="*/ 865933 w 1473156"/>
              <a:gd name="connsiteY4" fmla="*/ 1214446 h 2055216"/>
              <a:gd name="connsiteX5" fmla="*/ 865933 w 1473156"/>
              <a:gd name="connsiteY5" fmla="*/ 910835 h 2055216"/>
              <a:gd name="connsiteX6" fmla="*/ 758776 w 1473156"/>
              <a:gd name="connsiteY6" fmla="*/ 2055216 h 2055216"/>
              <a:gd name="connsiteX7" fmla="*/ 44396 w 1473156"/>
              <a:gd name="connsiteY7" fmla="*/ 2055216 h 2055216"/>
              <a:gd name="connsiteX0" fmla="*/ 44396 w 1473156"/>
              <a:gd name="connsiteY0" fmla="*/ 2055216 h 2055216"/>
              <a:gd name="connsiteX1" fmla="*/ 865933 w 1473156"/>
              <a:gd name="connsiteY1" fmla="*/ 303612 h 2055216"/>
              <a:gd name="connsiteX2" fmla="*/ 865933 w 1473156"/>
              <a:gd name="connsiteY2" fmla="*/ 0 h 2055216"/>
              <a:gd name="connsiteX3" fmla="*/ 1473156 w 1473156"/>
              <a:gd name="connsiteY3" fmla="*/ 607223 h 2055216"/>
              <a:gd name="connsiteX4" fmla="*/ 865933 w 1473156"/>
              <a:gd name="connsiteY4" fmla="*/ 1214446 h 2055216"/>
              <a:gd name="connsiteX5" fmla="*/ 865933 w 1473156"/>
              <a:gd name="connsiteY5" fmla="*/ 910835 h 2055216"/>
              <a:gd name="connsiteX6" fmla="*/ 758776 w 1473156"/>
              <a:gd name="connsiteY6" fmla="*/ 2055216 h 2055216"/>
              <a:gd name="connsiteX7" fmla="*/ 44396 w 1473156"/>
              <a:gd name="connsiteY7" fmla="*/ 2055216 h 205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3156" h="2055216">
                <a:moveTo>
                  <a:pt x="44396" y="2055216"/>
                </a:moveTo>
                <a:cubicBezTo>
                  <a:pt x="0" y="1252851"/>
                  <a:pt x="68734" y="824441"/>
                  <a:pt x="865933" y="303612"/>
                </a:cubicBezTo>
                <a:lnTo>
                  <a:pt x="865933" y="0"/>
                </a:lnTo>
                <a:lnTo>
                  <a:pt x="1473156" y="607223"/>
                </a:lnTo>
                <a:lnTo>
                  <a:pt x="865933" y="1214446"/>
                </a:lnTo>
                <a:lnTo>
                  <a:pt x="865933" y="910835"/>
                </a:lnTo>
                <a:cubicBezTo>
                  <a:pt x="436318" y="1350534"/>
                  <a:pt x="489680" y="1563069"/>
                  <a:pt x="758776" y="2055216"/>
                </a:cubicBezTo>
                <a:lnTo>
                  <a:pt x="44396" y="2055216"/>
                </a:lnTo>
                <a:close/>
              </a:path>
            </a:pathLst>
          </a:custGeom>
          <a:solidFill>
            <a:srgbClr val="FFE24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2721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8"/>
          <p:cNvSpPr/>
          <p:nvPr/>
        </p:nvSpPr>
        <p:spPr>
          <a:xfrm>
            <a:off x="689759" y="116632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332801" y="473798"/>
            <a:ext cx="5929354" cy="714380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rial Black" pitchFamily="34" charset="0"/>
              </a:rPr>
              <a:t>PRODUCT FUNCTIONS</a:t>
            </a:r>
          </a:p>
        </p:txBody>
      </p:sp>
      <p:sp>
        <p:nvSpPr>
          <p:cNvPr id="6" name="椭圆 10"/>
          <p:cNvSpPr>
            <a:spLocks noChangeArrowheads="1"/>
          </p:cNvSpPr>
          <p:nvPr/>
        </p:nvSpPr>
        <p:spPr bwMode="auto">
          <a:xfrm>
            <a:off x="2478044" y="6188838"/>
            <a:ext cx="4759358" cy="989244"/>
          </a:xfrm>
          <a:prstGeom prst="ellipse">
            <a:avLst/>
          </a:prstGeom>
          <a:gradFill rotWithShape="1">
            <a:gsLst>
              <a:gs pos="0">
                <a:srgbClr val="FFE241"/>
              </a:gs>
              <a:gs pos="50000">
                <a:srgbClr val="F5782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ea typeface="+mn-ea"/>
            </a:endParaRPr>
          </a:p>
        </p:txBody>
      </p:sp>
      <p:sp>
        <p:nvSpPr>
          <p:cNvPr id="7" name="圆角矩形 26"/>
          <p:cNvSpPr/>
          <p:nvPr/>
        </p:nvSpPr>
        <p:spPr>
          <a:xfrm>
            <a:off x="4843435" y="1902558"/>
            <a:ext cx="66675" cy="39497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圆角矩形 27"/>
          <p:cNvSpPr/>
          <p:nvPr/>
        </p:nvSpPr>
        <p:spPr>
          <a:xfrm>
            <a:off x="4806923" y="5841145"/>
            <a:ext cx="153987" cy="62865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1000">
                <a:schemeClr val="tx1">
                  <a:lumMod val="65000"/>
                  <a:lumOff val="35000"/>
                </a:schemeClr>
              </a:gs>
              <a:gs pos="93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6"/>
          <p:cNvGrpSpPr>
            <a:grpSpLocks/>
          </p:cNvGrpSpPr>
          <p:nvPr/>
        </p:nvGrpSpPr>
        <p:grpSpPr bwMode="auto">
          <a:xfrm>
            <a:off x="1118355" y="1616806"/>
            <a:ext cx="7404931" cy="1790699"/>
            <a:chOff x="1322597" y="1556792"/>
            <a:chExt cx="6505156" cy="1573956"/>
          </a:xfrm>
        </p:grpSpPr>
        <p:sp>
          <p:nvSpPr>
            <p:cNvPr id="10" name="任意多边形 29"/>
            <p:cNvSpPr/>
            <p:nvPr/>
          </p:nvSpPr>
          <p:spPr>
            <a:xfrm>
              <a:off x="3889419" y="2420800"/>
              <a:ext cx="1933450" cy="589241"/>
            </a:xfrm>
            <a:custGeom>
              <a:avLst/>
              <a:gdLst>
                <a:gd name="connsiteX0" fmla="*/ 0 w 1482725"/>
                <a:gd name="connsiteY0" fmla="*/ 450850 h 450850"/>
                <a:gd name="connsiteX1" fmla="*/ 1482725 w 1482725"/>
                <a:gd name="connsiteY1" fmla="*/ 438150 h 450850"/>
                <a:gd name="connsiteX2" fmla="*/ 930275 w 1482725"/>
                <a:gd name="connsiteY2" fmla="*/ 0 h 450850"/>
                <a:gd name="connsiteX3" fmla="*/ 12700 w 1482725"/>
                <a:gd name="connsiteY3" fmla="*/ 190500 h 450850"/>
                <a:gd name="connsiteX4" fmla="*/ 0 w 1482725"/>
                <a:gd name="connsiteY4" fmla="*/ 450850 h 450850"/>
                <a:gd name="connsiteX0" fmla="*/ 0 w 1482725"/>
                <a:gd name="connsiteY0" fmla="*/ 450850 h 450850"/>
                <a:gd name="connsiteX1" fmla="*/ 1482725 w 1482725"/>
                <a:gd name="connsiteY1" fmla="*/ 438150 h 450850"/>
                <a:gd name="connsiteX2" fmla="*/ 930275 w 1482725"/>
                <a:gd name="connsiteY2" fmla="*/ 0 h 450850"/>
                <a:gd name="connsiteX3" fmla="*/ 12700 w 1482725"/>
                <a:gd name="connsiteY3" fmla="*/ 190500 h 450850"/>
                <a:gd name="connsiteX4" fmla="*/ 0 w 1482725"/>
                <a:gd name="connsiteY4" fmla="*/ 450850 h 450850"/>
                <a:gd name="connsiteX0" fmla="*/ 0 w 1482725"/>
                <a:gd name="connsiteY0" fmla="*/ 450850 h 450850"/>
                <a:gd name="connsiteX1" fmla="*/ 1482725 w 1482725"/>
                <a:gd name="connsiteY1" fmla="*/ 438150 h 450850"/>
                <a:gd name="connsiteX2" fmla="*/ 930275 w 1482725"/>
                <a:gd name="connsiteY2" fmla="*/ 0 h 450850"/>
                <a:gd name="connsiteX3" fmla="*/ 12700 w 1482725"/>
                <a:gd name="connsiteY3" fmla="*/ 190500 h 450850"/>
                <a:gd name="connsiteX4" fmla="*/ 0 w 1482725"/>
                <a:gd name="connsiteY4" fmla="*/ 450850 h 450850"/>
                <a:gd name="connsiteX0" fmla="*/ 0 w 1482725"/>
                <a:gd name="connsiteY0" fmla="*/ 450850 h 450850"/>
                <a:gd name="connsiteX1" fmla="*/ 1482725 w 1482725"/>
                <a:gd name="connsiteY1" fmla="*/ 438150 h 450850"/>
                <a:gd name="connsiteX2" fmla="*/ 930275 w 1482725"/>
                <a:gd name="connsiteY2" fmla="*/ 0 h 450850"/>
                <a:gd name="connsiteX3" fmla="*/ 12700 w 1482725"/>
                <a:gd name="connsiteY3" fmla="*/ 190500 h 450850"/>
                <a:gd name="connsiteX4" fmla="*/ 0 w 1482725"/>
                <a:gd name="connsiteY4" fmla="*/ 450850 h 450850"/>
                <a:gd name="connsiteX0" fmla="*/ 0 w 1477872"/>
                <a:gd name="connsiteY0" fmla="*/ 450850 h 450850"/>
                <a:gd name="connsiteX1" fmla="*/ 1477872 w 1477872"/>
                <a:gd name="connsiteY1" fmla="*/ 423590 h 450850"/>
                <a:gd name="connsiteX2" fmla="*/ 930275 w 1477872"/>
                <a:gd name="connsiteY2" fmla="*/ 0 h 450850"/>
                <a:gd name="connsiteX3" fmla="*/ 12700 w 1477872"/>
                <a:gd name="connsiteY3" fmla="*/ 190500 h 450850"/>
                <a:gd name="connsiteX4" fmla="*/ 0 w 1477872"/>
                <a:gd name="connsiteY4" fmla="*/ 450850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7872" h="450850">
                  <a:moveTo>
                    <a:pt x="0" y="450850"/>
                  </a:moveTo>
                  <a:cubicBezTo>
                    <a:pt x="427567" y="246592"/>
                    <a:pt x="1211300" y="359490"/>
                    <a:pt x="1477872" y="423590"/>
                  </a:cubicBezTo>
                  <a:lnTo>
                    <a:pt x="930275" y="0"/>
                  </a:lnTo>
                  <a:lnTo>
                    <a:pt x="12700" y="190500"/>
                  </a:lnTo>
                  <a:lnTo>
                    <a:pt x="0" y="450850"/>
                  </a:lnTo>
                  <a:close/>
                </a:path>
              </a:pathLst>
            </a:custGeom>
            <a:gradFill flip="none" rotWithShape="1">
              <a:gsLst>
                <a:gs pos="18000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椭圆 30"/>
            <p:cNvSpPr/>
            <p:nvPr/>
          </p:nvSpPr>
          <p:spPr>
            <a:xfrm>
              <a:off x="4538665" y="1556792"/>
              <a:ext cx="209537" cy="1381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1000">
                  <a:schemeClr val="tx1">
                    <a:lumMod val="65000"/>
                    <a:lumOff val="35000"/>
                  </a:schemeClr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任意多边形 31"/>
            <p:cNvSpPr/>
            <p:nvPr/>
          </p:nvSpPr>
          <p:spPr>
            <a:xfrm>
              <a:off x="1779768" y="2611391"/>
              <a:ext cx="817509" cy="378004"/>
            </a:xfrm>
            <a:custGeom>
              <a:avLst/>
              <a:gdLst>
                <a:gd name="connsiteX0" fmla="*/ 307975 w 625475"/>
                <a:gd name="connsiteY0" fmla="*/ 288925 h 288925"/>
                <a:gd name="connsiteX1" fmla="*/ 457200 w 625475"/>
                <a:gd name="connsiteY1" fmla="*/ 123825 h 288925"/>
                <a:gd name="connsiteX2" fmla="*/ 625475 w 625475"/>
                <a:gd name="connsiteY2" fmla="*/ 0 h 288925"/>
                <a:gd name="connsiteX3" fmla="*/ 107950 w 625475"/>
                <a:gd name="connsiteY3" fmla="*/ 57150 h 288925"/>
                <a:gd name="connsiteX4" fmla="*/ 0 w 625475"/>
                <a:gd name="connsiteY4" fmla="*/ 212725 h 288925"/>
                <a:gd name="connsiteX5" fmla="*/ 307975 w 625475"/>
                <a:gd name="connsiteY5" fmla="*/ 288925 h 288925"/>
                <a:gd name="connsiteX0" fmla="*/ 307975 w 625475"/>
                <a:gd name="connsiteY0" fmla="*/ 288925 h 288925"/>
                <a:gd name="connsiteX1" fmla="*/ 457200 w 625475"/>
                <a:gd name="connsiteY1" fmla="*/ 123825 h 288925"/>
                <a:gd name="connsiteX2" fmla="*/ 625475 w 625475"/>
                <a:gd name="connsiteY2" fmla="*/ 0 h 288925"/>
                <a:gd name="connsiteX3" fmla="*/ 107950 w 625475"/>
                <a:gd name="connsiteY3" fmla="*/ 57150 h 288925"/>
                <a:gd name="connsiteX4" fmla="*/ 0 w 625475"/>
                <a:gd name="connsiteY4" fmla="*/ 212725 h 288925"/>
                <a:gd name="connsiteX5" fmla="*/ 307975 w 625475"/>
                <a:gd name="connsiteY5" fmla="*/ 288925 h 288925"/>
                <a:gd name="connsiteX0" fmla="*/ 307975 w 625475"/>
                <a:gd name="connsiteY0" fmla="*/ 288925 h 288925"/>
                <a:gd name="connsiteX1" fmla="*/ 457200 w 625475"/>
                <a:gd name="connsiteY1" fmla="*/ 123825 h 288925"/>
                <a:gd name="connsiteX2" fmla="*/ 625475 w 625475"/>
                <a:gd name="connsiteY2" fmla="*/ 0 h 288925"/>
                <a:gd name="connsiteX3" fmla="*/ 107950 w 625475"/>
                <a:gd name="connsiteY3" fmla="*/ 57150 h 288925"/>
                <a:gd name="connsiteX4" fmla="*/ 0 w 625475"/>
                <a:gd name="connsiteY4" fmla="*/ 212725 h 288925"/>
                <a:gd name="connsiteX5" fmla="*/ 307975 w 625475"/>
                <a:gd name="connsiteY5" fmla="*/ 288925 h 288925"/>
                <a:gd name="connsiteX0" fmla="*/ 307975 w 625475"/>
                <a:gd name="connsiteY0" fmla="*/ 288925 h 288925"/>
                <a:gd name="connsiteX1" fmla="*/ 457200 w 625475"/>
                <a:gd name="connsiteY1" fmla="*/ 123825 h 288925"/>
                <a:gd name="connsiteX2" fmla="*/ 625475 w 625475"/>
                <a:gd name="connsiteY2" fmla="*/ 0 h 288925"/>
                <a:gd name="connsiteX3" fmla="*/ 107950 w 625475"/>
                <a:gd name="connsiteY3" fmla="*/ 57150 h 288925"/>
                <a:gd name="connsiteX4" fmla="*/ 0 w 625475"/>
                <a:gd name="connsiteY4" fmla="*/ 212725 h 288925"/>
                <a:gd name="connsiteX5" fmla="*/ 307975 w 625475"/>
                <a:gd name="connsiteY5" fmla="*/ 288925 h 288925"/>
                <a:gd name="connsiteX0" fmla="*/ 307975 w 625475"/>
                <a:gd name="connsiteY0" fmla="*/ 288925 h 288925"/>
                <a:gd name="connsiteX1" fmla="*/ 457200 w 625475"/>
                <a:gd name="connsiteY1" fmla="*/ 123825 h 288925"/>
                <a:gd name="connsiteX2" fmla="*/ 625475 w 625475"/>
                <a:gd name="connsiteY2" fmla="*/ 0 h 288925"/>
                <a:gd name="connsiteX3" fmla="*/ 107950 w 625475"/>
                <a:gd name="connsiteY3" fmla="*/ 57150 h 288925"/>
                <a:gd name="connsiteX4" fmla="*/ 0 w 625475"/>
                <a:gd name="connsiteY4" fmla="*/ 212725 h 288925"/>
                <a:gd name="connsiteX5" fmla="*/ 307975 w 625475"/>
                <a:gd name="connsiteY5" fmla="*/ 288925 h 2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475" h="288925">
                  <a:moveTo>
                    <a:pt x="307975" y="288925"/>
                  </a:moveTo>
                  <a:lnTo>
                    <a:pt x="457200" y="123825"/>
                  </a:lnTo>
                  <a:lnTo>
                    <a:pt x="625475" y="0"/>
                  </a:lnTo>
                  <a:lnTo>
                    <a:pt x="107950" y="57150"/>
                  </a:lnTo>
                  <a:lnTo>
                    <a:pt x="0" y="212725"/>
                  </a:lnTo>
                  <a:cubicBezTo>
                    <a:pt x="169333" y="187325"/>
                    <a:pt x="233892" y="225425"/>
                    <a:pt x="307975" y="288925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200000" scaled="0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32"/>
            <p:cNvSpPr/>
            <p:nvPr/>
          </p:nvSpPr>
          <p:spPr>
            <a:xfrm>
              <a:off x="2128995" y="2698744"/>
              <a:ext cx="588924" cy="349415"/>
            </a:xfrm>
            <a:custGeom>
              <a:avLst/>
              <a:gdLst>
                <a:gd name="connsiteX0" fmla="*/ 0 w 438150"/>
                <a:gd name="connsiteY0" fmla="*/ 266700 h 266700"/>
                <a:gd name="connsiteX1" fmla="*/ 234950 w 438150"/>
                <a:gd name="connsiteY1" fmla="*/ 0 h 266700"/>
                <a:gd name="connsiteX2" fmla="*/ 438150 w 438150"/>
                <a:gd name="connsiteY2" fmla="*/ 57150 h 266700"/>
                <a:gd name="connsiteX3" fmla="*/ 390525 w 438150"/>
                <a:gd name="connsiteY3" fmla="*/ 152400 h 266700"/>
                <a:gd name="connsiteX4" fmla="*/ 0 w 438150"/>
                <a:gd name="connsiteY4" fmla="*/ 266700 h 266700"/>
                <a:gd name="connsiteX0" fmla="*/ 0 w 438150"/>
                <a:gd name="connsiteY0" fmla="*/ 266700 h 266700"/>
                <a:gd name="connsiteX1" fmla="*/ 234950 w 438150"/>
                <a:gd name="connsiteY1" fmla="*/ 0 h 266700"/>
                <a:gd name="connsiteX2" fmla="*/ 438150 w 438150"/>
                <a:gd name="connsiteY2" fmla="*/ 57150 h 266700"/>
                <a:gd name="connsiteX3" fmla="*/ 390525 w 438150"/>
                <a:gd name="connsiteY3" fmla="*/ 152400 h 266700"/>
                <a:gd name="connsiteX4" fmla="*/ 0 w 438150"/>
                <a:gd name="connsiteY4" fmla="*/ 266700 h 266700"/>
                <a:gd name="connsiteX0" fmla="*/ 0 w 438150"/>
                <a:gd name="connsiteY0" fmla="*/ 266700 h 266700"/>
                <a:gd name="connsiteX1" fmla="*/ 234950 w 438150"/>
                <a:gd name="connsiteY1" fmla="*/ 0 h 266700"/>
                <a:gd name="connsiteX2" fmla="*/ 438150 w 438150"/>
                <a:gd name="connsiteY2" fmla="*/ 57150 h 266700"/>
                <a:gd name="connsiteX3" fmla="*/ 390525 w 438150"/>
                <a:gd name="connsiteY3" fmla="*/ 152400 h 266700"/>
                <a:gd name="connsiteX4" fmla="*/ 0 w 438150"/>
                <a:gd name="connsiteY4" fmla="*/ 266700 h 266700"/>
                <a:gd name="connsiteX0" fmla="*/ 0 w 450850"/>
                <a:gd name="connsiteY0" fmla="*/ 266700 h 266700"/>
                <a:gd name="connsiteX1" fmla="*/ 247650 w 450850"/>
                <a:gd name="connsiteY1" fmla="*/ 0 h 266700"/>
                <a:gd name="connsiteX2" fmla="*/ 450850 w 450850"/>
                <a:gd name="connsiteY2" fmla="*/ 57150 h 266700"/>
                <a:gd name="connsiteX3" fmla="*/ 403225 w 450850"/>
                <a:gd name="connsiteY3" fmla="*/ 152400 h 266700"/>
                <a:gd name="connsiteX4" fmla="*/ 0 w 450850"/>
                <a:gd name="connsiteY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850" h="266700">
                  <a:moveTo>
                    <a:pt x="0" y="266700"/>
                  </a:moveTo>
                  <a:lnTo>
                    <a:pt x="247650" y="0"/>
                  </a:lnTo>
                  <a:lnTo>
                    <a:pt x="450850" y="57150"/>
                  </a:lnTo>
                  <a:lnTo>
                    <a:pt x="403225" y="152400"/>
                  </a:lnTo>
                  <a:cubicBezTo>
                    <a:pt x="339725" y="158750"/>
                    <a:pt x="152400" y="165100"/>
                    <a:pt x="0" y="2667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33"/>
            <p:cNvSpPr/>
            <p:nvPr/>
          </p:nvSpPr>
          <p:spPr>
            <a:xfrm>
              <a:off x="3105244" y="2773392"/>
              <a:ext cx="792112" cy="233472"/>
            </a:xfrm>
            <a:custGeom>
              <a:avLst/>
              <a:gdLst>
                <a:gd name="connsiteX0" fmla="*/ 600075 w 606425"/>
                <a:gd name="connsiteY0" fmla="*/ 177800 h 177800"/>
                <a:gd name="connsiteX1" fmla="*/ 606425 w 606425"/>
                <a:gd name="connsiteY1" fmla="*/ 0 h 177800"/>
                <a:gd name="connsiteX2" fmla="*/ 0 w 606425"/>
                <a:gd name="connsiteY2" fmla="*/ 73025 h 177800"/>
                <a:gd name="connsiteX3" fmla="*/ 600075 w 606425"/>
                <a:gd name="connsiteY3" fmla="*/ 177800 h 177800"/>
                <a:gd name="connsiteX0" fmla="*/ 600075 w 606425"/>
                <a:gd name="connsiteY0" fmla="*/ 177800 h 177800"/>
                <a:gd name="connsiteX1" fmla="*/ 606425 w 606425"/>
                <a:gd name="connsiteY1" fmla="*/ 0 h 177800"/>
                <a:gd name="connsiteX2" fmla="*/ 0 w 606425"/>
                <a:gd name="connsiteY2" fmla="*/ 73025 h 177800"/>
                <a:gd name="connsiteX3" fmla="*/ 600075 w 606425"/>
                <a:gd name="connsiteY3" fmla="*/ 177800 h 177800"/>
                <a:gd name="connsiteX0" fmla="*/ 600075 w 606425"/>
                <a:gd name="connsiteY0" fmla="*/ 177800 h 177800"/>
                <a:gd name="connsiteX1" fmla="*/ 606425 w 606425"/>
                <a:gd name="connsiteY1" fmla="*/ 0 h 177800"/>
                <a:gd name="connsiteX2" fmla="*/ 0 w 606425"/>
                <a:gd name="connsiteY2" fmla="*/ 73025 h 177800"/>
                <a:gd name="connsiteX3" fmla="*/ 600075 w 606425"/>
                <a:gd name="connsiteY3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425" h="177800">
                  <a:moveTo>
                    <a:pt x="600075" y="177800"/>
                  </a:moveTo>
                  <a:lnTo>
                    <a:pt x="606425" y="0"/>
                  </a:lnTo>
                  <a:lnTo>
                    <a:pt x="0" y="73025"/>
                  </a:lnTo>
                  <a:cubicBezTo>
                    <a:pt x="228600" y="92075"/>
                    <a:pt x="479425" y="69850"/>
                    <a:pt x="600075" y="177800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200000" scaled="0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34"/>
            <p:cNvSpPr/>
            <p:nvPr/>
          </p:nvSpPr>
          <p:spPr>
            <a:xfrm>
              <a:off x="5949861" y="2498624"/>
              <a:ext cx="1387386" cy="632124"/>
            </a:xfrm>
            <a:custGeom>
              <a:avLst/>
              <a:gdLst>
                <a:gd name="connsiteX0" fmla="*/ 1060450 w 1060450"/>
                <a:gd name="connsiteY0" fmla="*/ 482600 h 482600"/>
                <a:gd name="connsiteX1" fmla="*/ 0 w 1060450"/>
                <a:gd name="connsiteY1" fmla="*/ 349250 h 482600"/>
                <a:gd name="connsiteX2" fmla="*/ 577850 w 1060450"/>
                <a:gd name="connsiteY2" fmla="*/ 0 h 482600"/>
                <a:gd name="connsiteX3" fmla="*/ 1060450 w 1060450"/>
                <a:gd name="connsiteY3" fmla="*/ 482600 h 482600"/>
                <a:gd name="connsiteX0" fmla="*/ 1060450 w 1060450"/>
                <a:gd name="connsiteY0" fmla="*/ 482600 h 482600"/>
                <a:gd name="connsiteX1" fmla="*/ 0 w 1060450"/>
                <a:gd name="connsiteY1" fmla="*/ 349250 h 482600"/>
                <a:gd name="connsiteX2" fmla="*/ 577850 w 1060450"/>
                <a:gd name="connsiteY2" fmla="*/ 0 h 482600"/>
                <a:gd name="connsiteX3" fmla="*/ 1060450 w 1060450"/>
                <a:gd name="connsiteY3" fmla="*/ 482600 h 482600"/>
                <a:gd name="connsiteX0" fmla="*/ 1060450 w 1060450"/>
                <a:gd name="connsiteY0" fmla="*/ 482600 h 482600"/>
                <a:gd name="connsiteX1" fmla="*/ 0 w 1060450"/>
                <a:gd name="connsiteY1" fmla="*/ 349250 h 482600"/>
                <a:gd name="connsiteX2" fmla="*/ 577850 w 1060450"/>
                <a:gd name="connsiteY2" fmla="*/ 0 h 482600"/>
                <a:gd name="connsiteX3" fmla="*/ 1060450 w 1060450"/>
                <a:gd name="connsiteY3" fmla="*/ 482600 h 482600"/>
                <a:gd name="connsiteX0" fmla="*/ 1060450 w 1060450"/>
                <a:gd name="connsiteY0" fmla="*/ 482600 h 482600"/>
                <a:gd name="connsiteX1" fmla="*/ 0 w 1060450"/>
                <a:gd name="connsiteY1" fmla="*/ 349250 h 482600"/>
                <a:gd name="connsiteX2" fmla="*/ 577850 w 1060450"/>
                <a:gd name="connsiteY2" fmla="*/ 0 h 482600"/>
                <a:gd name="connsiteX3" fmla="*/ 1060450 w 1060450"/>
                <a:gd name="connsiteY3" fmla="*/ 482600 h 482600"/>
                <a:gd name="connsiteX0" fmla="*/ 1060450 w 1060450"/>
                <a:gd name="connsiteY0" fmla="*/ 482600 h 482600"/>
                <a:gd name="connsiteX1" fmla="*/ 0 w 1060450"/>
                <a:gd name="connsiteY1" fmla="*/ 349250 h 482600"/>
                <a:gd name="connsiteX2" fmla="*/ 577850 w 1060450"/>
                <a:gd name="connsiteY2" fmla="*/ 0 h 482600"/>
                <a:gd name="connsiteX3" fmla="*/ 1060450 w 1060450"/>
                <a:gd name="connsiteY3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450" h="482600">
                  <a:moveTo>
                    <a:pt x="1060450" y="482600"/>
                  </a:moveTo>
                  <a:cubicBezTo>
                    <a:pt x="684742" y="317500"/>
                    <a:pt x="232833" y="384175"/>
                    <a:pt x="0" y="349250"/>
                  </a:cubicBezTo>
                  <a:lnTo>
                    <a:pt x="577850" y="0"/>
                  </a:lnTo>
                  <a:cubicBezTo>
                    <a:pt x="738717" y="160867"/>
                    <a:pt x="909108" y="277283"/>
                    <a:pt x="1060450" y="482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35"/>
            <p:cNvSpPr/>
            <p:nvPr/>
          </p:nvSpPr>
          <p:spPr>
            <a:xfrm>
              <a:off x="6984844" y="2740038"/>
              <a:ext cx="465108" cy="374827"/>
            </a:xfrm>
            <a:custGeom>
              <a:avLst/>
              <a:gdLst>
                <a:gd name="connsiteX0" fmla="*/ 254000 w 355600"/>
                <a:gd name="connsiteY0" fmla="*/ 269875 h 269875"/>
                <a:gd name="connsiteX1" fmla="*/ 355600 w 355600"/>
                <a:gd name="connsiteY1" fmla="*/ 142875 h 269875"/>
                <a:gd name="connsiteX2" fmla="*/ 120650 w 355600"/>
                <a:gd name="connsiteY2" fmla="*/ 50800 h 269875"/>
                <a:gd name="connsiteX3" fmla="*/ 0 w 355600"/>
                <a:gd name="connsiteY3" fmla="*/ 0 h 269875"/>
                <a:gd name="connsiteX4" fmla="*/ 254000 w 355600"/>
                <a:gd name="connsiteY4" fmla="*/ 269875 h 269875"/>
                <a:gd name="connsiteX0" fmla="*/ 257175 w 355600"/>
                <a:gd name="connsiteY0" fmla="*/ 292100 h 292100"/>
                <a:gd name="connsiteX1" fmla="*/ 355600 w 355600"/>
                <a:gd name="connsiteY1" fmla="*/ 142875 h 292100"/>
                <a:gd name="connsiteX2" fmla="*/ 120650 w 355600"/>
                <a:gd name="connsiteY2" fmla="*/ 50800 h 292100"/>
                <a:gd name="connsiteX3" fmla="*/ 0 w 355600"/>
                <a:gd name="connsiteY3" fmla="*/ 0 h 292100"/>
                <a:gd name="connsiteX4" fmla="*/ 257175 w 355600"/>
                <a:gd name="connsiteY4" fmla="*/ 292100 h 292100"/>
                <a:gd name="connsiteX0" fmla="*/ 266700 w 355600"/>
                <a:gd name="connsiteY0" fmla="*/ 285750 h 285750"/>
                <a:gd name="connsiteX1" fmla="*/ 355600 w 355600"/>
                <a:gd name="connsiteY1" fmla="*/ 142875 h 285750"/>
                <a:gd name="connsiteX2" fmla="*/ 120650 w 355600"/>
                <a:gd name="connsiteY2" fmla="*/ 50800 h 285750"/>
                <a:gd name="connsiteX3" fmla="*/ 0 w 355600"/>
                <a:gd name="connsiteY3" fmla="*/ 0 h 285750"/>
                <a:gd name="connsiteX4" fmla="*/ 266700 w 355600"/>
                <a:gd name="connsiteY4" fmla="*/ 285750 h 285750"/>
                <a:gd name="connsiteX0" fmla="*/ 266700 w 355600"/>
                <a:gd name="connsiteY0" fmla="*/ 285750 h 285750"/>
                <a:gd name="connsiteX1" fmla="*/ 355600 w 355600"/>
                <a:gd name="connsiteY1" fmla="*/ 142875 h 285750"/>
                <a:gd name="connsiteX2" fmla="*/ 120650 w 355600"/>
                <a:gd name="connsiteY2" fmla="*/ 50800 h 285750"/>
                <a:gd name="connsiteX3" fmla="*/ 0 w 355600"/>
                <a:gd name="connsiteY3" fmla="*/ 0 h 285750"/>
                <a:gd name="connsiteX4" fmla="*/ 266700 w 355600"/>
                <a:gd name="connsiteY4" fmla="*/ 285750 h 285750"/>
                <a:gd name="connsiteX0" fmla="*/ 266700 w 355600"/>
                <a:gd name="connsiteY0" fmla="*/ 285750 h 285750"/>
                <a:gd name="connsiteX1" fmla="*/ 355600 w 355600"/>
                <a:gd name="connsiteY1" fmla="*/ 142875 h 285750"/>
                <a:gd name="connsiteX2" fmla="*/ 120650 w 355600"/>
                <a:gd name="connsiteY2" fmla="*/ 50800 h 285750"/>
                <a:gd name="connsiteX3" fmla="*/ 0 w 355600"/>
                <a:gd name="connsiteY3" fmla="*/ 0 h 285750"/>
                <a:gd name="connsiteX4" fmla="*/ 266700 w 355600"/>
                <a:gd name="connsiteY4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00" h="285750">
                  <a:moveTo>
                    <a:pt x="266700" y="285750"/>
                  </a:moveTo>
                  <a:cubicBezTo>
                    <a:pt x="251883" y="200025"/>
                    <a:pt x="319617" y="152400"/>
                    <a:pt x="355600" y="142875"/>
                  </a:cubicBezTo>
                  <a:lnTo>
                    <a:pt x="120650" y="50800"/>
                  </a:lnTo>
                  <a:lnTo>
                    <a:pt x="0" y="0"/>
                  </a:lnTo>
                  <a:lnTo>
                    <a:pt x="266700" y="285750"/>
                  </a:lnTo>
                  <a:close/>
                </a:path>
              </a:pathLst>
            </a:custGeom>
            <a:gradFill flip="none" rotWithShape="1">
              <a:gsLst>
                <a:gs pos="18000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36"/>
            <p:cNvSpPr/>
            <p:nvPr/>
          </p:nvSpPr>
          <p:spPr>
            <a:xfrm>
              <a:off x="1322597" y="1580615"/>
              <a:ext cx="3214480" cy="1416720"/>
            </a:xfrm>
            <a:custGeom>
              <a:avLst/>
              <a:gdLst>
                <a:gd name="connsiteX0" fmla="*/ 0 w 2457450"/>
                <a:gd name="connsiteY0" fmla="*/ 1098550 h 1104900"/>
                <a:gd name="connsiteX1" fmla="*/ 1276350 w 2457450"/>
                <a:gd name="connsiteY1" fmla="*/ 203200 h 1104900"/>
                <a:gd name="connsiteX2" fmla="*/ 2457450 w 2457450"/>
                <a:gd name="connsiteY2" fmla="*/ 0 h 1104900"/>
                <a:gd name="connsiteX3" fmla="*/ 628650 w 2457450"/>
                <a:gd name="connsiteY3" fmla="*/ 1104900 h 1104900"/>
                <a:gd name="connsiteX4" fmla="*/ 0 w 2457450"/>
                <a:gd name="connsiteY4" fmla="*/ 1098550 h 1104900"/>
                <a:gd name="connsiteX0" fmla="*/ 0 w 2457450"/>
                <a:gd name="connsiteY0" fmla="*/ 1098550 h 1104900"/>
                <a:gd name="connsiteX1" fmla="*/ 1276350 w 2457450"/>
                <a:gd name="connsiteY1" fmla="*/ 203200 h 1104900"/>
                <a:gd name="connsiteX2" fmla="*/ 2457450 w 2457450"/>
                <a:gd name="connsiteY2" fmla="*/ 0 h 1104900"/>
                <a:gd name="connsiteX3" fmla="*/ 628650 w 2457450"/>
                <a:gd name="connsiteY3" fmla="*/ 1104900 h 1104900"/>
                <a:gd name="connsiteX4" fmla="*/ 0 w 2457450"/>
                <a:gd name="connsiteY4" fmla="*/ 1098550 h 1104900"/>
                <a:gd name="connsiteX0" fmla="*/ 0 w 2457450"/>
                <a:gd name="connsiteY0" fmla="*/ 1098550 h 1104900"/>
                <a:gd name="connsiteX1" fmla="*/ 1276350 w 2457450"/>
                <a:gd name="connsiteY1" fmla="*/ 203200 h 1104900"/>
                <a:gd name="connsiteX2" fmla="*/ 2457450 w 2457450"/>
                <a:gd name="connsiteY2" fmla="*/ 0 h 1104900"/>
                <a:gd name="connsiteX3" fmla="*/ 628650 w 2457450"/>
                <a:gd name="connsiteY3" fmla="*/ 1104900 h 1104900"/>
                <a:gd name="connsiteX4" fmla="*/ 0 w 2457450"/>
                <a:gd name="connsiteY4" fmla="*/ 1098550 h 1104900"/>
                <a:gd name="connsiteX0" fmla="*/ 0 w 2457450"/>
                <a:gd name="connsiteY0" fmla="*/ 1098550 h 1104900"/>
                <a:gd name="connsiteX1" fmla="*/ 1276350 w 2457450"/>
                <a:gd name="connsiteY1" fmla="*/ 203200 h 1104900"/>
                <a:gd name="connsiteX2" fmla="*/ 2457450 w 2457450"/>
                <a:gd name="connsiteY2" fmla="*/ 0 h 1104900"/>
                <a:gd name="connsiteX3" fmla="*/ 628650 w 2457450"/>
                <a:gd name="connsiteY3" fmla="*/ 1104900 h 1104900"/>
                <a:gd name="connsiteX4" fmla="*/ 0 w 2457450"/>
                <a:gd name="connsiteY4" fmla="*/ 1098550 h 1104900"/>
                <a:gd name="connsiteX0" fmla="*/ 0 w 2457450"/>
                <a:gd name="connsiteY0" fmla="*/ 1098550 h 1104900"/>
                <a:gd name="connsiteX1" fmla="*/ 1276350 w 2457450"/>
                <a:gd name="connsiteY1" fmla="*/ 203200 h 1104900"/>
                <a:gd name="connsiteX2" fmla="*/ 2457450 w 2457450"/>
                <a:gd name="connsiteY2" fmla="*/ 0 h 1104900"/>
                <a:gd name="connsiteX3" fmla="*/ 628650 w 2457450"/>
                <a:gd name="connsiteY3" fmla="*/ 1104900 h 1104900"/>
                <a:gd name="connsiteX4" fmla="*/ 0 w 2457450"/>
                <a:gd name="connsiteY4" fmla="*/ 1098550 h 1104900"/>
                <a:gd name="connsiteX0" fmla="*/ 0 w 2457450"/>
                <a:gd name="connsiteY0" fmla="*/ 1082675 h 1089025"/>
                <a:gd name="connsiteX1" fmla="*/ 1276350 w 2457450"/>
                <a:gd name="connsiteY1" fmla="*/ 18732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76350 w 2457450"/>
                <a:gd name="connsiteY1" fmla="*/ 18732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76350 w 2457450"/>
                <a:gd name="connsiteY1" fmla="*/ 18732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92225 w 2457450"/>
                <a:gd name="connsiteY1" fmla="*/ 215900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85875 w 2457450"/>
                <a:gd name="connsiteY1" fmla="*/ 19367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85875 w 2457450"/>
                <a:gd name="connsiteY1" fmla="*/ 19367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85875 w 2457450"/>
                <a:gd name="connsiteY1" fmla="*/ 19367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85875 w 2457450"/>
                <a:gd name="connsiteY1" fmla="*/ 19367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85875 w 2457450"/>
                <a:gd name="connsiteY1" fmla="*/ 19367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85875 w 2457450"/>
                <a:gd name="connsiteY1" fmla="*/ 19367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0" h="1082675">
                  <a:moveTo>
                    <a:pt x="0" y="1082675"/>
                  </a:moveTo>
                  <a:cubicBezTo>
                    <a:pt x="425450" y="784225"/>
                    <a:pt x="812800" y="415925"/>
                    <a:pt x="1285875" y="193675"/>
                  </a:cubicBezTo>
                  <a:cubicBezTo>
                    <a:pt x="1603375" y="68792"/>
                    <a:pt x="2054225" y="13758"/>
                    <a:pt x="2457450" y="0"/>
                  </a:cubicBezTo>
                  <a:cubicBezTo>
                    <a:pt x="1524000" y="88371"/>
                    <a:pt x="1205003" y="776999"/>
                    <a:pt x="1060450" y="1050925"/>
                  </a:cubicBezTo>
                  <a:cubicBezTo>
                    <a:pt x="920750" y="886883"/>
                    <a:pt x="193675" y="992717"/>
                    <a:pt x="0" y="1082675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任意多边形 37"/>
            <p:cNvSpPr/>
            <p:nvPr/>
          </p:nvSpPr>
          <p:spPr>
            <a:xfrm>
              <a:off x="4689467" y="1604440"/>
              <a:ext cx="3138286" cy="1477073"/>
            </a:xfrm>
            <a:custGeom>
              <a:avLst/>
              <a:gdLst>
                <a:gd name="connsiteX0" fmla="*/ 933450 w 2413000"/>
                <a:gd name="connsiteY0" fmla="*/ 1085850 h 1174750"/>
                <a:gd name="connsiteX1" fmla="*/ 2413000 w 2413000"/>
                <a:gd name="connsiteY1" fmla="*/ 1174750 h 1174750"/>
                <a:gd name="connsiteX2" fmla="*/ 0 w 2413000"/>
                <a:gd name="connsiteY2" fmla="*/ 0 h 1174750"/>
                <a:gd name="connsiteX3" fmla="*/ 933450 w 2413000"/>
                <a:gd name="connsiteY3" fmla="*/ 1085850 h 1174750"/>
                <a:gd name="connsiteX0" fmla="*/ 908050 w 2387600"/>
                <a:gd name="connsiteY0" fmla="*/ 1041400 h 1130300"/>
                <a:gd name="connsiteX1" fmla="*/ 2387600 w 2387600"/>
                <a:gd name="connsiteY1" fmla="*/ 1130300 h 1130300"/>
                <a:gd name="connsiteX2" fmla="*/ 0 w 2387600"/>
                <a:gd name="connsiteY2" fmla="*/ 0 h 1130300"/>
                <a:gd name="connsiteX3" fmla="*/ 908050 w 2387600"/>
                <a:gd name="connsiteY3" fmla="*/ 1041400 h 1130300"/>
                <a:gd name="connsiteX0" fmla="*/ 908050 w 2387600"/>
                <a:gd name="connsiteY0" fmla="*/ 1041674 h 1130574"/>
                <a:gd name="connsiteX1" fmla="*/ 2387600 w 2387600"/>
                <a:gd name="connsiteY1" fmla="*/ 1130574 h 1130574"/>
                <a:gd name="connsiteX2" fmla="*/ 0 w 2387600"/>
                <a:gd name="connsiteY2" fmla="*/ 274 h 1130574"/>
                <a:gd name="connsiteX3" fmla="*/ 908050 w 2387600"/>
                <a:gd name="connsiteY3" fmla="*/ 1041674 h 1130574"/>
                <a:gd name="connsiteX0" fmla="*/ 908050 w 2387600"/>
                <a:gd name="connsiteY0" fmla="*/ 1041674 h 1130574"/>
                <a:gd name="connsiteX1" fmla="*/ 2387600 w 2387600"/>
                <a:gd name="connsiteY1" fmla="*/ 1130574 h 1130574"/>
                <a:gd name="connsiteX2" fmla="*/ 0 w 2387600"/>
                <a:gd name="connsiteY2" fmla="*/ 274 h 1130574"/>
                <a:gd name="connsiteX3" fmla="*/ 908050 w 2387600"/>
                <a:gd name="connsiteY3" fmla="*/ 1041674 h 1130574"/>
                <a:gd name="connsiteX0" fmla="*/ 908050 w 2387600"/>
                <a:gd name="connsiteY0" fmla="*/ 1041674 h 1130574"/>
                <a:gd name="connsiteX1" fmla="*/ 2387600 w 2387600"/>
                <a:gd name="connsiteY1" fmla="*/ 1130574 h 1130574"/>
                <a:gd name="connsiteX2" fmla="*/ 0 w 2387600"/>
                <a:gd name="connsiteY2" fmla="*/ 274 h 1130574"/>
                <a:gd name="connsiteX3" fmla="*/ 908050 w 2387600"/>
                <a:gd name="connsiteY3" fmla="*/ 1041674 h 1130574"/>
                <a:gd name="connsiteX0" fmla="*/ 908050 w 2387600"/>
                <a:gd name="connsiteY0" fmla="*/ 1041674 h 1130574"/>
                <a:gd name="connsiteX1" fmla="*/ 2387600 w 2387600"/>
                <a:gd name="connsiteY1" fmla="*/ 1130574 h 1130574"/>
                <a:gd name="connsiteX2" fmla="*/ 0 w 2387600"/>
                <a:gd name="connsiteY2" fmla="*/ 274 h 1130574"/>
                <a:gd name="connsiteX3" fmla="*/ 908050 w 2387600"/>
                <a:gd name="connsiteY3" fmla="*/ 1041674 h 1130574"/>
                <a:gd name="connsiteX0" fmla="*/ 908050 w 2387600"/>
                <a:gd name="connsiteY0" fmla="*/ 1054370 h 1143270"/>
                <a:gd name="connsiteX1" fmla="*/ 2387600 w 2387600"/>
                <a:gd name="connsiteY1" fmla="*/ 1143270 h 1143270"/>
                <a:gd name="connsiteX2" fmla="*/ 0 w 2387600"/>
                <a:gd name="connsiteY2" fmla="*/ 270 h 1143270"/>
                <a:gd name="connsiteX3" fmla="*/ 908050 w 2387600"/>
                <a:gd name="connsiteY3" fmla="*/ 1054370 h 1143270"/>
                <a:gd name="connsiteX0" fmla="*/ 908050 w 2387600"/>
                <a:gd name="connsiteY0" fmla="*/ 1054342 h 1143242"/>
                <a:gd name="connsiteX1" fmla="*/ 2387600 w 2387600"/>
                <a:gd name="connsiteY1" fmla="*/ 1143242 h 1143242"/>
                <a:gd name="connsiteX2" fmla="*/ 0 w 2387600"/>
                <a:gd name="connsiteY2" fmla="*/ 242 h 1143242"/>
                <a:gd name="connsiteX3" fmla="*/ 908050 w 2387600"/>
                <a:gd name="connsiteY3" fmla="*/ 1054342 h 1143242"/>
                <a:gd name="connsiteX0" fmla="*/ 908050 w 2387600"/>
                <a:gd name="connsiteY0" fmla="*/ 1056475 h 1145375"/>
                <a:gd name="connsiteX1" fmla="*/ 2387600 w 2387600"/>
                <a:gd name="connsiteY1" fmla="*/ 1145375 h 1145375"/>
                <a:gd name="connsiteX2" fmla="*/ 0 w 2387600"/>
                <a:gd name="connsiteY2" fmla="*/ 2375 h 1145375"/>
                <a:gd name="connsiteX3" fmla="*/ 908050 w 2387600"/>
                <a:gd name="connsiteY3" fmla="*/ 1056475 h 1145375"/>
                <a:gd name="connsiteX0" fmla="*/ 908050 w 2387600"/>
                <a:gd name="connsiteY0" fmla="*/ 1056475 h 1145375"/>
                <a:gd name="connsiteX1" fmla="*/ 2387600 w 2387600"/>
                <a:gd name="connsiteY1" fmla="*/ 1145375 h 1145375"/>
                <a:gd name="connsiteX2" fmla="*/ 0 w 2387600"/>
                <a:gd name="connsiteY2" fmla="*/ 2375 h 1145375"/>
                <a:gd name="connsiteX3" fmla="*/ 908050 w 2387600"/>
                <a:gd name="connsiteY3" fmla="*/ 1056475 h 1145375"/>
                <a:gd name="connsiteX0" fmla="*/ 908050 w 2387600"/>
                <a:gd name="connsiteY0" fmla="*/ 1056475 h 1145375"/>
                <a:gd name="connsiteX1" fmla="*/ 2387600 w 2387600"/>
                <a:gd name="connsiteY1" fmla="*/ 1145375 h 1145375"/>
                <a:gd name="connsiteX2" fmla="*/ 0 w 2387600"/>
                <a:gd name="connsiteY2" fmla="*/ 2375 h 1145375"/>
                <a:gd name="connsiteX3" fmla="*/ 908050 w 2387600"/>
                <a:gd name="connsiteY3" fmla="*/ 1056475 h 1145375"/>
                <a:gd name="connsiteX0" fmla="*/ 908050 w 2387600"/>
                <a:gd name="connsiteY0" fmla="*/ 1056475 h 1145375"/>
                <a:gd name="connsiteX1" fmla="*/ 2387600 w 2387600"/>
                <a:gd name="connsiteY1" fmla="*/ 1145375 h 1145375"/>
                <a:gd name="connsiteX2" fmla="*/ 0 w 2387600"/>
                <a:gd name="connsiteY2" fmla="*/ 2375 h 1145375"/>
                <a:gd name="connsiteX3" fmla="*/ 908050 w 2387600"/>
                <a:gd name="connsiteY3" fmla="*/ 1056475 h 1145375"/>
                <a:gd name="connsiteX0" fmla="*/ 904875 w 2387600"/>
                <a:gd name="connsiteY0" fmla="*/ 1075525 h 1145375"/>
                <a:gd name="connsiteX1" fmla="*/ 2387600 w 2387600"/>
                <a:gd name="connsiteY1" fmla="*/ 1145375 h 1145375"/>
                <a:gd name="connsiteX2" fmla="*/ 0 w 2387600"/>
                <a:gd name="connsiteY2" fmla="*/ 2375 h 1145375"/>
                <a:gd name="connsiteX3" fmla="*/ 904875 w 2387600"/>
                <a:gd name="connsiteY3" fmla="*/ 1075525 h 1145375"/>
                <a:gd name="connsiteX0" fmla="*/ 904875 w 2387600"/>
                <a:gd name="connsiteY0" fmla="*/ 1075525 h 1145375"/>
                <a:gd name="connsiteX1" fmla="*/ 2387600 w 2387600"/>
                <a:gd name="connsiteY1" fmla="*/ 1145375 h 1145375"/>
                <a:gd name="connsiteX2" fmla="*/ 0 w 2387600"/>
                <a:gd name="connsiteY2" fmla="*/ 2375 h 1145375"/>
                <a:gd name="connsiteX3" fmla="*/ 904875 w 2387600"/>
                <a:gd name="connsiteY3" fmla="*/ 1075525 h 1145375"/>
                <a:gd name="connsiteX0" fmla="*/ 916523 w 2399248"/>
                <a:gd name="connsiteY0" fmla="*/ 1058098 h 1127948"/>
                <a:gd name="connsiteX1" fmla="*/ 2399248 w 2399248"/>
                <a:gd name="connsiteY1" fmla="*/ 1127948 h 1127948"/>
                <a:gd name="connsiteX2" fmla="*/ 0 w 2399248"/>
                <a:gd name="connsiteY2" fmla="*/ 2420 h 1127948"/>
                <a:gd name="connsiteX3" fmla="*/ 916523 w 2399248"/>
                <a:gd name="connsiteY3" fmla="*/ 1058098 h 1127948"/>
                <a:gd name="connsiteX0" fmla="*/ 916523 w 2399248"/>
                <a:gd name="connsiteY0" fmla="*/ 1058098 h 1127948"/>
                <a:gd name="connsiteX1" fmla="*/ 2399248 w 2399248"/>
                <a:gd name="connsiteY1" fmla="*/ 1127948 h 1127948"/>
                <a:gd name="connsiteX2" fmla="*/ 0 w 2399248"/>
                <a:gd name="connsiteY2" fmla="*/ 2420 h 1127948"/>
                <a:gd name="connsiteX3" fmla="*/ 916523 w 2399248"/>
                <a:gd name="connsiteY3" fmla="*/ 1058098 h 112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9248" h="1127948">
                  <a:moveTo>
                    <a:pt x="916523" y="1058098"/>
                  </a:moveTo>
                  <a:cubicBezTo>
                    <a:pt x="1304931" y="989306"/>
                    <a:pt x="1887015" y="942740"/>
                    <a:pt x="2399248" y="1127948"/>
                  </a:cubicBezTo>
                  <a:cubicBezTo>
                    <a:pt x="2009781" y="846431"/>
                    <a:pt x="1595967" y="-52613"/>
                    <a:pt x="0" y="2420"/>
                  </a:cubicBezTo>
                  <a:cubicBezTo>
                    <a:pt x="738115" y="84946"/>
                    <a:pt x="778940" y="895115"/>
                    <a:pt x="916523" y="1058098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200000" scaled="0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任意多边形 38"/>
            <p:cNvSpPr/>
            <p:nvPr/>
          </p:nvSpPr>
          <p:spPr>
            <a:xfrm>
              <a:off x="2709983" y="1585381"/>
              <a:ext cx="3182732" cy="1404014"/>
            </a:xfrm>
            <a:custGeom>
              <a:avLst/>
              <a:gdLst>
                <a:gd name="connsiteX0" fmla="*/ 0 w 2432050"/>
                <a:gd name="connsiteY0" fmla="*/ 1047750 h 1073150"/>
                <a:gd name="connsiteX1" fmla="*/ 1409700 w 2432050"/>
                <a:gd name="connsiteY1" fmla="*/ 0 h 1073150"/>
                <a:gd name="connsiteX2" fmla="*/ 2432050 w 2432050"/>
                <a:gd name="connsiteY2" fmla="*/ 1073150 h 1073150"/>
                <a:gd name="connsiteX3" fmla="*/ 0 w 2432050"/>
                <a:gd name="connsiteY3" fmla="*/ 1047750 h 1073150"/>
                <a:gd name="connsiteX0" fmla="*/ 0 w 2432050"/>
                <a:gd name="connsiteY0" fmla="*/ 1048038 h 1073438"/>
                <a:gd name="connsiteX1" fmla="*/ 1409700 w 2432050"/>
                <a:gd name="connsiteY1" fmla="*/ 288 h 1073438"/>
                <a:gd name="connsiteX2" fmla="*/ 2432050 w 2432050"/>
                <a:gd name="connsiteY2" fmla="*/ 1073438 h 1073438"/>
                <a:gd name="connsiteX3" fmla="*/ 0 w 2432050"/>
                <a:gd name="connsiteY3" fmla="*/ 1048038 h 1073438"/>
                <a:gd name="connsiteX0" fmla="*/ 0 w 2432050"/>
                <a:gd name="connsiteY0" fmla="*/ 1048038 h 1073438"/>
                <a:gd name="connsiteX1" fmla="*/ 1409700 w 2432050"/>
                <a:gd name="connsiteY1" fmla="*/ 288 h 1073438"/>
                <a:gd name="connsiteX2" fmla="*/ 2432050 w 2432050"/>
                <a:gd name="connsiteY2" fmla="*/ 1073438 h 1073438"/>
                <a:gd name="connsiteX3" fmla="*/ 0 w 2432050"/>
                <a:gd name="connsiteY3" fmla="*/ 1048038 h 1073438"/>
                <a:gd name="connsiteX0" fmla="*/ 0 w 2432050"/>
                <a:gd name="connsiteY0" fmla="*/ 1048038 h 1073438"/>
                <a:gd name="connsiteX1" fmla="*/ 1409700 w 2432050"/>
                <a:gd name="connsiteY1" fmla="*/ 288 h 1073438"/>
                <a:gd name="connsiteX2" fmla="*/ 2432050 w 2432050"/>
                <a:gd name="connsiteY2" fmla="*/ 1073438 h 1073438"/>
                <a:gd name="connsiteX3" fmla="*/ 0 w 2432050"/>
                <a:gd name="connsiteY3" fmla="*/ 1048038 h 1073438"/>
                <a:gd name="connsiteX0" fmla="*/ 0 w 2432050"/>
                <a:gd name="connsiteY0" fmla="*/ 1047984 h 1073384"/>
                <a:gd name="connsiteX1" fmla="*/ 1409700 w 2432050"/>
                <a:gd name="connsiteY1" fmla="*/ 234 h 1073384"/>
                <a:gd name="connsiteX2" fmla="*/ 2432050 w 2432050"/>
                <a:gd name="connsiteY2" fmla="*/ 1073384 h 1073384"/>
                <a:gd name="connsiteX3" fmla="*/ 0 w 2432050"/>
                <a:gd name="connsiteY3" fmla="*/ 1047984 h 1073384"/>
                <a:gd name="connsiteX0" fmla="*/ 0 w 2432050"/>
                <a:gd name="connsiteY0" fmla="*/ 1047984 h 1073384"/>
                <a:gd name="connsiteX1" fmla="*/ 1409700 w 2432050"/>
                <a:gd name="connsiteY1" fmla="*/ 234 h 1073384"/>
                <a:gd name="connsiteX2" fmla="*/ 2432050 w 2432050"/>
                <a:gd name="connsiteY2" fmla="*/ 1073384 h 1073384"/>
                <a:gd name="connsiteX3" fmla="*/ 0 w 2432050"/>
                <a:gd name="connsiteY3" fmla="*/ 1047984 h 1073384"/>
                <a:gd name="connsiteX0" fmla="*/ 0 w 2432050"/>
                <a:gd name="connsiteY0" fmla="*/ 1047984 h 1073384"/>
                <a:gd name="connsiteX1" fmla="*/ 1409700 w 2432050"/>
                <a:gd name="connsiteY1" fmla="*/ 234 h 1073384"/>
                <a:gd name="connsiteX2" fmla="*/ 2432050 w 2432050"/>
                <a:gd name="connsiteY2" fmla="*/ 1073384 h 1073384"/>
                <a:gd name="connsiteX3" fmla="*/ 0 w 2432050"/>
                <a:gd name="connsiteY3" fmla="*/ 1047984 h 1073384"/>
                <a:gd name="connsiteX0" fmla="*/ 0 w 2432050"/>
                <a:gd name="connsiteY0" fmla="*/ 1047750 h 1073150"/>
                <a:gd name="connsiteX1" fmla="*/ 1409700 w 2432050"/>
                <a:gd name="connsiteY1" fmla="*/ 0 h 1073150"/>
                <a:gd name="connsiteX2" fmla="*/ 2432050 w 2432050"/>
                <a:gd name="connsiteY2" fmla="*/ 1073150 h 1073150"/>
                <a:gd name="connsiteX3" fmla="*/ 0 w 2432050"/>
                <a:gd name="connsiteY3" fmla="*/ 1047750 h 1073150"/>
                <a:gd name="connsiteX0" fmla="*/ 0 w 2432050"/>
                <a:gd name="connsiteY0" fmla="*/ 1047750 h 1073150"/>
                <a:gd name="connsiteX1" fmla="*/ 1409700 w 2432050"/>
                <a:gd name="connsiteY1" fmla="*/ 0 h 1073150"/>
                <a:gd name="connsiteX2" fmla="*/ 2432050 w 2432050"/>
                <a:gd name="connsiteY2" fmla="*/ 1073150 h 1073150"/>
                <a:gd name="connsiteX3" fmla="*/ 0 w 2432050"/>
                <a:gd name="connsiteY3" fmla="*/ 1047750 h 1073150"/>
                <a:gd name="connsiteX0" fmla="*/ 0 w 2432050"/>
                <a:gd name="connsiteY0" fmla="*/ 1047750 h 1073150"/>
                <a:gd name="connsiteX1" fmla="*/ 1409700 w 2432050"/>
                <a:gd name="connsiteY1" fmla="*/ 0 h 1073150"/>
                <a:gd name="connsiteX2" fmla="*/ 2432050 w 2432050"/>
                <a:gd name="connsiteY2" fmla="*/ 1073150 h 1073150"/>
                <a:gd name="connsiteX3" fmla="*/ 0 w 2432050"/>
                <a:gd name="connsiteY3" fmla="*/ 1047750 h 1073150"/>
                <a:gd name="connsiteX0" fmla="*/ 0 w 2432050"/>
                <a:gd name="connsiteY0" fmla="*/ 1047750 h 1073150"/>
                <a:gd name="connsiteX1" fmla="*/ 1409700 w 2432050"/>
                <a:gd name="connsiteY1" fmla="*/ 0 h 1073150"/>
                <a:gd name="connsiteX2" fmla="*/ 2432050 w 2432050"/>
                <a:gd name="connsiteY2" fmla="*/ 1073150 h 1073150"/>
                <a:gd name="connsiteX3" fmla="*/ 0 w 2432050"/>
                <a:gd name="connsiteY3" fmla="*/ 1047750 h 1073150"/>
                <a:gd name="connsiteX0" fmla="*/ 0 w 2432050"/>
                <a:gd name="connsiteY0" fmla="*/ 1047750 h 1073150"/>
                <a:gd name="connsiteX1" fmla="*/ 1409700 w 2432050"/>
                <a:gd name="connsiteY1" fmla="*/ 0 h 1073150"/>
                <a:gd name="connsiteX2" fmla="*/ 2432050 w 2432050"/>
                <a:gd name="connsiteY2" fmla="*/ 1073150 h 1073150"/>
                <a:gd name="connsiteX3" fmla="*/ 0 w 2432050"/>
                <a:gd name="connsiteY3" fmla="*/ 1047750 h 107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2050" h="1073150">
                  <a:moveTo>
                    <a:pt x="0" y="1047750"/>
                  </a:moveTo>
                  <a:cubicBezTo>
                    <a:pt x="17553" y="983886"/>
                    <a:pt x="445996" y="25400"/>
                    <a:pt x="1409700" y="0"/>
                  </a:cubicBezTo>
                  <a:cubicBezTo>
                    <a:pt x="2258444" y="41308"/>
                    <a:pt x="2326217" y="893233"/>
                    <a:pt x="2432050" y="1073150"/>
                  </a:cubicBezTo>
                  <a:cubicBezTo>
                    <a:pt x="1519767" y="842433"/>
                    <a:pt x="804333" y="948267"/>
                    <a:pt x="0" y="10477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3451188" y="1973996"/>
            <a:ext cx="25003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Pure &amp; Broken</a:t>
            </a:r>
          </a:p>
          <a:p>
            <a:pPr algn="ctr"/>
            <a:r>
              <a:rPr lang="en-US" altLang="zh-CN" sz="20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 Spores</a:t>
            </a:r>
            <a:endParaRPr lang="zh-CN" altLang="en-US" dirty="0" smtClean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21" name="圆角矩形 50"/>
          <p:cNvSpPr/>
          <p:nvPr/>
        </p:nvSpPr>
        <p:spPr>
          <a:xfrm>
            <a:off x="1522362" y="3545632"/>
            <a:ext cx="2428892" cy="714380"/>
          </a:xfrm>
          <a:prstGeom prst="roundRect">
            <a:avLst/>
          </a:prstGeom>
          <a:solidFill>
            <a:srgbClr val="D246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 algn="ctr">
              <a:buFont typeface="Wingdings" pitchFamily="2" charset="2"/>
              <a:buChar char="Ø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Boost immune system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圆角矩形 51"/>
          <p:cNvSpPr/>
          <p:nvPr/>
        </p:nvSpPr>
        <p:spPr>
          <a:xfrm>
            <a:off x="1522362" y="4402888"/>
            <a:ext cx="2428892" cy="714380"/>
          </a:xfrm>
          <a:prstGeom prst="roundRect">
            <a:avLst/>
          </a:prstGeom>
          <a:solidFill>
            <a:srgbClr val="D246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 algn="ctr">
              <a:buFont typeface="Wingdings" pitchFamily="2" charset="2"/>
              <a:buChar char="Ø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Maintain liver health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圆角矩形 52"/>
          <p:cNvSpPr/>
          <p:nvPr/>
        </p:nvSpPr>
        <p:spPr>
          <a:xfrm>
            <a:off x="1522362" y="5260144"/>
            <a:ext cx="2428892" cy="714380"/>
          </a:xfrm>
          <a:prstGeom prst="roundRect">
            <a:avLst/>
          </a:prstGeom>
          <a:solidFill>
            <a:srgbClr val="D246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 algn="ctr">
              <a:buFont typeface="Wingdings" pitchFamily="2" charset="2"/>
              <a:buChar char="Ø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Prevent cancer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圆角矩形 53"/>
          <p:cNvSpPr/>
          <p:nvPr/>
        </p:nvSpPr>
        <p:spPr>
          <a:xfrm>
            <a:off x="5308576" y="3545632"/>
            <a:ext cx="2500330" cy="1571636"/>
          </a:xfrm>
          <a:prstGeom prst="roundRect">
            <a:avLst/>
          </a:prstGeom>
          <a:solidFill>
            <a:srgbClr val="D246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 algn="ctr">
              <a:buFont typeface="Wingdings" pitchFamily="2" charset="2"/>
              <a:buChar char="Ø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Reduce side effects of radiation for cancer patients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圆角矩形 54"/>
          <p:cNvSpPr/>
          <p:nvPr/>
        </p:nvSpPr>
        <p:spPr>
          <a:xfrm>
            <a:off x="5380014" y="5260144"/>
            <a:ext cx="2428892" cy="714380"/>
          </a:xfrm>
          <a:prstGeom prst="roundRect">
            <a:avLst/>
          </a:prstGeom>
          <a:solidFill>
            <a:srgbClr val="D246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 algn="ctr">
              <a:buFont typeface="Wingdings" pitchFamily="2" charset="2"/>
              <a:buChar char="Ø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Anti-aging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组合 55"/>
          <p:cNvGrpSpPr/>
          <p:nvPr/>
        </p:nvGrpSpPr>
        <p:grpSpPr>
          <a:xfrm>
            <a:off x="7762121" y="5188706"/>
            <a:ext cx="2000232" cy="1714512"/>
            <a:chOff x="5143504" y="2786058"/>
            <a:chExt cx="4000496" cy="3705546"/>
          </a:xfrm>
        </p:grpSpPr>
        <p:pic>
          <p:nvPicPr>
            <p:cNvPr id="27" name="图片 56" descr="f4f4dfdfeac3c7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018" r="23007" b="4878"/>
            <a:stretch>
              <a:fillRect/>
            </a:stretch>
          </p:blipFill>
          <p:spPr>
            <a:xfrm>
              <a:off x="5143504" y="2786058"/>
              <a:ext cx="2643206" cy="3624615"/>
            </a:xfrm>
            <a:prstGeom prst="rect">
              <a:avLst/>
            </a:prstGeom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347" t="13208" r="20193" b="7547"/>
            <a:stretch>
              <a:fillRect/>
            </a:stretch>
          </p:blipFill>
          <p:spPr bwMode="auto">
            <a:xfrm>
              <a:off x="7530363" y="3315293"/>
              <a:ext cx="1613637" cy="317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7407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8"/>
          <p:cNvSpPr/>
          <p:nvPr/>
        </p:nvSpPr>
        <p:spPr>
          <a:xfrm rot="5400000">
            <a:off x="5883519" y="2826398"/>
            <a:ext cx="3929089" cy="3214710"/>
          </a:xfrm>
          <a:prstGeom prst="triangle">
            <a:avLst/>
          </a:prstGeom>
          <a:gradFill>
            <a:gsLst>
              <a:gs pos="82000">
                <a:srgbClr val="D2461E"/>
              </a:gs>
              <a:gs pos="68000">
                <a:srgbClr val="FFE241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83122" y="1469073"/>
            <a:ext cx="5929354" cy="714380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rial Black" pitchFamily="34" charset="0"/>
              </a:rPr>
              <a:t>APPLICATIONS</a:t>
            </a:r>
          </a:p>
        </p:txBody>
      </p:sp>
      <p:grpSp>
        <p:nvGrpSpPr>
          <p:cNvPr id="6" name="组合 4"/>
          <p:cNvGrpSpPr/>
          <p:nvPr/>
        </p:nvGrpSpPr>
        <p:grpSpPr>
          <a:xfrm>
            <a:off x="6526460" y="3112147"/>
            <a:ext cx="3500430" cy="2991166"/>
            <a:chOff x="5143504" y="2786058"/>
            <a:chExt cx="4000496" cy="3705546"/>
          </a:xfrm>
        </p:grpSpPr>
        <p:pic>
          <p:nvPicPr>
            <p:cNvPr id="7" name="图片 5" descr="f4f4dfdfeac3c7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018" r="23007" b="4878"/>
            <a:stretch>
              <a:fillRect/>
            </a:stretch>
          </p:blipFill>
          <p:spPr>
            <a:xfrm>
              <a:off x="5143504" y="2786058"/>
              <a:ext cx="2643206" cy="36246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347" t="13208" r="20193" b="7547"/>
            <a:stretch>
              <a:fillRect/>
            </a:stretch>
          </p:blipFill>
          <p:spPr bwMode="auto">
            <a:xfrm>
              <a:off x="7530363" y="3315293"/>
              <a:ext cx="1613637" cy="317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131174"/>
              </p:ext>
            </p:extLst>
          </p:nvPr>
        </p:nvGraphicFramePr>
        <p:xfrm>
          <a:off x="1311486" y="2406297"/>
          <a:ext cx="4929222" cy="3961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9222"/>
              </a:tblGrid>
              <a:tr h="481344">
                <a:tc>
                  <a:txBody>
                    <a:bodyPr/>
                    <a:lstStyle/>
                    <a:p>
                      <a:pPr marL="360363" indent="-360363">
                        <a:buFont typeface="Wingdings" pitchFamily="2" charset="2"/>
                        <a:buChar char="Ø"/>
                      </a:pPr>
                      <a:r>
                        <a:rPr lang="en-US" altLang="zh-CN" sz="1600" b="1" dirty="0" smtClean="0">
                          <a:latin typeface="Arial" pitchFamily="34" charset="0"/>
                          <a:cs typeface="Arial" pitchFamily="34" charset="0"/>
                        </a:rPr>
                        <a:t>Poor</a:t>
                      </a:r>
                      <a:r>
                        <a:rPr lang="en-US" altLang="zh-CN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immunity people </a:t>
                      </a:r>
                      <a:endParaRPr lang="zh-CN" alt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</a:tr>
              <a:tr h="481344">
                <a:tc>
                  <a:txBody>
                    <a:bodyPr/>
                    <a:lstStyle/>
                    <a:p>
                      <a:pPr marL="360363" indent="-360363">
                        <a:buFont typeface="Wingdings" pitchFamily="2" charset="2"/>
                        <a:buChar char="Ø"/>
                      </a:pPr>
                      <a:r>
                        <a:rPr lang="en-US" altLang="zh-CN" sz="1600" b="1" dirty="0" smtClean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People</a:t>
                      </a:r>
                      <a:r>
                        <a:rPr lang="en-US" altLang="zh-CN" sz="1600" b="1" baseline="0" dirty="0" smtClean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 who is recovering from surgery</a:t>
                      </a:r>
                      <a:endParaRPr lang="zh-CN" altLang="en-US" sz="1600" b="1" dirty="0">
                        <a:solidFill>
                          <a:srgbClr val="3232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241"/>
                    </a:solidFill>
                  </a:tcPr>
                </a:tc>
              </a:tr>
              <a:tr h="481344">
                <a:tc>
                  <a:txBody>
                    <a:bodyPr/>
                    <a:lstStyle/>
                    <a:p>
                      <a:pPr marL="360363" indent="-360363">
                        <a:buFont typeface="Wingdings" pitchFamily="2" charset="2"/>
                        <a:buChar char="Ø"/>
                      </a:pPr>
                      <a:r>
                        <a:rPr lang="en-US" altLang="zh-CN" sz="16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People who want to prevent</a:t>
                      </a:r>
                      <a:r>
                        <a:rPr lang="en-US" altLang="zh-CN" sz="1600" b="1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cancer</a:t>
                      </a:r>
                      <a:endParaRPr lang="zh-CN" altLang="en-US" sz="16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</a:tr>
              <a:tr h="548732">
                <a:tc>
                  <a:txBody>
                    <a:bodyPr/>
                    <a:lstStyle/>
                    <a:p>
                      <a:pPr marL="360363" indent="-360363">
                        <a:buFont typeface="Wingdings" pitchFamily="2" charset="2"/>
                        <a:buChar char="Ø"/>
                      </a:pPr>
                      <a:r>
                        <a:rPr lang="en-US" altLang="zh-CN" sz="1600" b="1" dirty="0" smtClean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People who have cancer and</a:t>
                      </a:r>
                      <a:r>
                        <a:rPr lang="en-US" altLang="zh-CN" sz="1600" b="1" baseline="0" dirty="0" smtClean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 taking the radiotherapy or chemotherapy</a:t>
                      </a:r>
                      <a:endParaRPr lang="zh-CN" altLang="en-US" sz="1600" b="1" dirty="0">
                        <a:solidFill>
                          <a:srgbClr val="3232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241"/>
                    </a:solidFill>
                  </a:tcPr>
                </a:tc>
              </a:tr>
              <a:tr h="548732">
                <a:tc>
                  <a:txBody>
                    <a:bodyPr/>
                    <a:lstStyle/>
                    <a:p>
                      <a:pPr marL="360363" indent="-360363">
                        <a:buFont typeface="Wingdings" pitchFamily="2" charset="2"/>
                        <a:buChar char="Ø"/>
                      </a:pPr>
                      <a:r>
                        <a:rPr lang="en-US" altLang="zh-CN" sz="16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Cardiovascular disease, diabetes, </a:t>
                      </a:r>
                      <a:r>
                        <a:rPr lang="en-US" altLang="zh-CN" sz="1600" b="1" kern="120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liver</a:t>
                      </a:r>
                      <a:r>
                        <a:rPr lang="en-US" altLang="zh-CN" sz="16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disease, bronchitis patients</a:t>
                      </a:r>
                      <a:endParaRPr lang="zh-CN" altLang="en-US" sz="16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</a:tr>
              <a:tr h="548732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US" altLang="zh-CN" sz="1600" b="1" dirty="0" smtClean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Neurasthenia, insomnia, anxiety, memory loss, fatigue syndrome persons</a:t>
                      </a:r>
                      <a:endParaRPr lang="zh-CN" altLang="en-US" sz="1600" b="1" dirty="0">
                        <a:solidFill>
                          <a:srgbClr val="3232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241"/>
                    </a:solidFill>
                  </a:tcPr>
                </a:tc>
              </a:tr>
              <a:tr h="779777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US" altLang="zh-CN" sz="16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Pigmentation, age spots increases, the need to slow down aging, longevity people</a:t>
                      </a:r>
                      <a:endParaRPr lang="zh-CN" altLang="en-US" sz="16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0527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2258" y="1279020"/>
            <a:ext cx="2143140" cy="714380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rial Black" pitchFamily="34" charset="0"/>
              </a:rPr>
              <a:t>USAGE</a:t>
            </a:r>
          </a:p>
        </p:txBody>
      </p:sp>
      <p:pic>
        <p:nvPicPr>
          <p:cNvPr id="5" name="Picture 2" descr="http://www.pancreaticcancercanada.ca/images/content/pagebuilder/happy-peop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142" y="2564904"/>
            <a:ext cx="3786182" cy="3483288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5302324" y="2564904"/>
            <a:ext cx="5357818" cy="3500462"/>
          </a:xfrm>
          <a:prstGeom prst="rect">
            <a:avLst/>
          </a:prstGeom>
          <a:solidFill>
            <a:srgbClr val="32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capsules daily in the morning or evening.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Fit for adults and the elderly people.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 recommend to infants and children.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People who surgery within a week and bleeding patients should not take.</a:t>
            </a:r>
            <a:endParaRPr lang="zh-CN" alt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498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378" y="1714489"/>
            <a:ext cx="6284907" cy="954107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9750" indent="-539750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 Function 3:</a:t>
            </a:r>
          </a:p>
          <a:p>
            <a:pPr marL="539750" indent="-539750" algn="r"/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Anti-aging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047442" y="3228972"/>
            <a:ext cx="3976759" cy="2983346"/>
            <a:chOff x="1714480" y="3228972"/>
            <a:chExt cx="2983346" cy="2983346"/>
          </a:xfrm>
        </p:grpSpPr>
        <p:grpSp>
          <p:nvGrpSpPr>
            <p:cNvPr id="3" name="组合 2"/>
            <p:cNvGrpSpPr/>
            <p:nvPr/>
          </p:nvGrpSpPr>
          <p:grpSpPr>
            <a:xfrm>
              <a:off x="1714480" y="3228972"/>
              <a:ext cx="2983346" cy="2983346"/>
              <a:chOff x="3657600" y="2961410"/>
              <a:chExt cx="3450936" cy="3450936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3657600" y="2961410"/>
                <a:ext cx="3450936" cy="3450936"/>
              </a:xfrm>
              <a:prstGeom prst="ellipse">
                <a:avLst/>
              </a:prstGeom>
              <a:solidFill>
                <a:srgbClr val="FFE24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4122149" y="3492323"/>
                <a:ext cx="2455474" cy="2455474"/>
              </a:xfrm>
              <a:prstGeom prst="ellipse">
                <a:avLst/>
              </a:prstGeom>
              <a:solidFill>
                <a:srgbClr val="32329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71670" y="4529088"/>
              <a:ext cx="2143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Arial Black" pitchFamily="34" charset="0"/>
                </a:rPr>
                <a:t>Anti-aging</a:t>
              </a:r>
              <a:endParaRPr lang="zh-CN" altLang="en-US" sz="2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6" name="AutoShape 38"/>
          <p:cNvSpPr>
            <a:spLocks noChangeArrowheads="1"/>
          </p:cNvSpPr>
          <p:nvPr/>
        </p:nvSpPr>
        <p:spPr bwMode="gray">
          <a:xfrm>
            <a:off x="3428088" y="3000373"/>
            <a:ext cx="8760737" cy="61178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strong immunity → energetic → aging slow</a:t>
            </a:r>
            <a:endParaRPr lang="zh-CN" altLang="en-US" sz="2000" dirty="0" smtClean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7" name="AutoShape 38"/>
          <p:cNvSpPr>
            <a:spLocks noChangeArrowheads="1"/>
          </p:cNvSpPr>
          <p:nvPr/>
        </p:nvSpPr>
        <p:spPr bwMode="gray">
          <a:xfrm>
            <a:off x="4570799" y="4462474"/>
            <a:ext cx="6380133" cy="609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Antioxidant → aging slow</a:t>
            </a:r>
            <a:endParaRPr lang="zh-CN" altLang="en-US" sz="2000" dirty="0" smtClean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9" name="AutoShape 38"/>
          <p:cNvSpPr>
            <a:spLocks noChangeArrowheads="1"/>
          </p:cNvSpPr>
          <p:nvPr/>
        </p:nvSpPr>
        <p:spPr bwMode="gray">
          <a:xfrm>
            <a:off x="3605877" y="5786454"/>
            <a:ext cx="7916410" cy="609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Improve the DNA synthesis and cell deviation → aging slow</a:t>
            </a:r>
            <a:endParaRPr lang="zh-CN" altLang="en-US" sz="2000" dirty="0" smtClean="0">
              <a:solidFill>
                <a:srgbClr val="32329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190409" y="4786322"/>
            <a:ext cx="2856776" cy="15001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713766" y="4786322"/>
            <a:ext cx="3428131" cy="15001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7618026" y="4786322"/>
            <a:ext cx="4094669" cy="1500198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0509818" y="1714488"/>
            <a:ext cx="677108" cy="26218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微软雅黑" pitchFamily="34" charset="-122"/>
              </a:rPr>
              <a:t>CONTENTS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96695" y="2014979"/>
            <a:ext cx="5569259" cy="45719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-35692" y="3908374"/>
            <a:ext cx="12224517" cy="240129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21"/>
          <a:stretch/>
        </p:blipFill>
        <p:spPr bwMode="auto">
          <a:xfrm>
            <a:off x="925114" y="3441795"/>
            <a:ext cx="2437765" cy="47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79"/>
          <a:stretch/>
        </p:blipFill>
        <p:spPr bwMode="auto">
          <a:xfrm>
            <a:off x="925114" y="2089935"/>
            <a:ext cx="2437765" cy="135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等腰三角形 26"/>
          <p:cNvSpPr/>
          <p:nvPr/>
        </p:nvSpPr>
        <p:spPr>
          <a:xfrm flipV="1">
            <a:off x="1782719" y="3441795"/>
            <a:ext cx="370216" cy="238470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21"/>
          <a:stretch/>
        </p:blipFill>
        <p:spPr bwMode="auto">
          <a:xfrm>
            <a:off x="4668555" y="3441795"/>
            <a:ext cx="2437765" cy="47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79"/>
          <a:stretch/>
        </p:blipFill>
        <p:spPr bwMode="auto">
          <a:xfrm>
            <a:off x="4668555" y="2089935"/>
            <a:ext cx="2437765" cy="135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等腰三角形 30"/>
          <p:cNvSpPr/>
          <p:nvPr/>
        </p:nvSpPr>
        <p:spPr>
          <a:xfrm flipV="1">
            <a:off x="5526160" y="3441795"/>
            <a:ext cx="370216" cy="238470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21"/>
          <a:stretch/>
        </p:blipFill>
        <p:spPr bwMode="auto">
          <a:xfrm>
            <a:off x="8411995" y="3441795"/>
            <a:ext cx="2437765" cy="47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等腰三角形 19"/>
          <p:cNvSpPr/>
          <p:nvPr/>
        </p:nvSpPr>
        <p:spPr>
          <a:xfrm flipV="1">
            <a:off x="8936211" y="4007948"/>
            <a:ext cx="1252914" cy="655314"/>
          </a:xfrm>
          <a:prstGeom prst="triangl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1" name="等腰三角形 20"/>
          <p:cNvSpPr/>
          <p:nvPr/>
        </p:nvSpPr>
        <p:spPr>
          <a:xfrm flipV="1">
            <a:off x="5323636" y="4016062"/>
            <a:ext cx="1252914" cy="655314"/>
          </a:xfrm>
          <a:prstGeom prst="triangl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2" name="等腰三角形 21"/>
          <p:cNvSpPr/>
          <p:nvPr/>
        </p:nvSpPr>
        <p:spPr>
          <a:xfrm flipV="1">
            <a:off x="1523571" y="4008123"/>
            <a:ext cx="1252914" cy="655314"/>
          </a:xfrm>
          <a:prstGeom prst="triangl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5" name="等腰三角形 24"/>
          <p:cNvSpPr/>
          <p:nvPr/>
        </p:nvSpPr>
        <p:spPr>
          <a:xfrm flipV="1">
            <a:off x="952217" y="3429001"/>
            <a:ext cx="2774308" cy="1190351"/>
          </a:xfrm>
          <a:prstGeom prst="triangle">
            <a:avLst>
              <a:gd name="adj" fmla="val 48219"/>
            </a:avLst>
          </a:prstGeom>
          <a:gradFill>
            <a:gsLst>
              <a:gs pos="100000">
                <a:srgbClr val="FFC000"/>
              </a:gs>
              <a:gs pos="50000">
                <a:srgbClr val="FFE241"/>
              </a:gs>
              <a:gs pos="3000">
                <a:schemeClr val="bg1"/>
              </a:gs>
            </a:gsLst>
            <a:lin ang="5400000" scaled="0"/>
          </a:gradFill>
          <a:ln w="25400" cap="flat" cmpd="sng" algn="ctr">
            <a:solidFill>
              <a:srgbClr val="FFD44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9" name="等腰三角形 28"/>
          <p:cNvSpPr/>
          <p:nvPr/>
        </p:nvSpPr>
        <p:spPr>
          <a:xfrm flipV="1">
            <a:off x="4686364" y="3429001"/>
            <a:ext cx="2774308" cy="1190351"/>
          </a:xfrm>
          <a:prstGeom prst="triangle">
            <a:avLst>
              <a:gd name="adj" fmla="val 48219"/>
            </a:avLst>
          </a:prstGeom>
          <a:gradFill>
            <a:gsLst>
              <a:gs pos="100000">
                <a:srgbClr val="FFC000"/>
              </a:gs>
              <a:gs pos="50000">
                <a:srgbClr val="FFE241"/>
              </a:gs>
              <a:gs pos="3000">
                <a:schemeClr val="bg1"/>
              </a:gs>
            </a:gsLst>
            <a:lin ang="5400000" scaled="0"/>
          </a:gradFill>
          <a:ln w="25400" cap="flat" cmpd="sng" algn="ctr">
            <a:solidFill>
              <a:srgbClr val="FFD44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3" name="等腰三角形 32"/>
          <p:cNvSpPr/>
          <p:nvPr/>
        </p:nvSpPr>
        <p:spPr>
          <a:xfrm flipV="1">
            <a:off x="8367076" y="3429001"/>
            <a:ext cx="2774308" cy="1190351"/>
          </a:xfrm>
          <a:prstGeom prst="triangle">
            <a:avLst>
              <a:gd name="adj" fmla="val 48219"/>
            </a:avLst>
          </a:prstGeom>
          <a:gradFill>
            <a:gsLst>
              <a:gs pos="100000">
                <a:srgbClr val="FFC000"/>
              </a:gs>
              <a:gs pos="50000">
                <a:srgbClr val="FFE241"/>
              </a:gs>
              <a:gs pos="3000">
                <a:schemeClr val="bg1"/>
              </a:gs>
            </a:gsLst>
            <a:lin ang="5400000" scaled="0"/>
          </a:gradFill>
          <a:ln w="25400" cap="flat" cmpd="sng" algn="ctr">
            <a:solidFill>
              <a:srgbClr val="FFD44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79"/>
          <a:stretch/>
        </p:blipFill>
        <p:spPr bwMode="auto">
          <a:xfrm>
            <a:off x="8411995" y="2089935"/>
            <a:ext cx="2437765" cy="135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等腰三角形 34"/>
          <p:cNvSpPr/>
          <p:nvPr/>
        </p:nvSpPr>
        <p:spPr>
          <a:xfrm flipV="1">
            <a:off x="9269601" y="3441795"/>
            <a:ext cx="370216" cy="238470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49985" y="2683829"/>
            <a:ext cx="1148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微软雅黑" pitchFamily="34" charset="-122"/>
              </a:rPr>
              <a:t>01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57466" y="2643183"/>
            <a:ext cx="1148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微软雅黑" pitchFamily="34" charset="-122"/>
              </a:rPr>
              <a:t>02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01086" y="2672776"/>
            <a:ext cx="1148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微软雅黑" pitchFamily="34" charset="-122"/>
              </a:rPr>
              <a:t>03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-95269" y="5014753"/>
            <a:ext cx="326248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2400" kern="0" dirty="0" smtClean="0">
                <a:solidFill>
                  <a:srgbClr val="323291"/>
                </a:solidFill>
                <a:latin typeface="Arial Black" pitchFamily="34" charset="0"/>
                <a:ea typeface="微软雅黑" pitchFamily="34" charset="-122"/>
              </a:rPr>
              <a:t>Immune system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323291"/>
              </a:solidFill>
              <a:effectLst/>
              <a:uLnTx/>
              <a:uFillTx/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44446" y="5252975"/>
            <a:ext cx="359267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2400" kern="0" dirty="0" err="1" smtClean="0">
                <a:solidFill>
                  <a:srgbClr val="323291"/>
                </a:solidFill>
                <a:latin typeface="Arial Black" pitchFamily="34" charset="0"/>
                <a:ea typeface="微软雅黑" pitchFamily="34" charset="-122"/>
              </a:rPr>
              <a:t>Ganoderma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323291"/>
              </a:solidFill>
              <a:effectLst/>
              <a:uLnTx/>
              <a:uFillTx/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13252" y="5014754"/>
            <a:ext cx="4339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Pure &amp; Broken</a:t>
            </a:r>
          </a:p>
          <a:p>
            <a:pPr marL="360363"/>
            <a:r>
              <a:rPr lang="en-US" altLang="zh-CN" sz="2400" dirty="0" err="1" smtClean="0">
                <a:solidFill>
                  <a:schemeClr val="bg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 Spores</a:t>
            </a:r>
            <a:endParaRPr lang="zh-CN" altLang="en-US" sz="20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93723" y="1389000"/>
            <a:ext cx="437178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23291"/>
                </a:solidFill>
                <a:effectLst/>
                <a:uLnTx/>
                <a:uFillTx/>
                <a:latin typeface="Arial Black" pitchFamily="34" charset="0"/>
                <a:ea typeface="微软雅黑" pitchFamily="34" charset="-122"/>
              </a:rPr>
              <a:t>CONTENTS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323291"/>
              </a:solidFill>
              <a:effectLst/>
              <a:uLnTx/>
              <a:uFillTx/>
              <a:latin typeface="Arial Black" pitchFamily="34" charset="0"/>
              <a:ea typeface="微软雅黑" pitchFamily="34" charset="-122"/>
            </a:endParaRPr>
          </a:p>
        </p:txBody>
      </p:sp>
      <p:grpSp>
        <p:nvGrpSpPr>
          <p:cNvPr id="2" name="组合 30"/>
          <p:cNvGrpSpPr/>
          <p:nvPr/>
        </p:nvGrpSpPr>
        <p:grpSpPr>
          <a:xfrm>
            <a:off x="3848133" y="1629046"/>
            <a:ext cx="627932" cy="656947"/>
            <a:chOff x="-2232248" y="-233231"/>
            <a:chExt cx="2232248" cy="3113044"/>
          </a:xfrm>
        </p:grpSpPr>
        <p:sp>
          <p:nvSpPr>
            <p:cNvPr id="54" name="等腰三角形 53"/>
            <p:cNvSpPr/>
            <p:nvPr/>
          </p:nvSpPr>
          <p:spPr>
            <a:xfrm flipV="1">
              <a:off x="-1728192" y="1809480"/>
              <a:ext cx="1008112" cy="1070333"/>
            </a:xfrm>
            <a:prstGeom prst="triangle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pic>
          <p:nvPicPr>
            <p:cNvPr id="5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21"/>
            <a:stretch/>
          </p:blipFill>
          <p:spPr bwMode="auto">
            <a:xfrm>
              <a:off x="-2149792" y="1118629"/>
              <a:ext cx="1828800" cy="476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等腰三角形 55"/>
            <p:cNvSpPr/>
            <p:nvPr/>
          </p:nvSpPr>
          <p:spPr>
            <a:xfrm flipV="1">
              <a:off x="-2232248" y="863590"/>
              <a:ext cx="2232248" cy="1944216"/>
            </a:xfrm>
            <a:prstGeom prst="triangle">
              <a:avLst>
                <a:gd name="adj" fmla="val 48219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12000">
                  <a:srgbClr val="FFC000">
                    <a:shade val="67500"/>
                    <a:satMod val="115000"/>
                  </a:srgbClr>
                </a:gs>
                <a:gs pos="50016">
                  <a:srgbClr val="FFD44B"/>
                </a:gs>
                <a:gs pos="84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FFD44B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pic>
          <p:nvPicPr>
            <p:cNvPr id="5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079"/>
            <a:stretch/>
          </p:blipFill>
          <p:spPr bwMode="auto">
            <a:xfrm>
              <a:off x="-2149792" y="-233231"/>
              <a:ext cx="1828800" cy="1351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等腰三角形 57"/>
            <p:cNvSpPr/>
            <p:nvPr/>
          </p:nvSpPr>
          <p:spPr>
            <a:xfrm flipV="1">
              <a:off x="-1506420" y="1118629"/>
              <a:ext cx="277734" cy="238470"/>
            </a:xfrm>
            <a:prstGeom prst="triangl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60" name="等腰三角形 59"/>
          <p:cNvSpPr/>
          <p:nvPr/>
        </p:nvSpPr>
        <p:spPr>
          <a:xfrm flipV="1">
            <a:off x="5628971" y="3404844"/>
            <a:ext cx="370216" cy="238470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61" name="等腰三角形 60"/>
          <p:cNvSpPr/>
          <p:nvPr/>
        </p:nvSpPr>
        <p:spPr>
          <a:xfrm flipV="1">
            <a:off x="1819936" y="3404844"/>
            <a:ext cx="370216" cy="238470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7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94712" y="1571612"/>
            <a:ext cx="7808479" cy="4348488"/>
            <a:chOff x="4643438" y="2357430"/>
            <a:chExt cx="4071935" cy="284829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3" name="图片 2" descr="f4f4dfdfeac3c7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878"/>
            <a:stretch>
              <a:fillRect/>
            </a:stretch>
          </p:blipFill>
          <p:spPr>
            <a:xfrm>
              <a:off x="4643438" y="2357430"/>
              <a:ext cx="3832407" cy="2786082"/>
            </a:xfrm>
            <a:prstGeom prst="rect">
              <a:avLst/>
            </a:prstGeom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347" t="13208" r="20193" b="7547"/>
            <a:stretch>
              <a:fillRect/>
            </a:stretch>
          </p:blipFill>
          <p:spPr bwMode="auto">
            <a:xfrm>
              <a:off x="7382370" y="2764230"/>
              <a:ext cx="1333003" cy="2441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476087" y="1760514"/>
            <a:ext cx="5237422" cy="1239859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rial Black" pitchFamily="34" charset="0"/>
              </a:rPr>
              <a:t>PURE &amp; BROKEN </a:t>
            </a:r>
            <a:r>
              <a:rPr lang="en-US" altLang="zh-CN" sz="2000" dirty="0" smtClean="0">
                <a:solidFill>
                  <a:schemeClr val="bg1"/>
                </a:solidFill>
                <a:latin typeface="Arial Black" pitchFamily="34" charset="0"/>
              </a:rPr>
              <a:t>GANODERMA SPORES</a:t>
            </a:r>
            <a:endParaRPr lang="en-US" altLang="zh-CN" sz="24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0861" y="4098202"/>
            <a:ext cx="5618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A SELECT GIFT</a:t>
            </a:r>
          </a:p>
          <a:p>
            <a:pPr algn="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INFUSED WITH NATURE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9444" y="1643050"/>
            <a:ext cx="4094712" cy="857256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rial Black" pitchFamily="34" charset="0"/>
              </a:rPr>
              <a:t>INGREDIENT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378" y="3071810"/>
            <a:ext cx="5427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Pure &amp; broken </a:t>
            </a:r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 spore powder</a:t>
            </a:r>
          </a:p>
          <a:p>
            <a:pPr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Contain high concentration of polysaccharide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pic>
        <p:nvPicPr>
          <p:cNvPr id="5" name="Picture 2" descr="灵芝孢子粉外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20000" contrast="40000"/>
          </a:blip>
          <a:srcRect/>
          <a:stretch>
            <a:fillRect/>
          </a:stretch>
        </p:blipFill>
        <p:spPr bwMode="auto">
          <a:xfrm>
            <a:off x="0" y="4643446"/>
            <a:ext cx="2539339" cy="1905000"/>
          </a:xfrm>
          <a:prstGeom prst="rect">
            <a:avLst/>
          </a:prstGeom>
          <a:noFill/>
        </p:spPr>
      </p:pic>
      <p:grpSp>
        <p:nvGrpSpPr>
          <p:cNvPr id="9" name="组合 8"/>
          <p:cNvGrpSpPr/>
          <p:nvPr/>
        </p:nvGrpSpPr>
        <p:grpSpPr>
          <a:xfrm>
            <a:off x="6380090" y="2500306"/>
            <a:ext cx="5808735" cy="3991298"/>
            <a:chOff x="5143504" y="2786058"/>
            <a:chExt cx="4000496" cy="3705546"/>
          </a:xfrm>
        </p:grpSpPr>
        <p:pic>
          <p:nvPicPr>
            <p:cNvPr id="7" name="图片 6" descr="f4f4dfdfeac3c7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018" r="23007" b="4878"/>
            <a:stretch>
              <a:fillRect/>
            </a:stretch>
          </p:blipFill>
          <p:spPr>
            <a:xfrm>
              <a:off x="5143504" y="2786058"/>
              <a:ext cx="2643206" cy="3624615"/>
            </a:xfrm>
            <a:prstGeom prst="rect">
              <a:avLst/>
            </a:prstGeom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347" t="13208" r="20193" b="7547"/>
            <a:stretch>
              <a:fillRect/>
            </a:stretch>
          </p:blipFill>
          <p:spPr bwMode="auto">
            <a:xfrm>
              <a:off x="7530363" y="3315293"/>
              <a:ext cx="1613637" cy="317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348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hk12970\桌面\immunity.jpg"/>
          <p:cNvPicPr>
            <a:picLocks noChangeAspect="1" noChangeArrowheads="1"/>
          </p:cNvPicPr>
          <p:nvPr/>
        </p:nvPicPr>
        <p:blipFill>
          <a:blip r:embed="rId2" cstate="print"/>
          <a:srcRect t="2082"/>
          <a:stretch>
            <a:fillRect/>
          </a:stretch>
        </p:blipFill>
        <p:spPr bwMode="auto">
          <a:xfrm>
            <a:off x="405780" y="-35499"/>
            <a:ext cx="11162991" cy="8176472"/>
          </a:xfrm>
          <a:prstGeom prst="rect">
            <a:avLst/>
          </a:prstGeom>
          <a:noFill/>
        </p:spPr>
      </p:pic>
      <p:sp>
        <p:nvSpPr>
          <p:cNvPr id="5" name="矩形 2"/>
          <p:cNvSpPr/>
          <p:nvPr/>
        </p:nvSpPr>
        <p:spPr>
          <a:xfrm>
            <a:off x="5734372" y="4052737"/>
            <a:ext cx="5338234" cy="295745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E241"/>
                </a:solidFill>
                <a:latin typeface="Arial Black" pitchFamily="34" charset="0"/>
              </a:rPr>
              <a:t>WHAT HELP OUR</a:t>
            </a:r>
          </a:p>
          <a:p>
            <a:pPr algn="ctr"/>
            <a:r>
              <a:rPr lang="en-US" altLang="zh-CN" sz="3200" dirty="0" smtClean="0">
                <a:solidFill>
                  <a:srgbClr val="FFE241"/>
                </a:solidFill>
                <a:latin typeface="Arial Black" pitchFamily="34" charset="0"/>
              </a:rPr>
              <a:t> BODIES</a:t>
            </a:r>
          </a:p>
          <a:p>
            <a:pPr algn="ctr"/>
            <a:r>
              <a:rPr lang="en-US" altLang="zh-CN" sz="3200" dirty="0" smtClean="0">
                <a:solidFill>
                  <a:srgbClr val="FFE241"/>
                </a:solidFill>
                <a:latin typeface="Arial Black" pitchFamily="34" charset="0"/>
              </a:rPr>
              <a:t>DEFEND</a:t>
            </a:r>
          </a:p>
          <a:p>
            <a:pPr algn="ctr"/>
            <a:r>
              <a:rPr lang="en-US" altLang="zh-CN" sz="3200" dirty="0" smtClean="0">
                <a:solidFill>
                  <a:srgbClr val="FFE241"/>
                </a:solidFill>
                <a:latin typeface="Arial Black" pitchFamily="34" charset="0"/>
              </a:rPr>
              <a:t>VIRUSES?</a:t>
            </a:r>
            <a:endParaRPr lang="zh-CN" altLang="en-US" sz="3200" dirty="0">
              <a:solidFill>
                <a:srgbClr val="FFE24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903961" y="2786058"/>
            <a:ext cx="5808778" cy="3071834"/>
          </a:xfrm>
          <a:prstGeom prst="rect">
            <a:avLst/>
          </a:prstGeom>
          <a:solidFill>
            <a:srgbClr val="32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142411" y="1643050"/>
            <a:ext cx="6189681" cy="785818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 smtClean="0">
                <a:solidFill>
                  <a:schemeClr val="bg1"/>
                </a:solidFill>
                <a:latin typeface="Arial Black" pitchFamily="34" charset="0"/>
              </a:rPr>
              <a:t>Ganoderma</a:t>
            </a:r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 Spore</a:t>
            </a:r>
          </a:p>
        </p:txBody>
      </p:sp>
      <p:pic>
        <p:nvPicPr>
          <p:cNvPr id="7170" name="Picture 2" descr="http://www.purespores.com/images/ganoderma-lucidum-sp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" y="2786059"/>
            <a:ext cx="5859678" cy="30718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903961" y="3286124"/>
            <a:ext cx="5713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When the </a:t>
            </a:r>
            <a:r>
              <a:rPr lang="en-US" altLang="zh-CN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Ganoderma</a:t>
            </a:r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grow maturely, it would eject the spores. </a:t>
            </a:r>
          </a:p>
          <a:p>
            <a:endParaRPr lang="en-US" altLang="zh-CN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r>
              <a:rPr lang="en-US" altLang="zh-CN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Ganoderma</a:t>
            </a:r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spores is very small, each only 4-6 micrometer.</a:t>
            </a:r>
          </a:p>
        </p:txBody>
      </p:sp>
    </p:spTree>
    <p:extLst>
      <p:ext uri="{BB962C8B-B14F-4D97-AF65-F5344CB8AC3E}">
        <p14:creationId xmlns:p14="http://schemas.microsoft.com/office/powerpoint/2010/main" val="2855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右箭头 10"/>
          <p:cNvSpPr/>
          <p:nvPr/>
        </p:nvSpPr>
        <p:spPr>
          <a:xfrm>
            <a:off x="0" y="3571876"/>
            <a:ext cx="8284607" cy="3071834"/>
          </a:xfrm>
          <a:prstGeom prst="rightArrow">
            <a:avLst>
              <a:gd name="adj1" fmla="val 80069"/>
              <a:gd name="adj2" fmla="val 23160"/>
            </a:avLst>
          </a:prstGeom>
          <a:solidFill>
            <a:srgbClr val="32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82573" y="3929067"/>
            <a:ext cx="5891308" cy="2326811"/>
            <a:chOff x="-61946" y="2928934"/>
            <a:chExt cx="4419632" cy="2326811"/>
          </a:xfrm>
        </p:grpSpPr>
        <p:pic>
          <p:nvPicPr>
            <p:cNvPr id="3" name="Picture 6" descr="http://www.toi-reishi.com/reishi3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1946" y="3143248"/>
              <a:ext cx="2205054" cy="826613"/>
            </a:xfrm>
            <a:prstGeom prst="rect">
              <a:avLst/>
            </a:prstGeom>
            <a:noFill/>
          </p:spPr>
        </p:pic>
        <p:pic>
          <p:nvPicPr>
            <p:cNvPr id="4" name="Picture 6" descr="http://www.toi-reishi.com/reishi3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52632" y="3143248"/>
              <a:ext cx="2205054" cy="826613"/>
            </a:xfrm>
            <a:prstGeom prst="rect">
              <a:avLst/>
            </a:prstGeom>
            <a:noFill/>
          </p:spPr>
        </p:pic>
        <p:pic>
          <p:nvPicPr>
            <p:cNvPr id="5" name="Picture 6" descr="http://www.toi-reishi.com/reishi3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1538" y="2928934"/>
              <a:ext cx="2205054" cy="826613"/>
            </a:xfrm>
            <a:prstGeom prst="rect">
              <a:avLst/>
            </a:prstGeom>
            <a:noFill/>
          </p:spPr>
        </p:pic>
        <p:pic>
          <p:nvPicPr>
            <p:cNvPr id="6" name="Picture 6" descr="http://www.toi-reishi.com/reishi3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357694"/>
              <a:ext cx="2205054" cy="826613"/>
            </a:xfrm>
            <a:prstGeom prst="rect">
              <a:avLst/>
            </a:prstGeom>
            <a:noFill/>
          </p:spPr>
        </p:pic>
        <p:pic>
          <p:nvPicPr>
            <p:cNvPr id="7" name="Picture 6" descr="http://www.toi-reishi.com/reishi3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1538" y="4429132"/>
              <a:ext cx="2205054" cy="826613"/>
            </a:xfrm>
            <a:prstGeom prst="rect">
              <a:avLst/>
            </a:prstGeom>
            <a:noFill/>
          </p:spPr>
        </p:pic>
        <p:pic>
          <p:nvPicPr>
            <p:cNvPr id="8" name="Picture 6" descr="http://www.toi-reishi.com/reishi3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3108" y="4388337"/>
              <a:ext cx="2205054" cy="826613"/>
            </a:xfrm>
            <a:prstGeom prst="rect">
              <a:avLst/>
            </a:prstGeom>
            <a:noFill/>
          </p:spPr>
        </p:pic>
        <p:pic>
          <p:nvPicPr>
            <p:cNvPr id="2" name="Picture 6" descr="http://www.toi-reishi.com/reishi3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3429000"/>
              <a:ext cx="3430196" cy="1285884"/>
            </a:xfrm>
            <a:prstGeom prst="rect">
              <a:avLst/>
            </a:prstGeom>
            <a:noFill/>
          </p:spPr>
        </p:pic>
      </p:grpSp>
      <p:pic>
        <p:nvPicPr>
          <p:cNvPr id="10" name="Picture 2" descr="灵芝孢子粉外观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8951188" y="4572008"/>
            <a:ext cx="1904517" cy="142876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5635" y="2708972"/>
            <a:ext cx="5142197" cy="584775"/>
          </a:xfrm>
          <a:prstGeom prst="rect">
            <a:avLst/>
          </a:prstGeom>
          <a:solidFill>
            <a:srgbClr val="FFE24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323291"/>
                </a:solidFill>
                <a:latin typeface="Arial Black" pitchFamily="34" charset="0"/>
              </a:rPr>
              <a:t>100 kg </a:t>
            </a:r>
            <a:r>
              <a:rPr lang="en-US" altLang="zh-CN" sz="32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endParaRPr lang="zh-CN" altLang="en-US" sz="32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89381" y="3228804"/>
            <a:ext cx="3428131" cy="1200329"/>
          </a:xfrm>
          <a:prstGeom prst="rect">
            <a:avLst/>
          </a:prstGeom>
          <a:solidFill>
            <a:srgbClr val="FFE24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1 kg</a:t>
            </a:r>
          </a:p>
          <a:p>
            <a:pPr algn="ctr"/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endParaRPr lang="en-US" altLang="zh-CN" sz="24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Spore powder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2862" y="1571612"/>
            <a:ext cx="5142197" cy="928694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chemeClr val="bg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 Spore Is Precious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08735" y="4714884"/>
            <a:ext cx="2380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 Black" pitchFamily="34" charset="0"/>
              </a:rPr>
              <a:t>Can only extract out</a:t>
            </a:r>
            <a:endParaRPr lang="zh-CN" alt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3314" y="1714488"/>
            <a:ext cx="5142197" cy="928694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chemeClr val="bg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chemeClr val="bg1"/>
                </a:solidFill>
                <a:latin typeface="Arial Black" pitchFamily="34" charset="0"/>
              </a:rPr>
              <a:t> Spore Is Highly Effective</a:t>
            </a:r>
          </a:p>
        </p:txBody>
      </p:sp>
      <p:sp>
        <p:nvSpPr>
          <p:cNvPr id="3" name="矩形 2"/>
          <p:cNvSpPr/>
          <p:nvPr/>
        </p:nvSpPr>
        <p:spPr>
          <a:xfrm>
            <a:off x="285635" y="3024372"/>
            <a:ext cx="4666067" cy="954107"/>
          </a:xfrm>
          <a:prstGeom prst="rect">
            <a:avLst/>
          </a:prstGeom>
          <a:solidFill>
            <a:srgbClr val="32329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 Black" pitchFamily="34" charset="0"/>
              </a:rPr>
              <a:t>Polysaccharide</a:t>
            </a:r>
          </a:p>
          <a:p>
            <a:pPr algn="ctr"/>
            <a:r>
              <a:rPr lang="en-US" altLang="zh-CN" sz="1600" i="1" dirty="0" smtClean="0">
                <a:solidFill>
                  <a:schemeClr val="bg1"/>
                </a:solidFill>
                <a:latin typeface="Arial Black" pitchFamily="34" charset="0"/>
              </a:rPr>
              <a:t>(the active component)</a:t>
            </a: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 Black" pitchFamily="34" charset="0"/>
              </a:rPr>
              <a:t> amount in </a:t>
            </a:r>
            <a:r>
              <a:rPr lang="en-US" altLang="zh-CN" sz="2000" dirty="0" err="1" smtClean="0">
                <a:solidFill>
                  <a:schemeClr val="bg1"/>
                </a:solidFill>
                <a:latin typeface="Arial Black" pitchFamily="34" charset="0"/>
              </a:rPr>
              <a:t>Ganoderma</a:t>
            </a:r>
            <a:r>
              <a:rPr lang="en-US" altLang="zh-CN" sz="2000" dirty="0" smtClean="0">
                <a:solidFill>
                  <a:schemeClr val="bg1"/>
                </a:solidFill>
                <a:latin typeface="Arial Black" pitchFamily="34" charset="0"/>
              </a:rPr>
              <a:t> spore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2" descr="灵芝孢子粉外观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761764" y="4929198"/>
            <a:ext cx="1904517" cy="142876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7332349" y="3143248"/>
            <a:ext cx="4189938" cy="707886"/>
          </a:xfrm>
          <a:prstGeom prst="rect">
            <a:avLst/>
          </a:prstGeom>
          <a:solidFill>
            <a:srgbClr val="32329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 Black" pitchFamily="34" charset="0"/>
              </a:rPr>
              <a:t>Polysaccharide amount in </a:t>
            </a:r>
            <a:r>
              <a:rPr lang="en-US" altLang="zh-CN" sz="2000" dirty="0" err="1" smtClean="0">
                <a:solidFill>
                  <a:schemeClr val="bg1"/>
                </a:solidFill>
                <a:latin typeface="Arial Black" pitchFamily="34" charset="0"/>
              </a:rPr>
              <a:t>Ganoderma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1959" y="4859736"/>
            <a:ext cx="6475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D2461E"/>
                </a:solidFill>
                <a:latin typeface="Arial Black" pitchFamily="34" charset="0"/>
              </a:rPr>
              <a:t>is</a:t>
            </a:r>
            <a:r>
              <a:rPr lang="en-US" altLang="zh-CN" sz="2800" dirty="0" smtClean="0">
                <a:solidFill>
                  <a:srgbClr val="D2461E"/>
                </a:solidFill>
                <a:latin typeface="Arial Black" pitchFamily="34" charset="0"/>
              </a:rPr>
              <a:t> </a:t>
            </a:r>
            <a:r>
              <a:rPr lang="en-US" altLang="zh-CN" sz="9600" dirty="0" smtClean="0">
                <a:solidFill>
                  <a:srgbClr val="D2461E"/>
                </a:solidFill>
                <a:latin typeface="Arial Black" pitchFamily="34" charset="0"/>
              </a:rPr>
              <a:t>70</a:t>
            </a:r>
            <a:r>
              <a:rPr lang="en-US" altLang="zh-CN" sz="2800" dirty="0" smtClean="0">
                <a:solidFill>
                  <a:srgbClr val="D2461E"/>
                </a:solidFill>
                <a:latin typeface="Arial Black" pitchFamily="34" charset="0"/>
              </a:rPr>
              <a:t> </a:t>
            </a:r>
            <a:r>
              <a:rPr lang="en-US" altLang="zh-CN" sz="2400" dirty="0" smtClean="0">
                <a:solidFill>
                  <a:srgbClr val="D2461E"/>
                </a:solidFill>
                <a:latin typeface="Arial Black" pitchFamily="34" charset="0"/>
              </a:rPr>
              <a:t>times than </a:t>
            </a:r>
            <a:endParaRPr lang="zh-CN" altLang="en-US" sz="9600" dirty="0">
              <a:solidFill>
                <a:srgbClr val="D2461E"/>
              </a:solidFill>
              <a:latin typeface="Arial Black" pitchFamily="34" charset="0"/>
            </a:endParaRPr>
          </a:p>
        </p:txBody>
      </p:sp>
      <p:pic>
        <p:nvPicPr>
          <p:cNvPr id="8" name="Picture 6" descr="http://www.toi-reishi.com/reishi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833" y="5224230"/>
            <a:ext cx="3523314" cy="990852"/>
          </a:xfrm>
          <a:prstGeom prst="rect">
            <a:avLst/>
          </a:prstGeom>
          <a:noFill/>
        </p:spPr>
      </p:pic>
      <p:sp>
        <p:nvSpPr>
          <p:cNvPr id="9" name="下箭头 8"/>
          <p:cNvSpPr/>
          <p:nvPr/>
        </p:nvSpPr>
        <p:spPr>
          <a:xfrm>
            <a:off x="1237894" y="4429132"/>
            <a:ext cx="1047484" cy="500066"/>
          </a:xfrm>
          <a:prstGeom prst="downArrow">
            <a:avLst/>
          </a:prstGeom>
          <a:solidFill>
            <a:srgbClr val="D246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9808221" y="4500570"/>
            <a:ext cx="1047484" cy="500066"/>
          </a:xfrm>
          <a:prstGeom prst="downArrow">
            <a:avLst/>
          </a:prstGeom>
          <a:solidFill>
            <a:srgbClr val="D246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5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4669" y="1785926"/>
            <a:ext cx="3713809" cy="857256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IN SHORT</a:t>
            </a:r>
          </a:p>
        </p:txBody>
      </p:sp>
      <p:sp>
        <p:nvSpPr>
          <p:cNvPr id="5" name="矩形 4"/>
          <p:cNvSpPr/>
          <p:nvPr/>
        </p:nvSpPr>
        <p:spPr>
          <a:xfrm>
            <a:off x="1333162" y="3214686"/>
            <a:ext cx="101891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 spore </a:t>
            </a:r>
            <a:r>
              <a:rPr lang="zh-TW" altLang="en-US" sz="2400" dirty="0" smtClean="0">
                <a:solidFill>
                  <a:srgbClr val="323291"/>
                </a:solidFill>
                <a:latin typeface="Arial Black" pitchFamily="34" charset="0"/>
                <a:sym typeface="Symbol"/>
              </a:rPr>
              <a:t>≠ </a:t>
            </a:r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endParaRPr lang="en-US" altLang="zh-CN" sz="24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endParaRPr lang="en-US" altLang="zh-CN" sz="24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 spore </a:t>
            </a:r>
            <a:r>
              <a:rPr lang="zh-TW" altLang="en-US" sz="2400" dirty="0" smtClean="0">
                <a:solidFill>
                  <a:srgbClr val="323291"/>
                </a:solidFill>
                <a:latin typeface="Arial Black" pitchFamily="34" charset="0"/>
                <a:sym typeface="Symbol"/>
              </a:rPr>
              <a:t>≠ </a:t>
            </a:r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 Essence</a:t>
            </a:r>
          </a:p>
          <a:p>
            <a:endParaRPr lang="en-US" altLang="zh-TW" sz="2400" b="1" dirty="0" smtClean="0">
              <a:solidFill>
                <a:srgbClr val="323291"/>
              </a:solidFill>
              <a:latin typeface="Arial Black" pitchFamily="34" charset="0"/>
            </a:endParaRPr>
          </a:p>
          <a:p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 spore = Essence of </a:t>
            </a:r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endParaRPr lang="en-US" altLang="zh-CN" sz="24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lvl="7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  Essence</a:t>
            </a:r>
            <a:endParaRPr lang="zh-TW" altLang="en-US" sz="2400" b="1" dirty="0" smtClean="0">
              <a:solidFill>
                <a:srgbClr val="32329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336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3766" y="1714488"/>
            <a:ext cx="4285164" cy="857256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MECHANISM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951445" y="3286124"/>
            <a:ext cx="5046928" cy="3286148"/>
            <a:chOff x="5143504" y="2786058"/>
            <a:chExt cx="4000496" cy="3705546"/>
          </a:xfrm>
        </p:grpSpPr>
        <p:pic>
          <p:nvPicPr>
            <p:cNvPr id="7" name="图片 6" descr="f4f4dfdfeac3c7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018" r="23007" b="4878"/>
            <a:stretch>
              <a:fillRect/>
            </a:stretch>
          </p:blipFill>
          <p:spPr>
            <a:xfrm>
              <a:off x="5143504" y="2786058"/>
              <a:ext cx="2643206" cy="3624615"/>
            </a:xfrm>
            <a:prstGeom prst="rect">
              <a:avLst/>
            </a:prstGeom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347" t="13208" r="20193" b="7547"/>
            <a:stretch>
              <a:fillRect/>
            </a:stretch>
          </p:blipFill>
          <p:spPr bwMode="auto">
            <a:xfrm>
              <a:off x="7530363" y="3315293"/>
              <a:ext cx="1613637" cy="317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矩形 8"/>
          <p:cNvSpPr/>
          <p:nvPr/>
        </p:nvSpPr>
        <p:spPr>
          <a:xfrm>
            <a:off x="61181" y="2990206"/>
            <a:ext cx="635231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 contains polysaccharide</a:t>
            </a:r>
          </a:p>
          <a:p>
            <a:endParaRPr lang="en-US" altLang="zh-CN" sz="24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Polysaccharide helps to </a:t>
            </a:r>
          </a:p>
          <a:p>
            <a:pPr marL="719138" indent="-358775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Vitalize the immune cells</a:t>
            </a:r>
          </a:p>
          <a:p>
            <a:pPr marL="719138" indent="-358775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Nourish the liver cells </a:t>
            </a:r>
            <a:endParaRPr lang="zh-CN" altLang="en-US" sz="2400" dirty="0">
              <a:solidFill>
                <a:srgbClr val="3232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152" y="1839504"/>
            <a:ext cx="7903747" cy="714380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rial Black" pitchFamily="34" charset="0"/>
              </a:rPr>
              <a:t>MANUFACTURING STRENGH</a:t>
            </a:r>
          </a:p>
        </p:txBody>
      </p:sp>
      <p:sp>
        <p:nvSpPr>
          <p:cNvPr id="65538" name="AutoShape 2" descr="http://images2.wikia.nocookie.net/__cb20131007204141/logopedia/images/1/19/Logo_TVE-1.svg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540" name="AutoShape 4" descr="http://images2.wikia.nocookie.net/__cb20131007204141/logopedia/images/1/19/Logo_TVE-1.svg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5542" name="Picture 6" descr="http://forestry.ky.gov/Kentuckysstateforests/PublishingImages/TygartsState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2862" y="3053950"/>
            <a:ext cx="4475616" cy="251819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7808478" y="3053950"/>
            <a:ext cx="4380347" cy="2500330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Featured </a:t>
            </a:r>
            <a:r>
              <a:rPr lang="en-US" altLang="zh-CN" sz="24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 plants source from pure &amp; unpolluted nature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839900"/>
            <a:ext cx="3332863" cy="714380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323291"/>
                </a:solidFill>
                <a:latin typeface="Arial Black" pitchFamily="34" charset="0"/>
              </a:rPr>
              <a:t>Pure nature</a:t>
            </a:r>
            <a:endParaRPr lang="zh-CN" altLang="en-US" sz="2800" dirty="0">
              <a:solidFill>
                <a:srgbClr val="323291"/>
              </a:solidFill>
              <a:latin typeface="Arial Black" pitchFamily="34" charset="0"/>
            </a:endParaRPr>
          </a:p>
        </p:txBody>
      </p:sp>
      <p:pic>
        <p:nvPicPr>
          <p:cNvPr id="10" name="Picture 6" descr="http://creativenglishlearning.files.wordpress.com/2010/09/number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313" y="3000372"/>
            <a:ext cx="2280733" cy="1722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09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152" y="1839504"/>
            <a:ext cx="7903747" cy="714380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rial Black" pitchFamily="34" charset="0"/>
              </a:rPr>
              <a:t>MANUFACTURING STRENGH</a:t>
            </a:r>
          </a:p>
        </p:txBody>
      </p:sp>
      <p:pic>
        <p:nvPicPr>
          <p:cNvPr id="64516" name="Picture 4" descr="http://inspectapedia.com/mold/Ganodermaapplanatum792HamiltonDJF.jpg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3713766" y="3071810"/>
            <a:ext cx="4380390" cy="285752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0" y="5000636"/>
            <a:ext cx="3713766" cy="928694"/>
          </a:xfrm>
          <a:prstGeom prst="rect">
            <a:avLst/>
          </a:prstGeom>
          <a:solidFill>
            <a:srgbClr val="32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Highly concentration of </a:t>
            </a:r>
            <a:r>
              <a:rPr lang="en-US" altLang="zh-CN" b="1" dirty="0" err="1" smtClean="0">
                <a:latin typeface="Arial" pitchFamily="34" charset="0"/>
                <a:cs typeface="Arial" pitchFamily="34" charset="0"/>
              </a:rPr>
              <a:t>Ganoderma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 spores</a:t>
            </a:r>
            <a:endParaRPr lang="zh-CN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94156" y="3071810"/>
            <a:ext cx="4094669" cy="2857520"/>
          </a:xfrm>
          <a:prstGeom prst="rect">
            <a:avLst/>
          </a:prstGeom>
          <a:solidFill>
            <a:srgbClr val="32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>
              <a:buFont typeface="Wingdings" pitchFamily="2" charset="2"/>
              <a:buChar char="Ø"/>
            </a:pPr>
            <a:r>
              <a:rPr lang="en-US" altLang="zh-CN" dirty="0" smtClean="0">
                <a:solidFill>
                  <a:schemeClr val="bg1"/>
                </a:solidFill>
                <a:latin typeface="Arial Black" pitchFamily="34" charset="0"/>
              </a:rPr>
              <a:t>Advanced technology to extract highly concentration of spores from </a:t>
            </a:r>
            <a:r>
              <a:rPr lang="en-US" altLang="zh-CN" dirty="0" err="1" smtClean="0">
                <a:solidFill>
                  <a:schemeClr val="bg1"/>
                </a:solidFill>
                <a:latin typeface="Arial Black" pitchFamily="34" charset="0"/>
              </a:rPr>
              <a:t>Ganoderma</a:t>
            </a:r>
            <a:r>
              <a:rPr lang="en-US" altLang="zh-CN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" name="Picture 2" descr="http://1.bp.blogspot.com/-zzRTyspSWo4/TgmxVZTB1vI/AAAAAAAAAIY/g-ZjPlTBhUs/s1600/number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538" y="3143248"/>
            <a:ext cx="2305938" cy="1718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55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190152" y="428604"/>
            <a:ext cx="7903747" cy="714380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rial Black" pitchFamily="34" charset="0"/>
              </a:rPr>
              <a:t>MANUFACTURING STRENGH</a:t>
            </a:r>
          </a:p>
        </p:txBody>
      </p:sp>
      <p:pic>
        <p:nvPicPr>
          <p:cNvPr id="69636" name="Picture 4" descr="http://4.bp.blogspot.com/-kuduw1BAjyo/Te74FmoBUwI/AAAAAAAAAf4/7rCVvL4wGO4/s1600/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764" y="1714488"/>
            <a:ext cx="1618840" cy="1222542"/>
          </a:xfrm>
          <a:prstGeom prst="rect">
            <a:avLst/>
          </a:prstGeom>
          <a:noFill/>
        </p:spPr>
      </p:pic>
      <p:sp>
        <p:nvSpPr>
          <p:cNvPr id="11" name="圆角矩形 10"/>
          <p:cNvSpPr/>
          <p:nvPr/>
        </p:nvSpPr>
        <p:spPr>
          <a:xfrm>
            <a:off x="2761507" y="1643050"/>
            <a:ext cx="7046714" cy="1285884"/>
          </a:xfrm>
          <a:prstGeom prst="roundRect">
            <a:avLst/>
          </a:prstGeom>
          <a:solidFill>
            <a:srgbClr val="D24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>
              <a:buFont typeface="Wingdings" pitchFamily="2" charset="2"/>
              <a:buChar char="Ø"/>
            </a:pPr>
            <a:r>
              <a:rPr lang="en-US" altLang="zh-TW" sz="2000" b="1" dirty="0" smtClean="0">
                <a:solidFill>
                  <a:schemeClr val="bg1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Revolutionary technique in achieving 99.9% breakage of walls </a:t>
            </a:r>
          </a:p>
          <a:p>
            <a:pPr marL="360363" indent="-360363">
              <a:buFont typeface="Wingdings" pitchFamily="2" charset="2"/>
              <a:buChar char="Ø"/>
            </a:pPr>
            <a:r>
              <a:rPr lang="en-US" altLang="zh-TW" sz="2000" b="1" dirty="0" smtClean="0">
                <a:solidFill>
                  <a:schemeClr val="bg1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Scientifically process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95183" y="3429000"/>
            <a:ext cx="3047228" cy="714380"/>
          </a:xfrm>
          <a:prstGeom prst="roundRect">
            <a:avLst/>
          </a:prstGeom>
          <a:solidFill>
            <a:srgbClr val="32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Break spore wall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047185" y="4286256"/>
            <a:ext cx="3332905" cy="714380"/>
          </a:xfrm>
          <a:prstGeom prst="roundRect">
            <a:avLst/>
          </a:prstGeom>
          <a:solidFill>
            <a:srgbClr val="32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Nano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-technology in refinery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284864" y="5143512"/>
            <a:ext cx="2666324" cy="714380"/>
          </a:xfrm>
          <a:prstGeom prst="roundRect">
            <a:avLst/>
          </a:prstGeom>
          <a:solidFill>
            <a:srgbClr val="32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Micronization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951188" y="6000768"/>
            <a:ext cx="3047228" cy="714380"/>
          </a:xfrm>
          <a:prstGeom prst="roundRect">
            <a:avLst/>
          </a:prstGeom>
          <a:solidFill>
            <a:srgbClr val="32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Anti-aggregation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任意多边形 11"/>
          <p:cNvSpPr/>
          <p:nvPr/>
        </p:nvSpPr>
        <p:spPr>
          <a:xfrm rot="5400000">
            <a:off x="3869219" y="2892645"/>
            <a:ext cx="736578" cy="1809291"/>
          </a:xfrm>
          <a:custGeom>
            <a:avLst/>
            <a:gdLst>
              <a:gd name="connsiteX0" fmla="*/ 0 w 1928826"/>
              <a:gd name="connsiteY0" fmla="*/ 303612 h 1214446"/>
              <a:gd name="connsiteX1" fmla="*/ 1321603 w 1928826"/>
              <a:gd name="connsiteY1" fmla="*/ 303612 h 1214446"/>
              <a:gd name="connsiteX2" fmla="*/ 1321603 w 1928826"/>
              <a:gd name="connsiteY2" fmla="*/ 0 h 1214446"/>
              <a:gd name="connsiteX3" fmla="*/ 1928826 w 1928826"/>
              <a:gd name="connsiteY3" fmla="*/ 607223 h 1214446"/>
              <a:gd name="connsiteX4" fmla="*/ 1321603 w 1928826"/>
              <a:gd name="connsiteY4" fmla="*/ 1214446 h 1214446"/>
              <a:gd name="connsiteX5" fmla="*/ 1321603 w 1928826"/>
              <a:gd name="connsiteY5" fmla="*/ 910835 h 1214446"/>
              <a:gd name="connsiteX6" fmla="*/ 0 w 1928826"/>
              <a:gd name="connsiteY6" fmla="*/ 910835 h 1214446"/>
              <a:gd name="connsiteX7" fmla="*/ 0 w 1928826"/>
              <a:gd name="connsiteY7" fmla="*/ 303612 h 1214446"/>
              <a:gd name="connsiteX0" fmla="*/ 0 w 1928826"/>
              <a:gd name="connsiteY0" fmla="*/ 303612 h 1571636"/>
              <a:gd name="connsiteX1" fmla="*/ 1321603 w 1928826"/>
              <a:gd name="connsiteY1" fmla="*/ 303612 h 1571636"/>
              <a:gd name="connsiteX2" fmla="*/ 1321603 w 1928826"/>
              <a:gd name="connsiteY2" fmla="*/ 0 h 1571636"/>
              <a:gd name="connsiteX3" fmla="*/ 1928826 w 1928826"/>
              <a:gd name="connsiteY3" fmla="*/ 607223 h 1571636"/>
              <a:gd name="connsiteX4" fmla="*/ 1321603 w 1928826"/>
              <a:gd name="connsiteY4" fmla="*/ 1214446 h 1571636"/>
              <a:gd name="connsiteX5" fmla="*/ 1321603 w 1928826"/>
              <a:gd name="connsiteY5" fmla="*/ 910835 h 1571636"/>
              <a:gd name="connsiteX6" fmla="*/ 714380 w 1928826"/>
              <a:gd name="connsiteY6" fmla="*/ 1571636 h 1571636"/>
              <a:gd name="connsiteX7" fmla="*/ 0 w 1928826"/>
              <a:gd name="connsiteY7" fmla="*/ 303612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1857388"/>
              <a:gd name="connsiteY0" fmla="*/ 1571636 h 1571636"/>
              <a:gd name="connsiteX1" fmla="*/ 1250165 w 1857388"/>
              <a:gd name="connsiteY1" fmla="*/ 303612 h 1571636"/>
              <a:gd name="connsiteX2" fmla="*/ 1250165 w 1857388"/>
              <a:gd name="connsiteY2" fmla="*/ 0 h 1571636"/>
              <a:gd name="connsiteX3" fmla="*/ 1857388 w 1857388"/>
              <a:gd name="connsiteY3" fmla="*/ 607223 h 1571636"/>
              <a:gd name="connsiteX4" fmla="*/ 1250165 w 1857388"/>
              <a:gd name="connsiteY4" fmla="*/ 1214446 h 1571636"/>
              <a:gd name="connsiteX5" fmla="*/ 1250165 w 1857388"/>
              <a:gd name="connsiteY5" fmla="*/ 910835 h 1571636"/>
              <a:gd name="connsiteX6" fmla="*/ 642942 w 1857388"/>
              <a:gd name="connsiteY6" fmla="*/ 1571636 h 1571636"/>
              <a:gd name="connsiteX7" fmla="*/ 0 w 1857388"/>
              <a:gd name="connsiteY7" fmla="*/ 1571636 h 1571636"/>
              <a:gd name="connsiteX0" fmla="*/ 0 w 1857388"/>
              <a:gd name="connsiteY0" fmla="*/ 1571636 h 2055216"/>
              <a:gd name="connsiteX1" fmla="*/ 1250165 w 1857388"/>
              <a:gd name="connsiteY1" fmla="*/ 303612 h 2055216"/>
              <a:gd name="connsiteX2" fmla="*/ 1250165 w 1857388"/>
              <a:gd name="connsiteY2" fmla="*/ 0 h 2055216"/>
              <a:gd name="connsiteX3" fmla="*/ 1857388 w 1857388"/>
              <a:gd name="connsiteY3" fmla="*/ 607223 h 2055216"/>
              <a:gd name="connsiteX4" fmla="*/ 1250165 w 1857388"/>
              <a:gd name="connsiteY4" fmla="*/ 1214446 h 2055216"/>
              <a:gd name="connsiteX5" fmla="*/ 1250165 w 1857388"/>
              <a:gd name="connsiteY5" fmla="*/ 910835 h 2055216"/>
              <a:gd name="connsiteX6" fmla="*/ 1143008 w 1857388"/>
              <a:gd name="connsiteY6" fmla="*/ 2055216 h 2055216"/>
              <a:gd name="connsiteX7" fmla="*/ 0 w 1857388"/>
              <a:gd name="connsiteY7" fmla="*/ 1571636 h 2055216"/>
              <a:gd name="connsiteX0" fmla="*/ 0 w 1428760"/>
              <a:gd name="connsiteY0" fmla="*/ 2055216 h 2055216"/>
              <a:gd name="connsiteX1" fmla="*/ 821537 w 1428760"/>
              <a:gd name="connsiteY1" fmla="*/ 303612 h 2055216"/>
              <a:gd name="connsiteX2" fmla="*/ 821537 w 1428760"/>
              <a:gd name="connsiteY2" fmla="*/ 0 h 2055216"/>
              <a:gd name="connsiteX3" fmla="*/ 1428760 w 1428760"/>
              <a:gd name="connsiteY3" fmla="*/ 607223 h 2055216"/>
              <a:gd name="connsiteX4" fmla="*/ 821537 w 1428760"/>
              <a:gd name="connsiteY4" fmla="*/ 1214446 h 2055216"/>
              <a:gd name="connsiteX5" fmla="*/ 821537 w 1428760"/>
              <a:gd name="connsiteY5" fmla="*/ 910835 h 2055216"/>
              <a:gd name="connsiteX6" fmla="*/ 714380 w 1428760"/>
              <a:gd name="connsiteY6" fmla="*/ 2055216 h 2055216"/>
              <a:gd name="connsiteX7" fmla="*/ 0 w 1428760"/>
              <a:gd name="connsiteY7" fmla="*/ 2055216 h 2055216"/>
              <a:gd name="connsiteX0" fmla="*/ 0 w 1428760"/>
              <a:gd name="connsiteY0" fmla="*/ 2055216 h 2055216"/>
              <a:gd name="connsiteX1" fmla="*/ 821537 w 1428760"/>
              <a:gd name="connsiteY1" fmla="*/ 303612 h 2055216"/>
              <a:gd name="connsiteX2" fmla="*/ 821537 w 1428760"/>
              <a:gd name="connsiteY2" fmla="*/ 0 h 2055216"/>
              <a:gd name="connsiteX3" fmla="*/ 1428760 w 1428760"/>
              <a:gd name="connsiteY3" fmla="*/ 607223 h 2055216"/>
              <a:gd name="connsiteX4" fmla="*/ 821537 w 1428760"/>
              <a:gd name="connsiteY4" fmla="*/ 1214446 h 2055216"/>
              <a:gd name="connsiteX5" fmla="*/ 821537 w 1428760"/>
              <a:gd name="connsiteY5" fmla="*/ 910835 h 2055216"/>
              <a:gd name="connsiteX6" fmla="*/ 714380 w 1428760"/>
              <a:gd name="connsiteY6" fmla="*/ 2055216 h 2055216"/>
              <a:gd name="connsiteX7" fmla="*/ 0 w 1428760"/>
              <a:gd name="connsiteY7" fmla="*/ 2055216 h 2055216"/>
              <a:gd name="connsiteX0" fmla="*/ 44396 w 1473156"/>
              <a:gd name="connsiteY0" fmla="*/ 2055216 h 2055216"/>
              <a:gd name="connsiteX1" fmla="*/ 865933 w 1473156"/>
              <a:gd name="connsiteY1" fmla="*/ 303612 h 2055216"/>
              <a:gd name="connsiteX2" fmla="*/ 865933 w 1473156"/>
              <a:gd name="connsiteY2" fmla="*/ 0 h 2055216"/>
              <a:gd name="connsiteX3" fmla="*/ 1473156 w 1473156"/>
              <a:gd name="connsiteY3" fmla="*/ 607223 h 2055216"/>
              <a:gd name="connsiteX4" fmla="*/ 865933 w 1473156"/>
              <a:gd name="connsiteY4" fmla="*/ 1214446 h 2055216"/>
              <a:gd name="connsiteX5" fmla="*/ 865933 w 1473156"/>
              <a:gd name="connsiteY5" fmla="*/ 910835 h 2055216"/>
              <a:gd name="connsiteX6" fmla="*/ 758776 w 1473156"/>
              <a:gd name="connsiteY6" fmla="*/ 2055216 h 2055216"/>
              <a:gd name="connsiteX7" fmla="*/ 44396 w 1473156"/>
              <a:gd name="connsiteY7" fmla="*/ 2055216 h 2055216"/>
              <a:gd name="connsiteX0" fmla="*/ 44396 w 1473156"/>
              <a:gd name="connsiteY0" fmla="*/ 2055216 h 2055216"/>
              <a:gd name="connsiteX1" fmla="*/ 865933 w 1473156"/>
              <a:gd name="connsiteY1" fmla="*/ 303612 h 2055216"/>
              <a:gd name="connsiteX2" fmla="*/ 865933 w 1473156"/>
              <a:gd name="connsiteY2" fmla="*/ 0 h 2055216"/>
              <a:gd name="connsiteX3" fmla="*/ 1473156 w 1473156"/>
              <a:gd name="connsiteY3" fmla="*/ 607223 h 2055216"/>
              <a:gd name="connsiteX4" fmla="*/ 865933 w 1473156"/>
              <a:gd name="connsiteY4" fmla="*/ 1214446 h 2055216"/>
              <a:gd name="connsiteX5" fmla="*/ 865933 w 1473156"/>
              <a:gd name="connsiteY5" fmla="*/ 910835 h 2055216"/>
              <a:gd name="connsiteX6" fmla="*/ 758776 w 1473156"/>
              <a:gd name="connsiteY6" fmla="*/ 2055216 h 2055216"/>
              <a:gd name="connsiteX7" fmla="*/ 44396 w 1473156"/>
              <a:gd name="connsiteY7" fmla="*/ 2055216 h 2055216"/>
              <a:gd name="connsiteX0" fmla="*/ 44396 w 1473156"/>
              <a:gd name="connsiteY0" fmla="*/ 2055216 h 2055216"/>
              <a:gd name="connsiteX1" fmla="*/ 865933 w 1473156"/>
              <a:gd name="connsiteY1" fmla="*/ 303612 h 2055216"/>
              <a:gd name="connsiteX2" fmla="*/ 865933 w 1473156"/>
              <a:gd name="connsiteY2" fmla="*/ 0 h 2055216"/>
              <a:gd name="connsiteX3" fmla="*/ 1473156 w 1473156"/>
              <a:gd name="connsiteY3" fmla="*/ 607223 h 2055216"/>
              <a:gd name="connsiteX4" fmla="*/ 865933 w 1473156"/>
              <a:gd name="connsiteY4" fmla="*/ 1214446 h 2055216"/>
              <a:gd name="connsiteX5" fmla="*/ 865933 w 1473156"/>
              <a:gd name="connsiteY5" fmla="*/ 910835 h 2055216"/>
              <a:gd name="connsiteX6" fmla="*/ 758776 w 1473156"/>
              <a:gd name="connsiteY6" fmla="*/ 2055216 h 2055216"/>
              <a:gd name="connsiteX7" fmla="*/ 44396 w 1473156"/>
              <a:gd name="connsiteY7" fmla="*/ 2055216 h 2055216"/>
              <a:gd name="connsiteX0" fmla="*/ 44396 w 1473156"/>
              <a:gd name="connsiteY0" fmla="*/ 2055216 h 2055216"/>
              <a:gd name="connsiteX1" fmla="*/ 865933 w 1473156"/>
              <a:gd name="connsiteY1" fmla="*/ 303612 h 2055216"/>
              <a:gd name="connsiteX2" fmla="*/ 865933 w 1473156"/>
              <a:gd name="connsiteY2" fmla="*/ 0 h 2055216"/>
              <a:gd name="connsiteX3" fmla="*/ 1473156 w 1473156"/>
              <a:gd name="connsiteY3" fmla="*/ 607223 h 2055216"/>
              <a:gd name="connsiteX4" fmla="*/ 865933 w 1473156"/>
              <a:gd name="connsiteY4" fmla="*/ 1214446 h 2055216"/>
              <a:gd name="connsiteX5" fmla="*/ 865933 w 1473156"/>
              <a:gd name="connsiteY5" fmla="*/ 910835 h 2055216"/>
              <a:gd name="connsiteX6" fmla="*/ 758776 w 1473156"/>
              <a:gd name="connsiteY6" fmla="*/ 2055216 h 2055216"/>
              <a:gd name="connsiteX7" fmla="*/ 44396 w 1473156"/>
              <a:gd name="connsiteY7" fmla="*/ 2055216 h 205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3156" h="2055216">
                <a:moveTo>
                  <a:pt x="44396" y="2055216"/>
                </a:moveTo>
                <a:cubicBezTo>
                  <a:pt x="0" y="1252851"/>
                  <a:pt x="68734" y="824441"/>
                  <a:pt x="865933" y="303612"/>
                </a:cubicBezTo>
                <a:lnTo>
                  <a:pt x="865933" y="0"/>
                </a:lnTo>
                <a:lnTo>
                  <a:pt x="1473156" y="607223"/>
                </a:lnTo>
                <a:lnTo>
                  <a:pt x="865933" y="1214446"/>
                </a:lnTo>
                <a:lnTo>
                  <a:pt x="865933" y="910835"/>
                </a:lnTo>
                <a:cubicBezTo>
                  <a:pt x="436318" y="1350534"/>
                  <a:pt x="489680" y="1563069"/>
                  <a:pt x="758776" y="2055216"/>
                </a:cubicBezTo>
                <a:lnTo>
                  <a:pt x="44396" y="2055216"/>
                </a:lnTo>
                <a:close/>
              </a:path>
            </a:pathLst>
          </a:custGeom>
          <a:solidFill>
            <a:srgbClr val="FFE24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5400000">
            <a:off x="7011673" y="3799140"/>
            <a:ext cx="736578" cy="1809291"/>
          </a:xfrm>
          <a:custGeom>
            <a:avLst/>
            <a:gdLst>
              <a:gd name="connsiteX0" fmla="*/ 0 w 1928826"/>
              <a:gd name="connsiteY0" fmla="*/ 303612 h 1214446"/>
              <a:gd name="connsiteX1" fmla="*/ 1321603 w 1928826"/>
              <a:gd name="connsiteY1" fmla="*/ 303612 h 1214446"/>
              <a:gd name="connsiteX2" fmla="*/ 1321603 w 1928826"/>
              <a:gd name="connsiteY2" fmla="*/ 0 h 1214446"/>
              <a:gd name="connsiteX3" fmla="*/ 1928826 w 1928826"/>
              <a:gd name="connsiteY3" fmla="*/ 607223 h 1214446"/>
              <a:gd name="connsiteX4" fmla="*/ 1321603 w 1928826"/>
              <a:gd name="connsiteY4" fmla="*/ 1214446 h 1214446"/>
              <a:gd name="connsiteX5" fmla="*/ 1321603 w 1928826"/>
              <a:gd name="connsiteY5" fmla="*/ 910835 h 1214446"/>
              <a:gd name="connsiteX6" fmla="*/ 0 w 1928826"/>
              <a:gd name="connsiteY6" fmla="*/ 910835 h 1214446"/>
              <a:gd name="connsiteX7" fmla="*/ 0 w 1928826"/>
              <a:gd name="connsiteY7" fmla="*/ 303612 h 1214446"/>
              <a:gd name="connsiteX0" fmla="*/ 0 w 1928826"/>
              <a:gd name="connsiteY0" fmla="*/ 303612 h 1571636"/>
              <a:gd name="connsiteX1" fmla="*/ 1321603 w 1928826"/>
              <a:gd name="connsiteY1" fmla="*/ 303612 h 1571636"/>
              <a:gd name="connsiteX2" fmla="*/ 1321603 w 1928826"/>
              <a:gd name="connsiteY2" fmla="*/ 0 h 1571636"/>
              <a:gd name="connsiteX3" fmla="*/ 1928826 w 1928826"/>
              <a:gd name="connsiteY3" fmla="*/ 607223 h 1571636"/>
              <a:gd name="connsiteX4" fmla="*/ 1321603 w 1928826"/>
              <a:gd name="connsiteY4" fmla="*/ 1214446 h 1571636"/>
              <a:gd name="connsiteX5" fmla="*/ 1321603 w 1928826"/>
              <a:gd name="connsiteY5" fmla="*/ 910835 h 1571636"/>
              <a:gd name="connsiteX6" fmla="*/ 714380 w 1928826"/>
              <a:gd name="connsiteY6" fmla="*/ 1571636 h 1571636"/>
              <a:gd name="connsiteX7" fmla="*/ 0 w 1928826"/>
              <a:gd name="connsiteY7" fmla="*/ 303612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1857388"/>
              <a:gd name="connsiteY0" fmla="*/ 1571636 h 1571636"/>
              <a:gd name="connsiteX1" fmla="*/ 1250165 w 1857388"/>
              <a:gd name="connsiteY1" fmla="*/ 303612 h 1571636"/>
              <a:gd name="connsiteX2" fmla="*/ 1250165 w 1857388"/>
              <a:gd name="connsiteY2" fmla="*/ 0 h 1571636"/>
              <a:gd name="connsiteX3" fmla="*/ 1857388 w 1857388"/>
              <a:gd name="connsiteY3" fmla="*/ 607223 h 1571636"/>
              <a:gd name="connsiteX4" fmla="*/ 1250165 w 1857388"/>
              <a:gd name="connsiteY4" fmla="*/ 1214446 h 1571636"/>
              <a:gd name="connsiteX5" fmla="*/ 1250165 w 1857388"/>
              <a:gd name="connsiteY5" fmla="*/ 910835 h 1571636"/>
              <a:gd name="connsiteX6" fmla="*/ 642942 w 1857388"/>
              <a:gd name="connsiteY6" fmla="*/ 1571636 h 1571636"/>
              <a:gd name="connsiteX7" fmla="*/ 0 w 1857388"/>
              <a:gd name="connsiteY7" fmla="*/ 1571636 h 1571636"/>
              <a:gd name="connsiteX0" fmla="*/ 0 w 1857388"/>
              <a:gd name="connsiteY0" fmla="*/ 1571636 h 2055216"/>
              <a:gd name="connsiteX1" fmla="*/ 1250165 w 1857388"/>
              <a:gd name="connsiteY1" fmla="*/ 303612 h 2055216"/>
              <a:gd name="connsiteX2" fmla="*/ 1250165 w 1857388"/>
              <a:gd name="connsiteY2" fmla="*/ 0 h 2055216"/>
              <a:gd name="connsiteX3" fmla="*/ 1857388 w 1857388"/>
              <a:gd name="connsiteY3" fmla="*/ 607223 h 2055216"/>
              <a:gd name="connsiteX4" fmla="*/ 1250165 w 1857388"/>
              <a:gd name="connsiteY4" fmla="*/ 1214446 h 2055216"/>
              <a:gd name="connsiteX5" fmla="*/ 1250165 w 1857388"/>
              <a:gd name="connsiteY5" fmla="*/ 910835 h 2055216"/>
              <a:gd name="connsiteX6" fmla="*/ 1143008 w 1857388"/>
              <a:gd name="connsiteY6" fmla="*/ 2055216 h 2055216"/>
              <a:gd name="connsiteX7" fmla="*/ 0 w 1857388"/>
              <a:gd name="connsiteY7" fmla="*/ 1571636 h 2055216"/>
              <a:gd name="connsiteX0" fmla="*/ 0 w 1428760"/>
              <a:gd name="connsiteY0" fmla="*/ 2055216 h 2055216"/>
              <a:gd name="connsiteX1" fmla="*/ 821537 w 1428760"/>
              <a:gd name="connsiteY1" fmla="*/ 303612 h 2055216"/>
              <a:gd name="connsiteX2" fmla="*/ 821537 w 1428760"/>
              <a:gd name="connsiteY2" fmla="*/ 0 h 2055216"/>
              <a:gd name="connsiteX3" fmla="*/ 1428760 w 1428760"/>
              <a:gd name="connsiteY3" fmla="*/ 607223 h 2055216"/>
              <a:gd name="connsiteX4" fmla="*/ 821537 w 1428760"/>
              <a:gd name="connsiteY4" fmla="*/ 1214446 h 2055216"/>
              <a:gd name="connsiteX5" fmla="*/ 821537 w 1428760"/>
              <a:gd name="connsiteY5" fmla="*/ 910835 h 2055216"/>
              <a:gd name="connsiteX6" fmla="*/ 714380 w 1428760"/>
              <a:gd name="connsiteY6" fmla="*/ 2055216 h 2055216"/>
              <a:gd name="connsiteX7" fmla="*/ 0 w 1428760"/>
              <a:gd name="connsiteY7" fmla="*/ 2055216 h 2055216"/>
              <a:gd name="connsiteX0" fmla="*/ 0 w 1428760"/>
              <a:gd name="connsiteY0" fmla="*/ 2055216 h 2055216"/>
              <a:gd name="connsiteX1" fmla="*/ 821537 w 1428760"/>
              <a:gd name="connsiteY1" fmla="*/ 303612 h 2055216"/>
              <a:gd name="connsiteX2" fmla="*/ 821537 w 1428760"/>
              <a:gd name="connsiteY2" fmla="*/ 0 h 2055216"/>
              <a:gd name="connsiteX3" fmla="*/ 1428760 w 1428760"/>
              <a:gd name="connsiteY3" fmla="*/ 607223 h 2055216"/>
              <a:gd name="connsiteX4" fmla="*/ 821537 w 1428760"/>
              <a:gd name="connsiteY4" fmla="*/ 1214446 h 2055216"/>
              <a:gd name="connsiteX5" fmla="*/ 821537 w 1428760"/>
              <a:gd name="connsiteY5" fmla="*/ 910835 h 2055216"/>
              <a:gd name="connsiteX6" fmla="*/ 714380 w 1428760"/>
              <a:gd name="connsiteY6" fmla="*/ 2055216 h 2055216"/>
              <a:gd name="connsiteX7" fmla="*/ 0 w 1428760"/>
              <a:gd name="connsiteY7" fmla="*/ 2055216 h 2055216"/>
              <a:gd name="connsiteX0" fmla="*/ 44396 w 1473156"/>
              <a:gd name="connsiteY0" fmla="*/ 2055216 h 2055216"/>
              <a:gd name="connsiteX1" fmla="*/ 865933 w 1473156"/>
              <a:gd name="connsiteY1" fmla="*/ 303612 h 2055216"/>
              <a:gd name="connsiteX2" fmla="*/ 865933 w 1473156"/>
              <a:gd name="connsiteY2" fmla="*/ 0 h 2055216"/>
              <a:gd name="connsiteX3" fmla="*/ 1473156 w 1473156"/>
              <a:gd name="connsiteY3" fmla="*/ 607223 h 2055216"/>
              <a:gd name="connsiteX4" fmla="*/ 865933 w 1473156"/>
              <a:gd name="connsiteY4" fmla="*/ 1214446 h 2055216"/>
              <a:gd name="connsiteX5" fmla="*/ 865933 w 1473156"/>
              <a:gd name="connsiteY5" fmla="*/ 910835 h 2055216"/>
              <a:gd name="connsiteX6" fmla="*/ 758776 w 1473156"/>
              <a:gd name="connsiteY6" fmla="*/ 2055216 h 2055216"/>
              <a:gd name="connsiteX7" fmla="*/ 44396 w 1473156"/>
              <a:gd name="connsiteY7" fmla="*/ 2055216 h 2055216"/>
              <a:gd name="connsiteX0" fmla="*/ 44396 w 1473156"/>
              <a:gd name="connsiteY0" fmla="*/ 2055216 h 2055216"/>
              <a:gd name="connsiteX1" fmla="*/ 865933 w 1473156"/>
              <a:gd name="connsiteY1" fmla="*/ 303612 h 2055216"/>
              <a:gd name="connsiteX2" fmla="*/ 865933 w 1473156"/>
              <a:gd name="connsiteY2" fmla="*/ 0 h 2055216"/>
              <a:gd name="connsiteX3" fmla="*/ 1473156 w 1473156"/>
              <a:gd name="connsiteY3" fmla="*/ 607223 h 2055216"/>
              <a:gd name="connsiteX4" fmla="*/ 865933 w 1473156"/>
              <a:gd name="connsiteY4" fmla="*/ 1214446 h 2055216"/>
              <a:gd name="connsiteX5" fmla="*/ 865933 w 1473156"/>
              <a:gd name="connsiteY5" fmla="*/ 910835 h 2055216"/>
              <a:gd name="connsiteX6" fmla="*/ 758776 w 1473156"/>
              <a:gd name="connsiteY6" fmla="*/ 2055216 h 2055216"/>
              <a:gd name="connsiteX7" fmla="*/ 44396 w 1473156"/>
              <a:gd name="connsiteY7" fmla="*/ 2055216 h 2055216"/>
              <a:gd name="connsiteX0" fmla="*/ 44396 w 1473156"/>
              <a:gd name="connsiteY0" fmla="*/ 2055216 h 2055216"/>
              <a:gd name="connsiteX1" fmla="*/ 865933 w 1473156"/>
              <a:gd name="connsiteY1" fmla="*/ 303612 h 2055216"/>
              <a:gd name="connsiteX2" fmla="*/ 865933 w 1473156"/>
              <a:gd name="connsiteY2" fmla="*/ 0 h 2055216"/>
              <a:gd name="connsiteX3" fmla="*/ 1473156 w 1473156"/>
              <a:gd name="connsiteY3" fmla="*/ 607223 h 2055216"/>
              <a:gd name="connsiteX4" fmla="*/ 865933 w 1473156"/>
              <a:gd name="connsiteY4" fmla="*/ 1214446 h 2055216"/>
              <a:gd name="connsiteX5" fmla="*/ 865933 w 1473156"/>
              <a:gd name="connsiteY5" fmla="*/ 910835 h 2055216"/>
              <a:gd name="connsiteX6" fmla="*/ 758776 w 1473156"/>
              <a:gd name="connsiteY6" fmla="*/ 2055216 h 2055216"/>
              <a:gd name="connsiteX7" fmla="*/ 44396 w 1473156"/>
              <a:gd name="connsiteY7" fmla="*/ 2055216 h 2055216"/>
              <a:gd name="connsiteX0" fmla="*/ 44396 w 1473156"/>
              <a:gd name="connsiteY0" fmla="*/ 2055216 h 2055216"/>
              <a:gd name="connsiteX1" fmla="*/ 865933 w 1473156"/>
              <a:gd name="connsiteY1" fmla="*/ 303612 h 2055216"/>
              <a:gd name="connsiteX2" fmla="*/ 865933 w 1473156"/>
              <a:gd name="connsiteY2" fmla="*/ 0 h 2055216"/>
              <a:gd name="connsiteX3" fmla="*/ 1473156 w 1473156"/>
              <a:gd name="connsiteY3" fmla="*/ 607223 h 2055216"/>
              <a:gd name="connsiteX4" fmla="*/ 865933 w 1473156"/>
              <a:gd name="connsiteY4" fmla="*/ 1214446 h 2055216"/>
              <a:gd name="connsiteX5" fmla="*/ 865933 w 1473156"/>
              <a:gd name="connsiteY5" fmla="*/ 910835 h 2055216"/>
              <a:gd name="connsiteX6" fmla="*/ 758776 w 1473156"/>
              <a:gd name="connsiteY6" fmla="*/ 2055216 h 2055216"/>
              <a:gd name="connsiteX7" fmla="*/ 44396 w 1473156"/>
              <a:gd name="connsiteY7" fmla="*/ 2055216 h 205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3156" h="2055216">
                <a:moveTo>
                  <a:pt x="44396" y="2055216"/>
                </a:moveTo>
                <a:cubicBezTo>
                  <a:pt x="0" y="1252851"/>
                  <a:pt x="68734" y="824441"/>
                  <a:pt x="865933" y="303612"/>
                </a:cubicBezTo>
                <a:lnTo>
                  <a:pt x="865933" y="0"/>
                </a:lnTo>
                <a:lnTo>
                  <a:pt x="1473156" y="607223"/>
                </a:lnTo>
                <a:lnTo>
                  <a:pt x="865933" y="1214446"/>
                </a:lnTo>
                <a:lnTo>
                  <a:pt x="865933" y="910835"/>
                </a:lnTo>
                <a:cubicBezTo>
                  <a:pt x="436318" y="1350534"/>
                  <a:pt x="489680" y="1563069"/>
                  <a:pt x="758776" y="2055216"/>
                </a:cubicBezTo>
                <a:lnTo>
                  <a:pt x="44396" y="2055216"/>
                </a:lnTo>
                <a:close/>
              </a:path>
            </a:pathLst>
          </a:custGeom>
          <a:solidFill>
            <a:srgbClr val="FFE24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rot="5400000">
            <a:off x="9773221" y="4656396"/>
            <a:ext cx="736578" cy="1809291"/>
          </a:xfrm>
          <a:custGeom>
            <a:avLst/>
            <a:gdLst>
              <a:gd name="connsiteX0" fmla="*/ 0 w 1928826"/>
              <a:gd name="connsiteY0" fmla="*/ 303612 h 1214446"/>
              <a:gd name="connsiteX1" fmla="*/ 1321603 w 1928826"/>
              <a:gd name="connsiteY1" fmla="*/ 303612 h 1214446"/>
              <a:gd name="connsiteX2" fmla="*/ 1321603 w 1928826"/>
              <a:gd name="connsiteY2" fmla="*/ 0 h 1214446"/>
              <a:gd name="connsiteX3" fmla="*/ 1928826 w 1928826"/>
              <a:gd name="connsiteY3" fmla="*/ 607223 h 1214446"/>
              <a:gd name="connsiteX4" fmla="*/ 1321603 w 1928826"/>
              <a:gd name="connsiteY4" fmla="*/ 1214446 h 1214446"/>
              <a:gd name="connsiteX5" fmla="*/ 1321603 w 1928826"/>
              <a:gd name="connsiteY5" fmla="*/ 910835 h 1214446"/>
              <a:gd name="connsiteX6" fmla="*/ 0 w 1928826"/>
              <a:gd name="connsiteY6" fmla="*/ 910835 h 1214446"/>
              <a:gd name="connsiteX7" fmla="*/ 0 w 1928826"/>
              <a:gd name="connsiteY7" fmla="*/ 303612 h 1214446"/>
              <a:gd name="connsiteX0" fmla="*/ 0 w 1928826"/>
              <a:gd name="connsiteY0" fmla="*/ 303612 h 1571636"/>
              <a:gd name="connsiteX1" fmla="*/ 1321603 w 1928826"/>
              <a:gd name="connsiteY1" fmla="*/ 303612 h 1571636"/>
              <a:gd name="connsiteX2" fmla="*/ 1321603 w 1928826"/>
              <a:gd name="connsiteY2" fmla="*/ 0 h 1571636"/>
              <a:gd name="connsiteX3" fmla="*/ 1928826 w 1928826"/>
              <a:gd name="connsiteY3" fmla="*/ 607223 h 1571636"/>
              <a:gd name="connsiteX4" fmla="*/ 1321603 w 1928826"/>
              <a:gd name="connsiteY4" fmla="*/ 1214446 h 1571636"/>
              <a:gd name="connsiteX5" fmla="*/ 1321603 w 1928826"/>
              <a:gd name="connsiteY5" fmla="*/ 910835 h 1571636"/>
              <a:gd name="connsiteX6" fmla="*/ 714380 w 1928826"/>
              <a:gd name="connsiteY6" fmla="*/ 1571636 h 1571636"/>
              <a:gd name="connsiteX7" fmla="*/ 0 w 1928826"/>
              <a:gd name="connsiteY7" fmla="*/ 303612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2000264"/>
              <a:gd name="connsiteY0" fmla="*/ 1571636 h 1571636"/>
              <a:gd name="connsiteX1" fmla="*/ 1393041 w 2000264"/>
              <a:gd name="connsiteY1" fmla="*/ 303612 h 1571636"/>
              <a:gd name="connsiteX2" fmla="*/ 1393041 w 2000264"/>
              <a:gd name="connsiteY2" fmla="*/ 0 h 1571636"/>
              <a:gd name="connsiteX3" fmla="*/ 2000264 w 2000264"/>
              <a:gd name="connsiteY3" fmla="*/ 607223 h 1571636"/>
              <a:gd name="connsiteX4" fmla="*/ 1393041 w 2000264"/>
              <a:gd name="connsiteY4" fmla="*/ 1214446 h 1571636"/>
              <a:gd name="connsiteX5" fmla="*/ 1393041 w 2000264"/>
              <a:gd name="connsiteY5" fmla="*/ 910835 h 1571636"/>
              <a:gd name="connsiteX6" fmla="*/ 785818 w 2000264"/>
              <a:gd name="connsiteY6" fmla="*/ 1571636 h 1571636"/>
              <a:gd name="connsiteX7" fmla="*/ 0 w 2000264"/>
              <a:gd name="connsiteY7" fmla="*/ 1571636 h 1571636"/>
              <a:gd name="connsiteX0" fmla="*/ 0 w 1857388"/>
              <a:gd name="connsiteY0" fmla="*/ 1571636 h 1571636"/>
              <a:gd name="connsiteX1" fmla="*/ 1250165 w 1857388"/>
              <a:gd name="connsiteY1" fmla="*/ 303612 h 1571636"/>
              <a:gd name="connsiteX2" fmla="*/ 1250165 w 1857388"/>
              <a:gd name="connsiteY2" fmla="*/ 0 h 1571636"/>
              <a:gd name="connsiteX3" fmla="*/ 1857388 w 1857388"/>
              <a:gd name="connsiteY3" fmla="*/ 607223 h 1571636"/>
              <a:gd name="connsiteX4" fmla="*/ 1250165 w 1857388"/>
              <a:gd name="connsiteY4" fmla="*/ 1214446 h 1571636"/>
              <a:gd name="connsiteX5" fmla="*/ 1250165 w 1857388"/>
              <a:gd name="connsiteY5" fmla="*/ 910835 h 1571636"/>
              <a:gd name="connsiteX6" fmla="*/ 642942 w 1857388"/>
              <a:gd name="connsiteY6" fmla="*/ 1571636 h 1571636"/>
              <a:gd name="connsiteX7" fmla="*/ 0 w 1857388"/>
              <a:gd name="connsiteY7" fmla="*/ 1571636 h 1571636"/>
              <a:gd name="connsiteX0" fmla="*/ 0 w 1857388"/>
              <a:gd name="connsiteY0" fmla="*/ 1571636 h 2055216"/>
              <a:gd name="connsiteX1" fmla="*/ 1250165 w 1857388"/>
              <a:gd name="connsiteY1" fmla="*/ 303612 h 2055216"/>
              <a:gd name="connsiteX2" fmla="*/ 1250165 w 1857388"/>
              <a:gd name="connsiteY2" fmla="*/ 0 h 2055216"/>
              <a:gd name="connsiteX3" fmla="*/ 1857388 w 1857388"/>
              <a:gd name="connsiteY3" fmla="*/ 607223 h 2055216"/>
              <a:gd name="connsiteX4" fmla="*/ 1250165 w 1857388"/>
              <a:gd name="connsiteY4" fmla="*/ 1214446 h 2055216"/>
              <a:gd name="connsiteX5" fmla="*/ 1250165 w 1857388"/>
              <a:gd name="connsiteY5" fmla="*/ 910835 h 2055216"/>
              <a:gd name="connsiteX6" fmla="*/ 1143008 w 1857388"/>
              <a:gd name="connsiteY6" fmla="*/ 2055216 h 2055216"/>
              <a:gd name="connsiteX7" fmla="*/ 0 w 1857388"/>
              <a:gd name="connsiteY7" fmla="*/ 1571636 h 2055216"/>
              <a:gd name="connsiteX0" fmla="*/ 0 w 1428760"/>
              <a:gd name="connsiteY0" fmla="*/ 2055216 h 2055216"/>
              <a:gd name="connsiteX1" fmla="*/ 821537 w 1428760"/>
              <a:gd name="connsiteY1" fmla="*/ 303612 h 2055216"/>
              <a:gd name="connsiteX2" fmla="*/ 821537 w 1428760"/>
              <a:gd name="connsiteY2" fmla="*/ 0 h 2055216"/>
              <a:gd name="connsiteX3" fmla="*/ 1428760 w 1428760"/>
              <a:gd name="connsiteY3" fmla="*/ 607223 h 2055216"/>
              <a:gd name="connsiteX4" fmla="*/ 821537 w 1428760"/>
              <a:gd name="connsiteY4" fmla="*/ 1214446 h 2055216"/>
              <a:gd name="connsiteX5" fmla="*/ 821537 w 1428760"/>
              <a:gd name="connsiteY5" fmla="*/ 910835 h 2055216"/>
              <a:gd name="connsiteX6" fmla="*/ 714380 w 1428760"/>
              <a:gd name="connsiteY6" fmla="*/ 2055216 h 2055216"/>
              <a:gd name="connsiteX7" fmla="*/ 0 w 1428760"/>
              <a:gd name="connsiteY7" fmla="*/ 2055216 h 2055216"/>
              <a:gd name="connsiteX0" fmla="*/ 0 w 1428760"/>
              <a:gd name="connsiteY0" fmla="*/ 2055216 h 2055216"/>
              <a:gd name="connsiteX1" fmla="*/ 821537 w 1428760"/>
              <a:gd name="connsiteY1" fmla="*/ 303612 h 2055216"/>
              <a:gd name="connsiteX2" fmla="*/ 821537 w 1428760"/>
              <a:gd name="connsiteY2" fmla="*/ 0 h 2055216"/>
              <a:gd name="connsiteX3" fmla="*/ 1428760 w 1428760"/>
              <a:gd name="connsiteY3" fmla="*/ 607223 h 2055216"/>
              <a:gd name="connsiteX4" fmla="*/ 821537 w 1428760"/>
              <a:gd name="connsiteY4" fmla="*/ 1214446 h 2055216"/>
              <a:gd name="connsiteX5" fmla="*/ 821537 w 1428760"/>
              <a:gd name="connsiteY5" fmla="*/ 910835 h 2055216"/>
              <a:gd name="connsiteX6" fmla="*/ 714380 w 1428760"/>
              <a:gd name="connsiteY6" fmla="*/ 2055216 h 2055216"/>
              <a:gd name="connsiteX7" fmla="*/ 0 w 1428760"/>
              <a:gd name="connsiteY7" fmla="*/ 2055216 h 2055216"/>
              <a:gd name="connsiteX0" fmla="*/ 44396 w 1473156"/>
              <a:gd name="connsiteY0" fmla="*/ 2055216 h 2055216"/>
              <a:gd name="connsiteX1" fmla="*/ 865933 w 1473156"/>
              <a:gd name="connsiteY1" fmla="*/ 303612 h 2055216"/>
              <a:gd name="connsiteX2" fmla="*/ 865933 w 1473156"/>
              <a:gd name="connsiteY2" fmla="*/ 0 h 2055216"/>
              <a:gd name="connsiteX3" fmla="*/ 1473156 w 1473156"/>
              <a:gd name="connsiteY3" fmla="*/ 607223 h 2055216"/>
              <a:gd name="connsiteX4" fmla="*/ 865933 w 1473156"/>
              <a:gd name="connsiteY4" fmla="*/ 1214446 h 2055216"/>
              <a:gd name="connsiteX5" fmla="*/ 865933 w 1473156"/>
              <a:gd name="connsiteY5" fmla="*/ 910835 h 2055216"/>
              <a:gd name="connsiteX6" fmla="*/ 758776 w 1473156"/>
              <a:gd name="connsiteY6" fmla="*/ 2055216 h 2055216"/>
              <a:gd name="connsiteX7" fmla="*/ 44396 w 1473156"/>
              <a:gd name="connsiteY7" fmla="*/ 2055216 h 2055216"/>
              <a:gd name="connsiteX0" fmla="*/ 44396 w 1473156"/>
              <a:gd name="connsiteY0" fmla="*/ 2055216 h 2055216"/>
              <a:gd name="connsiteX1" fmla="*/ 865933 w 1473156"/>
              <a:gd name="connsiteY1" fmla="*/ 303612 h 2055216"/>
              <a:gd name="connsiteX2" fmla="*/ 865933 w 1473156"/>
              <a:gd name="connsiteY2" fmla="*/ 0 h 2055216"/>
              <a:gd name="connsiteX3" fmla="*/ 1473156 w 1473156"/>
              <a:gd name="connsiteY3" fmla="*/ 607223 h 2055216"/>
              <a:gd name="connsiteX4" fmla="*/ 865933 w 1473156"/>
              <a:gd name="connsiteY4" fmla="*/ 1214446 h 2055216"/>
              <a:gd name="connsiteX5" fmla="*/ 865933 w 1473156"/>
              <a:gd name="connsiteY5" fmla="*/ 910835 h 2055216"/>
              <a:gd name="connsiteX6" fmla="*/ 758776 w 1473156"/>
              <a:gd name="connsiteY6" fmla="*/ 2055216 h 2055216"/>
              <a:gd name="connsiteX7" fmla="*/ 44396 w 1473156"/>
              <a:gd name="connsiteY7" fmla="*/ 2055216 h 2055216"/>
              <a:gd name="connsiteX0" fmla="*/ 44396 w 1473156"/>
              <a:gd name="connsiteY0" fmla="*/ 2055216 h 2055216"/>
              <a:gd name="connsiteX1" fmla="*/ 865933 w 1473156"/>
              <a:gd name="connsiteY1" fmla="*/ 303612 h 2055216"/>
              <a:gd name="connsiteX2" fmla="*/ 865933 w 1473156"/>
              <a:gd name="connsiteY2" fmla="*/ 0 h 2055216"/>
              <a:gd name="connsiteX3" fmla="*/ 1473156 w 1473156"/>
              <a:gd name="connsiteY3" fmla="*/ 607223 h 2055216"/>
              <a:gd name="connsiteX4" fmla="*/ 865933 w 1473156"/>
              <a:gd name="connsiteY4" fmla="*/ 1214446 h 2055216"/>
              <a:gd name="connsiteX5" fmla="*/ 865933 w 1473156"/>
              <a:gd name="connsiteY5" fmla="*/ 910835 h 2055216"/>
              <a:gd name="connsiteX6" fmla="*/ 758776 w 1473156"/>
              <a:gd name="connsiteY6" fmla="*/ 2055216 h 2055216"/>
              <a:gd name="connsiteX7" fmla="*/ 44396 w 1473156"/>
              <a:gd name="connsiteY7" fmla="*/ 2055216 h 2055216"/>
              <a:gd name="connsiteX0" fmla="*/ 44396 w 1473156"/>
              <a:gd name="connsiteY0" fmla="*/ 2055216 h 2055216"/>
              <a:gd name="connsiteX1" fmla="*/ 865933 w 1473156"/>
              <a:gd name="connsiteY1" fmla="*/ 303612 h 2055216"/>
              <a:gd name="connsiteX2" fmla="*/ 865933 w 1473156"/>
              <a:gd name="connsiteY2" fmla="*/ 0 h 2055216"/>
              <a:gd name="connsiteX3" fmla="*/ 1473156 w 1473156"/>
              <a:gd name="connsiteY3" fmla="*/ 607223 h 2055216"/>
              <a:gd name="connsiteX4" fmla="*/ 865933 w 1473156"/>
              <a:gd name="connsiteY4" fmla="*/ 1214446 h 2055216"/>
              <a:gd name="connsiteX5" fmla="*/ 865933 w 1473156"/>
              <a:gd name="connsiteY5" fmla="*/ 910835 h 2055216"/>
              <a:gd name="connsiteX6" fmla="*/ 758776 w 1473156"/>
              <a:gd name="connsiteY6" fmla="*/ 2055216 h 2055216"/>
              <a:gd name="connsiteX7" fmla="*/ 44396 w 1473156"/>
              <a:gd name="connsiteY7" fmla="*/ 2055216 h 205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3156" h="2055216">
                <a:moveTo>
                  <a:pt x="44396" y="2055216"/>
                </a:moveTo>
                <a:cubicBezTo>
                  <a:pt x="0" y="1252851"/>
                  <a:pt x="68734" y="824441"/>
                  <a:pt x="865933" y="303612"/>
                </a:cubicBezTo>
                <a:lnTo>
                  <a:pt x="865933" y="0"/>
                </a:lnTo>
                <a:lnTo>
                  <a:pt x="1473156" y="607223"/>
                </a:lnTo>
                <a:lnTo>
                  <a:pt x="865933" y="1214446"/>
                </a:lnTo>
                <a:lnTo>
                  <a:pt x="865933" y="910835"/>
                </a:lnTo>
                <a:cubicBezTo>
                  <a:pt x="436318" y="1350534"/>
                  <a:pt x="489680" y="1563069"/>
                  <a:pt x="758776" y="2055216"/>
                </a:cubicBezTo>
                <a:lnTo>
                  <a:pt x="44396" y="2055216"/>
                </a:lnTo>
                <a:close/>
              </a:path>
            </a:pathLst>
          </a:custGeom>
          <a:solidFill>
            <a:srgbClr val="FFE24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4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2190152" y="357166"/>
            <a:ext cx="7903747" cy="714380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rial Black" pitchFamily="34" charset="0"/>
              </a:rPr>
              <a:t>PRODUCT FUNCTIONS</a:t>
            </a:r>
          </a:p>
        </p:txBody>
      </p:sp>
      <p:sp>
        <p:nvSpPr>
          <p:cNvPr id="26" name="椭圆 10"/>
          <p:cNvSpPr>
            <a:spLocks noChangeArrowheads="1"/>
          </p:cNvSpPr>
          <p:nvPr/>
        </p:nvSpPr>
        <p:spPr bwMode="auto">
          <a:xfrm>
            <a:off x="2383759" y="6072206"/>
            <a:ext cx="6344158" cy="989244"/>
          </a:xfrm>
          <a:prstGeom prst="ellipse">
            <a:avLst/>
          </a:prstGeom>
          <a:gradFill rotWithShape="1">
            <a:gsLst>
              <a:gs pos="0">
                <a:srgbClr val="FFE241"/>
              </a:gs>
              <a:gs pos="50000">
                <a:srgbClr val="F5782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ea typeface="+mn-ea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5536793" y="1785926"/>
            <a:ext cx="88877" cy="39497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5488123" y="5724513"/>
            <a:ext cx="205263" cy="62865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1000">
                <a:schemeClr val="tx1">
                  <a:lumMod val="65000"/>
                  <a:lumOff val="35000"/>
                </a:schemeClr>
              </a:gs>
              <a:gs pos="93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9" name="组合 6"/>
          <p:cNvGrpSpPr>
            <a:grpSpLocks/>
          </p:cNvGrpSpPr>
          <p:nvPr/>
        </p:nvGrpSpPr>
        <p:grpSpPr bwMode="auto">
          <a:xfrm>
            <a:off x="571313" y="1500175"/>
            <a:ext cx="9870670" cy="1790699"/>
            <a:chOff x="1322597" y="1556792"/>
            <a:chExt cx="6505156" cy="1573956"/>
          </a:xfrm>
        </p:grpSpPr>
        <p:sp>
          <p:nvSpPr>
            <p:cNvPr id="30" name="任意多边形 29"/>
            <p:cNvSpPr/>
            <p:nvPr/>
          </p:nvSpPr>
          <p:spPr>
            <a:xfrm>
              <a:off x="3889419" y="2420800"/>
              <a:ext cx="1933450" cy="589241"/>
            </a:xfrm>
            <a:custGeom>
              <a:avLst/>
              <a:gdLst>
                <a:gd name="connsiteX0" fmla="*/ 0 w 1482725"/>
                <a:gd name="connsiteY0" fmla="*/ 450850 h 450850"/>
                <a:gd name="connsiteX1" fmla="*/ 1482725 w 1482725"/>
                <a:gd name="connsiteY1" fmla="*/ 438150 h 450850"/>
                <a:gd name="connsiteX2" fmla="*/ 930275 w 1482725"/>
                <a:gd name="connsiteY2" fmla="*/ 0 h 450850"/>
                <a:gd name="connsiteX3" fmla="*/ 12700 w 1482725"/>
                <a:gd name="connsiteY3" fmla="*/ 190500 h 450850"/>
                <a:gd name="connsiteX4" fmla="*/ 0 w 1482725"/>
                <a:gd name="connsiteY4" fmla="*/ 450850 h 450850"/>
                <a:gd name="connsiteX0" fmla="*/ 0 w 1482725"/>
                <a:gd name="connsiteY0" fmla="*/ 450850 h 450850"/>
                <a:gd name="connsiteX1" fmla="*/ 1482725 w 1482725"/>
                <a:gd name="connsiteY1" fmla="*/ 438150 h 450850"/>
                <a:gd name="connsiteX2" fmla="*/ 930275 w 1482725"/>
                <a:gd name="connsiteY2" fmla="*/ 0 h 450850"/>
                <a:gd name="connsiteX3" fmla="*/ 12700 w 1482725"/>
                <a:gd name="connsiteY3" fmla="*/ 190500 h 450850"/>
                <a:gd name="connsiteX4" fmla="*/ 0 w 1482725"/>
                <a:gd name="connsiteY4" fmla="*/ 450850 h 450850"/>
                <a:gd name="connsiteX0" fmla="*/ 0 w 1482725"/>
                <a:gd name="connsiteY0" fmla="*/ 450850 h 450850"/>
                <a:gd name="connsiteX1" fmla="*/ 1482725 w 1482725"/>
                <a:gd name="connsiteY1" fmla="*/ 438150 h 450850"/>
                <a:gd name="connsiteX2" fmla="*/ 930275 w 1482725"/>
                <a:gd name="connsiteY2" fmla="*/ 0 h 450850"/>
                <a:gd name="connsiteX3" fmla="*/ 12700 w 1482725"/>
                <a:gd name="connsiteY3" fmla="*/ 190500 h 450850"/>
                <a:gd name="connsiteX4" fmla="*/ 0 w 1482725"/>
                <a:gd name="connsiteY4" fmla="*/ 450850 h 450850"/>
                <a:gd name="connsiteX0" fmla="*/ 0 w 1482725"/>
                <a:gd name="connsiteY0" fmla="*/ 450850 h 450850"/>
                <a:gd name="connsiteX1" fmla="*/ 1482725 w 1482725"/>
                <a:gd name="connsiteY1" fmla="*/ 438150 h 450850"/>
                <a:gd name="connsiteX2" fmla="*/ 930275 w 1482725"/>
                <a:gd name="connsiteY2" fmla="*/ 0 h 450850"/>
                <a:gd name="connsiteX3" fmla="*/ 12700 w 1482725"/>
                <a:gd name="connsiteY3" fmla="*/ 190500 h 450850"/>
                <a:gd name="connsiteX4" fmla="*/ 0 w 1482725"/>
                <a:gd name="connsiteY4" fmla="*/ 450850 h 450850"/>
                <a:gd name="connsiteX0" fmla="*/ 0 w 1477872"/>
                <a:gd name="connsiteY0" fmla="*/ 450850 h 450850"/>
                <a:gd name="connsiteX1" fmla="*/ 1477872 w 1477872"/>
                <a:gd name="connsiteY1" fmla="*/ 423590 h 450850"/>
                <a:gd name="connsiteX2" fmla="*/ 930275 w 1477872"/>
                <a:gd name="connsiteY2" fmla="*/ 0 h 450850"/>
                <a:gd name="connsiteX3" fmla="*/ 12700 w 1477872"/>
                <a:gd name="connsiteY3" fmla="*/ 190500 h 450850"/>
                <a:gd name="connsiteX4" fmla="*/ 0 w 1477872"/>
                <a:gd name="connsiteY4" fmla="*/ 450850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7872" h="450850">
                  <a:moveTo>
                    <a:pt x="0" y="450850"/>
                  </a:moveTo>
                  <a:cubicBezTo>
                    <a:pt x="427567" y="246592"/>
                    <a:pt x="1211300" y="359490"/>
                    <a:pt x="1477872" y="423590"/>
                  </a:cubicBezTo>
                  <a:lnTo>
                    <a:pt x="930275" y="0"/>
                  </a:lnTo>
                  <a:lnTo>
                    <a:pt x="12700" y="190500"/>
                  </a:lnTo>
                  <a:lnTo>
                    <a:pt x="0" y="450850"/>
                  </a:lnTo>
                  <a:close/>
                </a:path>
              </a:pathLst>
            </a:custGeom>
            <a:gradFill flip="none" rotWithShape="1">
              <a:gsLst>
                <a:gs pos="18000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538665" y="1556792"/>
              <a:ext cx="209537" cy="1381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1000">
                  <a:schemeClr val="tx1">
                    <a:lumMod val="65000"/>
                    <a:lumOff val="35000"/>
                  </a:schemeClr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1779768" y="2611391"/>
              <a:ext cx="817509" cy="378004"/>
            </a:xfrm>
            <a:custGeom>
              <a:avLst/>
              <a:gdLst>
                <a:gd name="connsiteX0" fmla="*/ 307975 w 625475"/>
                <a:gd name="connsiteY0" fmla="*/ 288925 h 288925"/>
                <a:gd name="connsiteX1" fmla="*/ 457200 w 625475"/>
                <a:gd name="connsiteY1" fmla="*/ 123825 h 288925"/>
                <a:gd name="connsiteX2" fmla="*/ 625475 w 625475"/>
                <a:gd name="connsiteY2" fmla="*/ 0 h 288925"/>
                <a:gd name="connsiteX3" fmla="*/ 107950 w 625475"/>
                <a:gd name="connsiteY3" fmla="*/ 57150 h 288925"/>
                <a:gd name="connsiteX4" fmla="*/ 0 w 625475"/>
                <a:gd name="connsiteY4" fmla="*/ 212725 h 288925"/>
                <a:gd name="connsiteX5" fmla="*/ 307975 w 625475"/>
                <a:gd name="connsiteY5" fmla="*/ 288925 h 288925"/>
                <a:gd name="connsiteX0" fmla="*/ 307975 w 625475"/>
                <a:gd name="connsiteY0" fmla="*/ 288925 h 288925"/>
                <a:gd name="connsiteX1" fmla="*/ 457200 w 625475"/>
                <a:gd name="connsiteY1" fmla="*/ 123825 h 288925"/>
                <a:gd name="connsiteX2" fmla="*/ 625475 w 625475"/>
                <a:gd name="connsiteY2" fmla="*/ 0 h 288925"/>
                <a:gd name="connsiteX3" fmla="*/ 107950 w 625475"/>
                <a:gd name="connsiteY3" fmla="*/ 57150 h 288925"/>
                <a:gd name="connsiteX4" fmla="*/ 0 w 625475"/>
                <a:gd name="connsiteY4" fmla="*/ 212725 h 288925"/>
                <a:gd name="connsiteX5" fmla="*/ 307975 w 625475"/>
                <a:gd name="connsiteY5" fmla="*/ 288925 h 288925"/>
                <a:gd name="connsiteX0" fmla="*/ 307975 w 625475"/>
                <a:gd name="connsiteY0" fmla="*/ 288925 h 288925"/>
                <a:gd name="connsiteX1" fmla="*/ 457200 w 625475"/>
                <a:gd name="connsiteY1" fmla="*/ 123825 h 288925"/>
                <a:gd name="connsiteX2" fmla="*/ 625475 w 625475"/>
                <a:gd name="connsiteY2" fmla="*/ 0 h 288925"/>
                <a:gd name="connsiteX3" fmla="*/ 107950 w 625475"/>
                <a:gd name="connsiteY3" fmla="*/ 57150 h 288925"/>
                <a:gd name="connsiteX4" fmla="*/ 0 w 625475"/>
                <a:gd name="connsiteY4" fmla="*/ 212725 h 288925"/>
                <a:gd name="connsiteX5" fmla="*/ 307975 w 625475"/>
                <a:gd name="connsiteY5" fmla="*/ 288925 h 288925"/>
                <a:gd name="connsiteX0" fmla="*/ 307975 w 625475"/>
                <a:gd name="connsiteY0" fmla="*/ 288925 h 288925"/>
                <a:gd name="connsiteX1" fmla="*/ 457200 w 625475"/>
                <a:gd name="connsiteY1" fmla="*/ 123825 h 288925"/>
                <a:gd name="connsiteX2" fmla="*/ 625475 w 625475"/>
                <a:gd name="connsiteY2" fmla="*/ 0 h 288925"/>
                <a:gd name="connsiteX3" fmla="*/ 107950 w 625475"/>
                <a:gd name="connsiteY3" fmla="*/ 57150 h 288925"/>
                <a:gd name="connsiteX4" fmla="*/ 0 w 625475"/>
                <a:gd name="connsiteY4" fmla="*/ 212725 h 288925"/>
                <a:gd name="connsiteX5" fmla="*/ 307975 w 625475"/>
                <a:gd name="connsiteY5" fmla="*/ 288925 h 288925"/>
                <a:gd name="connsiteX0" fmla="*/ 307975 w 625475"/>
                <a:gd name="connsiteY0" fmla="*/ 288925 h 288925"/>
                <a:gd name="connsiteX1" fmla="*/ 457200 w 625475"/>
                <a:gd name="connsiteY1" fmla="*/ 123825 h 288925"/>
                <a:gd name="connsiteX2" fmla="*/ 625475 w 625475"/>
                <a:gd name="connsiteY2" fmla="*/ 0 h 288925"/>
                <a:gd name="connsiteX3" fmla="*/ 107950 w 625475"/>
                <a:gd name="connsiteY3" fmla="*/ 57150 h 288925"/>
                <a:gd name="connsiteX4" fmla="*/ 0 w 625475"/>
                <a:gd name="connsiteY4" fmla="*/ 212725 h 288925"/>
                <a:gd name="connsiteX5" fmla="*/ 307975 w 625475"/>
                <a:gd name="connsiteY5" fmla="*/ 288925 h 2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475" h="288925">
                  <a:moveTo>
                    <a:pt x="307975" y="288925"/>
                  </a:moveTo>
                  <a:lnTo>
                    <a:pt x="457200" y="123825"/>
                  </a:lnTo>
                  <a:lnTo>
                    <a:pt x="625475" y="0"/>
                  </a:lnTo>
                  <a:lnTo>
                    <a:pt x="107950" y="57150"/>
                  </a:lnTo>
                  <a:lnTo>
                    <a:pt x="0" y="212725"/>
                  </a:lnTo>
                  <a:cubicBezTo>
                    <a:pt x="169333" y="187325"/>
                    <a:pt x="233892" y="225425"/>
                    <a:pt x="307975" y="288925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200000" scaled="0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2128995" y="2698744"/>
              <a:ext cx="588924" cy="349415"/>
            </a:xfrm>
            <a:custGeom>
              <a:avLst/>
              <a:gdLst>
                <a:gd name="connsiteX0" fmla="*/ 0 w 438150"/>
                <a:gd name="connsiteY0" fmla="*/ 266700 h 266700"/>
                <a:gd name="connsiteX1" fmla="*/ 234950 w 438150"/>
                <a:gd name="connsiteY1" fmla="*/ 0 h 266700"/>
                <a:gd name="connsiteX2" fmla="*/ 438150 w 438150"/>
                <a:gd name="connsiteY2" fmla="*/ 57150 h 266700"/>
                <a:gd name="connsiteX3" fmla="*/ 390525 w 438150"/>
                <a:gd name="connsiteY3" fmla="*/ 152400 h 266700"/>
                <a:gd name="connsiteX4" fmla="*/ 0 w 438150"/>
                <a:gd name="connsiteY4" fmla="*/ 266700 h 266700"/>
                <a:gd name="connsiteX0" fmla="*/ 0 w 438150"/>
                <a:gd name="connsiteY0" fmla="*/ 266700 h 266700"/>
                <a:gd name="connsiteX1" fmla="*/ 234950 w 438150"/>
                <a:gd name="connsiteY1" fmla="*/ 0 h 266700"/>
                <a:gd name="connsiteX2" fmla="*/ 438150 w 438150"/>
                <a:gd name="connsiteY2" fmla="*/ 57150 h 266700"/>
                <a:gd name="connsiteX3" fmla="*/ 390525 w 438150"/>
                <a:gd name="connsiteY3" fmla="*/ 152400 h 266700"/>
                <a:gd name="connsiteX4" fmla="*/ 0 w 438150"/>
                <a:gd name="connsiteY4" fmla="*/ 266700 h 266700"/>
                <a:gd name="connsiteX0" fmla="*/ 0 w 438150"/>
                <a:gd name="connsiteY0" fmla="*/ 266700 h 266700"/>
                <a:gd name="connsiteX1" fmla="*/ 234950 w 438150"/>
                <a:gd name="connsiteY1" fmla="*/ 0 h 266700"/>
                <a:gd name="connsiteX2" fmla="*/ 438150 w 438150"/>
                <a:gd name="connsiteY2" fmla="*/ 57150 h 266700"/>
                <a:gd name="connsiteX3" fmla="*/ 390525 w 438150"/>
                <a:gd name="connsiteY3" fmla="*/ 152400 h 266700"/>
                <a:gd name="connsiteX4" fmla="*/ 0 w 438150"/>
                <a:gd name="connsiteY4" fmla="*/ 266700 h 266700"/>
                <a:gd name="connsiteX0" fmla="*/ 0 w 450850"/>
                <a:gd name="connsiteY0" fmla="*/ 266700 h 266700"/>
                <a:gd name="connsiteX1" fmla="*/ 247650 w 450850"/>
                <a:gd name="connsiteY1" fmla="*/ 0 h 266700"/>
                <a:gd name="connsiteX2" fmla="*/ 450850 w 450850"/>
                <a:gd name="connsiteY2" fmla="*/ 57150 h 266700"/>
                <a:gd name="connsiteX3" fmla="*/ 403225 w 450850"/>
                <a:gd name="connsiteY3" fmla="*/ 152400 h 266700"/>
                <a:gd name="connsiteX4" fmla="*/ 0 w 450850"/>
                <a:gd name="connsiteY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850" h="266700">
                  <a:moveTo>
                    <a:pt x="0" y="266700"/>
                  </a:moveTo>
                  <a:lnTo>
                    <a:pt x="247650" y="0"/>
                  </a:lnTo>
                  <a:lnTo>
                    <a:pt x="450850" y="57150"/>
                  </a:lnTo>
                  <a:lnTo>
                    <a:pt x="403225" y="152400"/>
                  </a:lnTo>
                  <a:cubicBezTo>
                    <a:pt x="339725" y="158750"/>
                    <a:pt x="152400" y="165100"/>
                    <a:pt x="0" y="2667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3105244" y="2773392"/>
              <a:ext cx="792112" cy="233472"/>
            </a:xfrm>
            <a:custGeom>
              <a:avLst/>
              <a:gdLst>
                <a:gd name="connsiteX0" fmla="*/ 600075 w 606425"/>
                <a:gd name="connsiteY0" fmla="*/ 177800 h 177800"/>
                <a:gd name="connsiteX1" fmla="*/ 606425 w 606425"/>
                <a:gd name="connsiteY1" fmla="*/ 0 h 177800"/>
                <a:gd name="connsiteX2" fmla="*/ 0 w 606425"/>
                <a:gd name="connsiteY2" fmla="*/ 73025 h 177800"/>
                <a:gd name="connsiteX3" fmla="*/ 600075 w 606425"/>
                <a:gd name="connsiteY3" fmla="*/ 177800 h 177800"/>
                <a:gd name="connsiteX0" fmla="*/ 600075 w 606425"/>
                <a:gd name="connsiteY0" fmla="*/ 177800 h 177800"/>
                <a:gd name="connsiteX1" fmla="*/ 606425 w 606425"/>
                <a:gd name="connsiteY1" fmla="*/ 0 h 177800"/>
                <a:gd name="connsiteX2" fmla="*/ 0 w 606425"/>
                <a:gd name="connsiteY2" fmla="*/ 73025 h 177800"/>
                <a:gd name="connsiteX3" fmla="*/ 600075 w 606425"/>
                <a:gd name="connsiteY3" fmla="*/ 177800 h 177800"/>
                <a:gd name="connsiteX0" fmla="*/ 600075 w 606425"/>
                <a:gd name="connsiteY0" fmla="*/ 177800 h 177800"/>
                <a:gd name="connsiteX1" fmla="*/ 606425 w 606425"/>
                <a:gd name="connsiteY1" fmla="*/ 0 h 177800"/>
                <a:gd name="connsiteX2" fmla="*/ 0 w 606425"/>
                <a:gd name="connsiteY2" fmla="*/ 73025 h 177800"/>
                <a:gd name="connsiteX3" fmla="*/ 600075 w 606425"/>
                <a:gd name="connsiteY3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425" h="177800">
                  <a:moveTo>
                    <a:pt x="600075" y="177800"/>
                  </a:moveTo>
                  <a:lnTo>
                    <a:pt x="606425" y="0"/>
                  </a:lnTo>
                  <a:lnTo>
                    <a:pt x="0" y="73025"/>
                  </a:lnTo>
                  <a:cubicBezTo>
                    <a:pt x="228600" y="92075"/>
                    <a:pt x="479425" y="69850"/>
                    <a:pt x="600075" y="177800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200000" scaled="0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5949861" y="2498624"/>
              <a:ext cx="1387386" cy="632124"/>
            </a:xfrm>
            <a:custGeom>
              <a:avLst/>
              <a:gdLst>
                <a:gd name="connsiteX0" fmla="*/ 1060450 w 1060450"/>
                <a:gd name="connsiteY0" fmla="*/ 482600 h 482600"/>
                <a:gd name="connsiteX1" fmla="*/ 0 w 1060450"/>
                <a:gd name="connsiteY1" fmla="*/ 349250 h 482600"/>
                <a:gd name="connsiteX2" fmla="*/ 577850 w 1060450"/>
                <a:gd name="connsiteY2" fmla="*/ 0 h 482600"/>
                <a:gd name="connsiteX3" fmla="*/ 1060450 w 1060450"/>
                <a:gd name="connsiteY3" fmla="*/ 482600 h 482600"/>
                <a:gd name="connsiteX0" fmla="*/ 1060450 w 1060450"/>
                <a:gd name="connsiteY0" fmla="*/ 482600 h 482600"/>
                <a:gd name="connsiteX1" fmla="*/ 0 w 1060450"/>
                <a:gd name="connsiteY1" fmla="*/ 349250 h 482600"/>
                <a:gd name="connsiteX2" fmla="*/ 577850 w 1060450"/>
                <a:gd name="connsiteY2" fmla="*/ 0 h 482600"/>
                <a:gd name="connsiteX3" fmla="*/ 1060450 w 1060450"/>
                <a:gd name="connsiteY3" fmla="*/ 482600 h 482600"/>
                <a:gd name="connsiteX0" fmla="*/ 1060450 w 1060450"/>
                <a:gd name="connsiteY0" fmla="*/ 482600 h 482600"/>
                <a:gd name="connsiteX1" fmla="*/ 0 w 1060450"/>
                <a:gd name="connsiteY1" fmla="*/ 349250 h 482600"/>
                <a:gd name="connsiteX2" fmla="*/ 577850 w 1060450"/>
                <a:gd name="connsiteY2" fmla="*/ 0 h 482600"/>
                <a:gd name="connsiteX3" fmla="*/ 1060450 w 1060450"/>
                <a:gd name="connsiteY3" fmla="*/ 482600 h 482600"/>
                <a:gd name="connsiteX0" fmla="*/ 1060450 w 1060450"/>
                <a:gd name="connsiteY0" fmla="*/ 482600 h 482600"/>
                <a:gd name="connsiteX1" fmla="*/ 0 w 1060450"/>
                <a:gd name="connsiteY1" fmla="*/ 349250 h 482600"/>
                <a:gd name="connsiteX2" fmla="*/ 577850 w 1060450"/>
                <a:gd name="connsiteY2" fmla="*/ 0 h 482600"/>
                <a:gd name="connsiteX3" fmla="*/ 1060450 w 1060450"/>
                <a:gd name="connsiteY3" fmla="*/ 482600 h 482600"/>
                <a:gd name="connsiteX0" fmla="*/ 1060450 w 1060450"/>
                <a:gd name="connsiteY0" fmla="*/ 482600 h 482600"/>
                <a:gd name="connsiteX1" fmla="*/ 0 w 1060450"/>
                <a:gd name="connsiteY1" fmla="*/ 349250 h 482600"/>
                <a:gd name="connsiteX2" fmla="*/ 577850 w 1060450"/>
                <a:gd name="connsiteY2" fmla="*/ 0 h 482600"/>
                <a:gd name="connsiteX3" fmla="*/ 1060450 w 1060450"/>
                <a:gd name="connsiteY3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450" h="482600">
                  <a:moveTo>
                    <a:pt x="1060450" y="482600"/>
                  </a:moveTo>
                  <a:cubicBezTo>
                    <a:pt x="684742" y="317500"/>
                    <a:pt x="232833" y="384175"/>
                    <a:pt x="0" y="349250"/>
                  </a:cubicBezTo>
                  <a:lnTo>
                    <a:pt x="577850" y="0"/>
                  </a:lnTo>
                  <a:cubicBezTo>
                    <a:pt x="738717" y="160867"/>
                    <a:pt x="909108" y="277283"/>
                    <a:pt x="1060450" y="482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6984844" y="2740038"/>
              <a:ext cx="465108" cy="374827"/>
            </a:xfrm>
            <a:custGeom>
              <a:avLst/>
              <a:gdLst>
                <a:gd name="connsiteX0" fmla="*/ 254000 w 355600"/>
                <a:gd name="connsiteY0" fmla="*/ 269875 h 269875"/>
                <a:gd name="connsiteX1" fmla="*/ 355600 w 355600"/>
                <a:gd name="connsiteY1" fmla="*/ 142875 h 269875"/>
                <a:gd name="connsiteX2" fmla="*/ 120650 w 355600"/>
                <a:gd name="connsiteY2" fmla="*/ 50800 h 269875"/>
                <a:gd name="connsiteX3" fmla="*/ 0 w 355600"/>
                <a:gd name="connsiteY3" fmla="*/ 0 h 269875"/>
                <a:gd name="connsiteX4" fmla="*/ 254000 w 355600"/>
                <a:gd name="connsiteY4" fmla="*/ 269875 h 269875"/>
                <a:gd name="connsiteX0" fmla="*/ 257175 w 355600"/>
                <a:gd name="connsiteY0" fmla="*/ 292100 h 292100"/>
                <a:gd name="connsiteX1" fmla="*/ 355600 w 355600"/>
                <a:gd name="connsiteY1" fmla="*/ 142875 h 292100"/>
                <a:gd name="connsiteX2" fmla="*/ 120650 w 355600"/>
                <a:gd name="connsiteY2" fmla="*/ 50800 h 292100"/>
                <a:gd name="connsiteX3" fmla="*/ 0 w 355600"/>
                <a:gd name="connsiteY3" fmla="*/ 0 h 292100"/>
                <a:gd name="connsiteX4" fmla="*/ 257175 w 355600"/>
                <a:gd name="connsiteY4" fmla="*/ 292100 h 292100"/>
                <a:gd name="connsiteX0" fmla="*/ 266700 w 355600"/>
                <a:gd name="connsiteY0" fmla="*/ 285750 h 285750"/>
                <a:gd name="connsiteX1" fmla="*/ 355600 w 355600"/>
                <a:gd name="connsiteY1" fmla="*/ 142875 h 285750"/>
                <a:gd name="connsiteX2" fmla="*/ 120650 w 355600"/>
                <a:gd name="connsiteY2" fmla="*/ 50800 h 285750"/>
                <a:gd name="connsiteX3" fmla="*/ 0 w 355600"/>
                <a:gd name="connsiteY3" fmla="*/ 0 h 285750"/>
                <a:gd name="connsiteX4" fmla="*/ 266700 w 355600"/>
                <a:gd name="connsiteY4" fmla="*/ 285750 h 285750"/>
                <a:gd name="connsiteX0" fmla="*/ 266700 w 355600"/>
                <a:gd name="connsiteY0" fmla="*/ 285750 h 285750"/>
                <a:gd name="connsiteX1" fmla="*/ 355600 w 355600"/>
                <a:gd name="connsiteY1" fmla="*/ 142875 h 285750"/>
                <a:gd name="connsiteX2" fmla="*/ 120650 w 355600"/>
                <a:gd name="connsiteY2" fmla="*/ 50800 h 285750"/>
                <a:gd name="connsiteX3" fmla="*/ 0 w 355600"/>
                <a:gd name="connsiteY3" fmla="*/ 0 h 285750"/>
                <a:gd name="connsiteX4" fmla="*/ 266700 w 355600"/>
                <a:gd name="connsiteY4" fmla="*/ 285750 h 285750"/>
                <a:gd name="connsiteX0" fmla="*/ 266700 w 355600"/>
                <a:gd name="connsiteY0" fmla="*/ 285750 h 285750"/>
                <a:gd name="connsiteX1" fmla="*/ 355600 w 355600"/>
                <a:gd name="connsiteY1" fmla="*/ 142875 h 285750"/>
                <a:gd name="connsiteX2" fmla="*/ 120650 w 355600"/>
                <a:gd name="connsiteY2" fmla="*/ 50800 h 285750"/>
                <a:gd name="connsiteX3" fmla="*/ 0 w 355600"/>
                <a:gd name="connsiteY3" fmla="*/ 0 h 285750"/>
                <a:gd name="connsiteX4" fmla="*/ 266700 w 355600"/>
                <a:gd name="connsiteY4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00" h="285750">
                  <a:moveTo>
                    <a:pt x="266700" y="285750"/>
                  </a:moveTo>
                  <a:cubicBezTo>
                    <a:pt x="251883" y="200025"/>
                    <a:pt x="319617" y="152400"/>
                    <a:pt x="355600" y="142875"/>
                  </a:cubicBezTo>
                  <a:lnTo>
                    <a:pt x="120650" y="50800"/>
                  </a:lnTo>
                  <a:lnTo>
                    <a:pt x="0" y="0"/>
                  </a:lnTo>
                  <a:lnTo>
                    <a:pt x="266700" y="285750"/>
                  </a:lnTo>
                  <a:close/>
                </a:path>
              </a:pathLst>
            </a:custGeom>
            <a:gradFill flip="none" rotWithShape="1">
              <a:gsLst>
                <a:gs pos="18000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322597" y="1580615"/>
              <a:ext cx="3214480" cy="1416720"/>
            </a:xfrm>
            <a:custGeom>
              <a:avLst/>
              <a:gdLst>
                <a:gd name="connsiteX0" fmla="*/ 0 w 2457450"/>
                <a:gd name="connsiteY0" fmla="*/ 1098550 h 1104900"/>
                <a:gd name="connsiteX1" fmla="*/ 1276350 w 2457450"/>
                <a:gd name="connsiteY1" fmla="*/ 203200 h 1104900"/>
                <a:gd name="connsiteX2" fmla="*/ 2457450 w 2457450"/>
                <a:gd name="connsiteY2" fmla="*/ 0 h 1104900"/>
                <a:gd name="connsiteX3" fmla="*/ 628650 w 2457450"/>
                <a:gd name="connsiteY3" fmla="*/ 1104900 h 1104900"/>
                <a:gd name="connsiteX4" fmla="*/ 0 w 2457450"/>
                <a:gd name="connsiteY4" fmla="*/ 1098550 h 1104900"/>
                <a:gd name="connsiteX0" fmla="*/ 0 w 2457450"/>
                <a:gd name="connsiteY0" fmla="*/ 1098550 h 1104900"/>
                <a:gd name="connsiteX1" fmla="*/ 1276350 w 2457450"/>
                <a:gd name="connsiteY1" fmla="*/ 203200 h 1104900"/>
                <a:gd name="connsiteX2" fmla="*/ 2457450 w 2457450"/>
                <a:gd name="connsiteY2" fmla="*/ 0 h 1104900"/>
                <a:gd name="connsiteX3" fmla="*/ 628650 w 2457450"/>
                <a:gd name="connsiteY3" fmla="*/ 1104900 h 1104900"/>
                <a:gd name="connsiteX4" fmla="*/ 0 w 2457450"/>
                <a:gd name="connsiteY4" fmla="*/ 1098550 h 1104900"/>
                <a:gd name="connsiteX0" fmla="*/ 0 w 2457450"/>
                <a:gd name="connsiteY0" fmla="*/ 1098550 h 1104900"/>
                <a:gd name="connsiteX1" fmla="*/ 1276350 w 2457450"/>
                <a:gd name="connsiteY1" fmla="*/ 203200 h 1104900"/>
                <a:gd name="connsiteX2" fmla="*/ 2457450 w 2457450"/>
                <a:gd name="connsiteY2" fmla="*/ 0 h 1104900"/>
                <a:gd name="connsiteX3" fmla="*/ 628650 w 2457450"/>
                <a:gd name="connsiteY3" fmla="*/ 1104900 h 1104900"/>
                <a:gd name="connsiteX4" fmla="*/ 0 w 2457450"/>
                <a:gd name="connsiteY4" fmla="*/ 1098550 h 1104900"/>
                <a:gd name="connsiteX0" fmla="*/ 0 w 2457450"/>
                <a:gd name="connsiteY0" fmla="*/ 1098550 h 1104900"/>
                <a:gd name="connsiteX1" fmla="*/ 1276350 w 2457450"/>
                <a:gd name="connsiteY1" fmla="*/ 203200 h 1104900"/>
                <a:gd name="connsiteX2" fmla="*/ 2457450 w 2457450"/>
                <a:gd name="connsiteY2" fmla="*/ 0 h 1104900"/>
                <a:gd name="connsiteX3" fmla="*/ 628650 w 2457450"/>
                <a:gd name="connsiteY3" fmla="*/ 1104900 h 1104900"/>
                <a:gd name="connsiteX4" fmla="*/ 0 w 2457450"/>
                <a:gd name="connsiteY4" fmla="*/ 1098550 h 1104900"/>
                <a:gd name="connsiteX0" fmla="*/ 0 w 2457450"/>
                <a:gd name="connsiteY0" fmla="*/ 1098550 h 1104900"/>
                <a:gd name="connsiteX1" fmla="*/ 1276350 w 2457450"/>
                <a:gd name="connsiteY1" fmla="*/ 203200 h 1104900"/>
                <a:gd name="connsiteX2" fmla="*/ 2457450 w 2457450"/>
                <a:gd name="connsiteY2" fmla="*/ 0 h 1104900"/>
                <a:gd name="connsiteX3" fmla="*/ 628650 w 2457450"/>
                <a:gd name="connsiteY3" fmla="*/ 1104900 h 1104900"/>
                <a:gd name="connsiteX4" fmla="*/ 0 w 2457450"/>
                <a:gd name="connsiteY4" fmla="*/ 1098550 h 1104900"/>
                <a:gd name="connsiteX0" fmla="*/ 0 w 2457450"/>
                <a:gd name="connsiteY0" fmla="*/ 1082675 h 1089025"/>
                <a:gd name="connsiteX1" fmla="*/ 1276350 w 2457450"/>
                <a:gd name="connsiteY1" fmla="*/ 18732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76350 w 2457450"/>
                <a:gd name="connsiteY1" fmla="*/ 18732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76350 w 2457450"/>
                <a:gd name="connsiteY1" fmla="*/ 18732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92225 w 2457450"/>
                <a:gd name="connsiteY1" fmla="*/ 215900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85875 w 2457450"/>
                <a:gd name="connsiteY1" fmla="*/ 19367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85875 w 2457450"/>
                <a:gd name="connsiteY1" fmla="*/ 19367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85875 w 2457450"/>
                <a:gd name="connsiteY1" fmla="*/ 19367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85875 w 2457450"/>
                <a:gd name="connsiteY1" fmla="*/ 19367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85875 w 2457450"/>
                <a:gd name="connsiteY1" fmla="*/ 19367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85875 w 2457450"/>
                <a:gd name="connsiteY1" fmla="*/ 19367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0" h="1082675">
                  <a:moveTo>
                    <a:pt x="0" y="1082675"/>
                  </a:moveTo>
                  <a:cubicBezTo>
                    <a:pt x="425450" y="784225"/>
                    <a:pt x="812800" y="415925"/>
                    <a:pt x="1285875" y="193675"/>
                  </a:cubicBezTo>
                  <a:cubicBezTo>
                    <a:pt x="1603375" y="68792"/>
                    <a:pt x="2054225" y="13758"/>
                    <a:pt x="2457450" y="0"/>
                  </a:cubicBezTo>
                  <a:cubicBezTo>
                    <a:pt x="1524000" y="88371"/>
                    <a:pt x="1205003" y="776999"/>
                    <a:pt x="1060450" y="1050925"/>
                  </a:cubicBezTo>
                  <a:cubicBezTo>
                    <a:pt x="920750" y="886883"/>
                    <a:pt x="193675" y="992717"/>
                    <a:pt x="0" y="1082675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4689467" y="1604440"/>
              <a:ext cx="3138286" cy="1477073"/>
            </a:xfrm>
            <a:custGeom>
              <a:avLst/>
              <a:gdLst>
                <a:gd name="connsiteX0" fmla="*/ 933450 w 2413000"/>
                <a:gd name="connsiteY0" fmla="*/ 1085850 h 1174750"/>
                <a:gd name="connsiteX1" fmla="*/ 2413000 w 2413000"/>
                <a:gd name="connsiteY1" fmla="*/ 1174750 h 1174750"/>
                <a:gd name="connsiteX2" fmla="*/ 0 w 2413000"/>
                <a:gd name="connsiteY2" fmla="*/ 0 h 1174750"/>
                <a:gd name="connsiteX3" fmla="*/ 933450 w 2413000"/>
                <a:gd name="connsiteY3" fmla="*/ 1085850 h 1174750"/>
                <a:gd name="connsiteX0" fmla="*/ 908050 w 2387600"/>
                <a:gd name="connsiteY0" fmla="*/ 1041400 h 1130300"/>
                <a:gd name="connsiteX1" fmla="*/ 2387600 w 2387600"/>
                <a:gd name="connsiteY1" fmla="*/ 1130300 h 1130300"/>
                <a:gd name="connsiteX2" fmla="*/ 0 w 2387600"/>
                <a:gd name="connsiteY2" fmla="*/ 0 h 1130300"/>
                <a:gd name="connsiteX3" fmla="*/ 908050 w 2387600"/>
                <a:gd name="connsiteY3" fmla="*/ 1041400 h 1130300"/>
                <a:gd name="connsiteX0" fmla="*/ 908050 w 2387600"/>
                <a:gd name="connsiteY0" fmla="*/ 1041674 h 1130574"/>
                <a:gd name="connsiteX1" fmla="*/ 2387600 w 2387600"/>
                <a:gd name="connsiteY1" fmla="*/ 1130574 h 1130574"/>
                <a:gd name="connsiteX2" fmla="*/ 0 w 2387600"/>
                <a:gd name="connsiteY2" fmla="*/ 274 h 1130574"/>
                <a:gd name="connsiteX3" fmla="*/ 908050 w 2387600"/>
                <a:gd name="connsiteY3" fmla="*/ 1041674 h 1130574"/>
                <a:gd name="connsiteX0" fmla="*/ 908050 w 2387600"/>
                <a:gd name="connsiteY0" fmla="*/ 1041674 h 1130574"/>
                <a:gd name="connsiteX1" fmla="*/ 2387600 w 2387600"/>
                <a:gd name="connsiteY1" fmla="*/ 1130574 h 1130574"/>
                <a:gd name="connsiteX2" fmla="*/ 0 w 2387600"/>
                <a:gd name="connsiteY2" fmla="*/ 274 h 1130574"/>
                <a:gd name="connsiteX3" fmla="*/ 908050 w 2387600"/>
                <a:gd name="connsiteY3" fmla="*/ 1041674 h 1130574"/>
                <a:gd name="connsiteX0" fmla="*/ 908050 w 2387600"/>
                <a:gd name="connsiteY0" fmla="*/ 1041674 h 1130574"/>
                <a:gd name="connsiteX1" fmla="*/ 2387600 w 2387600"/>
                <a:gd name="connsiteY1" fmla="*/ 1130574 h 1130574"/>
                <a:gd name="connsiteX2" fmla="*/ 0 w 2387600"/>
                <a:gd name="connsiteY2" fmla="*/ 274 h 1130574"/>
                <a:gd name="connsiteX3" fmla="*/ 908050 w 2387600"/>
                <a:gd name="connsiteY3" fmla="*/ 1041674 h 1130574"/>
                <a:gd name="connsiteX0" fmla="*/ 908050 w 2387600"/>
                <a:gd name="connsiteY0" fmla="*/ 1041674 h 1130574"/>
                <a:gd name="connsiteX1" fmla="*/ 2387600 w 2387600"/>
                <a:gd name="connsiteY1" fmla="*/ 1130574 h 1130574"/>
                <a:gd name="connsiteX2" fmla="*/ 0 w 2387600"/>
                <a:gd name="connsiteY2" fmla="*/ 274 h 1130574"/>
                <a:gd name="connsiteX3" fmla="*/ 908050 w 2387600"/>
                <a:gd name="connsiteY3" fmla="*/ 1041674 h 1130574"/>
                <a:gd name="connsiteX0" fmla="*/ 908050 w 2387600"/>
                <a:gd name="connsiteY0" fmla="*/ 1054370 h 1143270"/>
                <a:gd name="connsiteX1" fmla="*/ 2387600 w 2387600"/>
                <a:gd name="connsiteY1" fmla="*/ 1143270 h 1143270"/>
                <a:gd name="connsiteX2" fmla="*/ 0 w 2387600"/>
                <a:gd name="connsiteY2" fmla="*/ 270 h 1143270"/>
                <a:gd name="connsiteX3" fmla="*/ 908050 w 2387600"/>
                <a:gd name="connsiteY3" fmla="*/ 1054370 h 1143270"/>
                <a:gd name="connsiteX0" fmla="*/ 908050 w 2387600"/>
                <a:gd name="connsiteY0" fmla="*/ 1054342 h 1143242"/>
                <a:gd name="connsiteX1" fmla="*/ 2387600 w 2387600"/>
                <a:gd name="connsiteY1" fmla="*/ 1143242 h 1143242"/>
                <a:gd name="connsiteX2" fmla="*/ 0 w 2387600"/>
                <a:gd name="connsiteY2" fmla="*/ 242 h 1143242"/>
                <a:gd name="connsiteX3" fmla="*/ 908050 w 2387600"/>
                <a:gd name="connsiteY3" fmla="*/ 1054342 h 1143242"/>
                <a:gd name="connsiteX0" fmla="*/ 908050 w 2387600"/>
                <a:gd name="connsiteY0" fmla="*/ 1056475 h 1145375"/>
                <a:gd name="connsiteX1" fmla="*/ 2387600 w 2387600"/>
                <a:gd name="connsiteY1" fmla="*/ 1145375 h 1145375"/>
                <a:gd name="connsiteX2" fmla="*/ 0 w 2387600"/>
                <a:gd name="connsiteY2" fmla="*/ 2375 h 1145375"/>
                <a:gd name="connsiteX3" fmla="*/ 908050 w 2387600"/>
                <a:gd name="connsiteY3" fmla="*/ 1056475 h 1145375"/>
                <a:gd name="connsiteX0" fmla="*/ 908050 w 2387600"/>
                <a:gd name="connsiteY0" fmla="*/ 1056475 h 1145375"/>
                <a:gd name="connsiteX1" fmla="*/ 2387600 w 2387600"/>
                <a:gd name="connsiteY1" fmla="*/ 1145375 h 1145375"/>
                <a:gd name="connsiteX2" fmla="*/ 0 w 2387600"/>
                <a:gd name="connsiteY2" fmla="*/ 2375 h 1145375"/>
                <a:gd name="connsiteX3" fmla="*/ 908050 w 2387600"/>
                <a:gd name="connsiteY3" fmla="*/ 1056475 h 1145375"/>
                <a:gd name="connsiteX0" fmla="*/ 908050 w 2387600"/>
                <a:gd name="connsiteY0" fmla="*/ 1056475 h 1145375"/>
                <a:gd name="connsiteX1" fmla="*/ 2387600 w 2387600"/>
                <a:gd name="connsiteY1" fmla="*/ 1145375 h 1145375"/>
                <a:gd name="connsiteX2" fmla="*/ 0 w 2387600"/>
                <a:gd name="connsiteY2" fmla="*/ 2375 h 1145375"/>
                <a:gd name="connsiteX3" fmla="*/ 908050 w 2387600"/>
                <a:gd name="connsiteY3" fmla="*/ 1056475 h 1145375"/>
                <a:gd name="connsiteX0" fmla="*/ 908050 w 2387600"/>
                <a:gd name="connsiteY0" fmla="*/ 1056475 h 1145375"/>
                <a:gd name="connsiteX1" fmla="*/ 2387600 w 2387600"/>
                <a:gd name="connsiteY1" fmla="*/ 1145375 h 1145375"/>
                <a:gd name="connsiteX2" fmla="*/ 0 w 2387600"/>
                <a:gd name="connsiteY2" fmla="*/ 2375 h 1145375"/>
                <a:gd name="connsiteX3" fmla="*/ 908050 w 2387600"/>
                <a:gd name="connsiteY3" fmla="*/ 1056475 h 1145375"/>
                <a:gd name="connsiteX0" fmla="*/ 904875 w 2387600"/>
                <a:gd name="connsiteY0" fmla="*/ 1075525 h 1145375"/>
                <a:gd name="connsiteX1" fmla="*/ 2387600 w 2387600"/>
                <a:gd name="connsiteY1" fmla="*/ 1145375 h 1145375"/>
                <a:gd name="connsiteX2" fmla="*/ 0 w 2387600"/>
                <a:gd name="connsiteY2" fmla="*/ 2375 h 1145375"/>
                <a:gd name="connsiteX3" fmla="*/ 904875 w 2387600"/>
                <a:gd name="connsiteY3" fmla="*/ 1075525 h 1145375"/>
                <a:gd name="connsiteX0" fmla="*/ 904875 w 2387600"/>
                <a:gd name="connsiteY0" fmla="*/ 1075525 h 1145375"/>
                <a:gd name="connsiteX1" fmla="*/ 2387600 w 2387600"/>
                <a:gd name="connsiteY1" fmla="*/ 1145375 h 1145375"/>
                <a:gd name="connsiteX2" fmla="*/ 0 w 2387600"/>
                <a:gd name="connsiteY2" fmla="*/ 2375 h 1145375"/>
                <a:gd name="connsiteX3" fmla="*/ 904875 w 2387600"/>
                <a:gd name="connsiteY3" fmla="*/ 1075525 h 1145375"/>
                <a:gd name="connsiteX0" fmla="*/ 916523 w 2399248"/>
                <a:gd name="connsiteY0" fmla="*/ 1058098 h 1127948"/>
                <a:gd name="connsiteX1" fmla="*/ 2399248 w 2399248"/>
                <a:gd name="connsiteY1" fmla="*/ 1127948 h 1127948"/>
                <a:gd name="connsiteX2" fmla="*/ 0 w 2399248"/>
                <a:gd name="connsiteY2" fmla="*/ 2420 h 1127948"/>
                <a:gd name="connsiteX3" fmla="*/ 916523 w 2399248"/>
                <a:gd name="connsiteY3" fmla="*/ 1058098 h 1127948"/>
                <a:gd name="connsiteX0" fmla="*/ 916523 w 2399248"/>
                <a:gd name="connsiteY0" fmla="*/ 1058098 h 1127948"/>
                <a:gd name="connsiteX1" fmla="*/ 2399248 w 2399248"/>
                <a:gd name="connsiteY1" fmla="*/ 1127948 h 1127948"/>
                <a:gd name="connsiteX2" fmla="*/ 0 w 2399248"/>
                <a:gd name="connsiteY2" fmla="*/ 2420 h 1127948"/>
                <a:gd name="connsiteX3" fmla="*/ 916523 w 2399248"/>
                <a:gd name="connsiteY3" fmla="*/ 1058098 h 112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9248" h="1127948">
                  <a:moveTo>
                    <a:pt x="916523" y="1058098"/>
                  </a:moveTo>
                  <a:cubicBezTo>
                    <a:pt x="1304931" y="989306"/>
                    <a:pt x="1887015" y="942740"/>
                    <a:pt x="2399248" y="1127948"/>
                  </a:cubicBezTo>
                  <a:cubicBezTo>
                    <a:pt x="2009781" y="846431"/>
                    <a:pt x="1595967" y="-52613"/>
                    <a:pt x="0" y="2420"/>
                  </a:cubicBezTo>
                  <a:cubicBezTo>
                    <a:pt x="738115" y="84946"/>
                    <a:pt x="778940" y="895115"/>
                    <a:pt x="916523" y="1058098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200000" scaled="0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2709983" y="1585381"/>
              <a:ext cx="3182732" cy="1404014"/>
            </a:xfrm>
            <a:custGeom>
              <a:avLst/>
              <a:gdLst>
                <a:gd name="connsiteX0" fmla="*/ 0 w 2432050"/>
                <a:gd name="connsiteY0" fmla="*/ 1047750 h 1073150"/>
                <a:gd name="connsiteX1" fmla="*/ 1409700 w 2432050"/>
                <a:gd name="connsiteY1" fmla="*/ 0 h 1073150"/>
                <a:gd name="connsiteX2" fmla="*/ 2432050 w 2432050"/>
                <a:gd name="connsiteY2" fmla="*/ 1073150 h 1073150"/>
                <a:gd name="connsiteX3" fmla="*/ 0 w 2432050"/>
                <a:gd name="connsiteY3" fmla="*/ 1047750 h 1073150"/>
                <a:gd name="connsiteX0" fmla="*/ 0 w 2432050"/>
                <a:gd name="connsiteY0" fmla="*/ 1048038 h 1073438"/>
                <a:gd name="connsiteX1" fmla="*/ 1409700 w 2432050"/>
                <a:gd name="connsiteY1" fmla="*/ 288 h 1073438"/>
                <a:gd name="connsiteX2" fmla="*/ 2432050 w 2432050"/>
                <a:gd name="connsiteY2" fmla="*/ 1073438 h 1073438"/>
                <a:gd name="connsiteX3" fmla="*/ 0 w 2432050"/>
                <a:gd name="connsiteY3" fmla="*/ 1048038 h 1073438"/>
                <a:gd name="connsiteX0" fmla="*/ 0 w 2432050"/>
                <a:gd name="connsiteY0" fmla="*/ 1048038 h 1073438"/>
                <a:gd name="connsiteX1" fmla="*/ 1409700 w 2432050"/>
                <a:gd name="connsiteY1" fmla="*/ 288 h 1073438"/>
                <a:gd name="connsiteX2" fmla="*/ 2432050 w 2432050"/>
                <a:gd name="connsiteY2" fmla="*/ 1073438 h 1073438"/>
                <a:gd name="connsiteX3" fmla="*/ 0 w 2432050"/>
                <a:gd name="connsiteY3" fmla="*/ 1048038 h 1073438"/>
                <a:gd name="connsiteX0" fmla="*/ 0 w 2432050"/>
                <a:gd name="connsiteY0" fmla="*/ 1048038 h 1073438"/>
                <a:gd name="connsiteX1" fmla="*/ 1409700 w 2432050"/>
                <a:gd name="connsiteY1" fmla="*/ 288 h 1073438"/>
                <a:gd name="connsiteX2" fmla="*/ 2432050 w 2432050"/>
                <a:gd name="connsiteY2" fmla="*/ 1073438 h 1073438"/>
                <a:gd name="connsiteX3" fmla="*/ 0 w 2432050"/>
                <a:gd name="connsiteY3" fmla="*/ 1048038 h 1073438"/>
                <a:gd name="connsiteX0" fmla="*/ 0 w 2432050"/>
                <a:gd name="connsiteY0" fmla="*/ 1047984 h 1073384"/>
                <a:gd name="connsiteX1" fmla="*/ 1409700 w 2432050"/>
                <a:gd name="connsiteY1" fmla="*/ 234 h 1073384"/>
                <a:gd name="connsiteX2" fmla="*/ 2432050 w 2432050"/>
                <a:gd name="connsiteY2" fmla="*/ 1073384 h 1073384"/>
                <a:gd name="connsiteX3" fmla="*/ 0 w 2432050"/>
                <a:gd name="connsiteY3" fmla="*/ 1047984 h 1073384"/>
                <a:gd name="connsiteX0" fmla="*/ 0 w 2432050"/>
                <a:gd name="connsiteY0" fmla="*/ 1047984 h 1073384"/>
                <a:gd name="connsiteX1" fmla="*/ 1409700 w 2432050"/>
                <a:gd name="connsiteY1" fmla="*/ 234 h 1073384"/>
                <a:gd name="connsiteX2" fmla="*/ 2432050 w 2432050"/>
                <a:gd name="connsiteY2" fmla="*/ 1073384 h 1073384"/>
                <a:gd name="connsiteX3" fmla="*/ 0 w 2432050"/>
                <a:gd name="connsiteY3" fmla="*/ 1047984 h 1073384"/>
                <a:gd name="connsiteX0" fmla="*/ 0 w 2432050"/>
                <a:gd name="connsiteY0" fmla="*/ 1047984 h 1073384"/>
                <a:gd name="connsiteX1" fmla="*/ 1409700 w 2432050"/>
                <a:gd name="connsiteY1" fmla="*/ 234 h 1073384"/>
                <a:gd name="connsiteX2" fmla="*/ 2432050 w 2432050"/>
                <a:gd name="connsiteY2" fmla="*/ 1073384 h 1073384"/>
                <a:gd name="connsiteX3" fmla="*/ 0 w 2432050"/>
                <a:gd name="connsiteY3" fmla="*/ 1047984 h 1073384"/>
                <a:gd name="connsiteX0" fmla="*/ 0 w 2432050"/>
                <a:gd name="connsiteY0" fmla="*/ 1047750 h 1073150"/>
                <a:gd name="connsiteX1" fmla="*/ 1409700 w 2432050"/>
                <a:gd name="connsiteY1" fmla="*/ 0 h 1073150"/>
                <a:gd name="connsiteX2" fmla="*/ 2432050 w 2432050"/>
                <a:gd name="connsiteY2" fmla="*/ 1073150 h 1073150"/>
                <a:gd name="connsiteX3" fmla="*/ 0 w 2432050"/>
                <a:gd name="connsiteY3" fmla="*/ 1047750 h 1073150"/>
                <a:gd name="connsiteX0" fmla="*/ 0 w 2432050"/>
                <a:gd name="connsiteY0" fmla="*/ 1047750 h 1073150"/>
                <a:gd name="connsiteX1" fmla="*/ 1409700 w 2432050"/>
                <a:gd name="connsiteY1" fmla="*/ 0 h 1073150"/>
                <a:gd name="connsiteX2" fmla="*/ 2432050 w 2432050"/>
                <a:gd name="connsiteY2" fmla="*/ 1073150 h 1073150"/>
                <a:gd name="connsiteX3" fmla="*/ 0 w 2432050"/>
                <a:gd name="connsiteY3" fmla="*/ 1047750 h 1073150"/>
                <a:gd name="connsiteX0" fmla="*/ 0 w 2432050"/>
                <a:gd name="connsiteY0" fmla="*/ 1047750 h 1073150"/>
                <a:gd name="connsiteX1" fmla="*/ 1409700 w 2432050"/>
                <a:gd name="connsiteY1" fmla="*/ 0 h 1073150"/>
                <a:gd name="connsiteX2" fmla="*/ 2432050 w 2432050"/>
                <a:gd name="connsiteY2" fmla="*/ 1073150 h 1073150"/>
                <a:gd name="connsiteX3" fmla="*/ 0 w 2432050"/>
                <a:gd name="connsiteY3" fmla="*/ 1047750 h 1073150"/>
                <a:gd name="connsiteX0" fmla="*/ 0 w 2432050"/>
                <a:gd name="connsiteY0" fmla="*/ 1047750 h 1073150"/>
                <a:gd name="connsiteX1" fmla="*/ 1409700 w 2432050"/>
                <a:gd name="connsiteY1" fmla="*/ 0 h 1073150"/>
                <a:gd name="connsiteX2" fmla="*/ 2432050 w 2432050"/>
                <a:gd name="connsiteY2" fmla="*/ 1073150 h 1073150"/>
                <a:gd name="connsiteX3" fmla="*/ 0 w 2432050"/>
                <a:gd name="connsiteY3" fmla="*/ 1047750 h 1073150"/>
                <a:gd name="connsiteX0" fmla="*/ 0 w 2432050"/>
                <a:gd name="connsiteY0" fmla="*/ 1047750 h 1073150"/>
                <a:gd name="connsiteX1" fmla="*/ 1409700 w 2432050"/>
                <a:gd name="connsiteY1" fmla="*/ 0 h 1073150"/>
                <a:gd name="connsiteX2" fmla="*/ 2432050 w 2432050"/>
                <a:gd name="connsiteY2" fmla="*/ 1073150 h 1073150"/>
                <a:gd name="connsiteX3" fmla="*/ 0 w 2432050"/>
                <a:gd name="connsiteY3" fmla="*/ 1047750 h 107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2050" h="1073150">
                  <a:moveTo>
                    <a:pt x="0" y="1047750"/>
                  </a:moveTo>
                  <a:cubicBezTo>
                    <a:pt x="17553" y="983886"/>
                    <a:pt x="445996" y="25400"/>
                    <a:pt x="1409700" y="0"/>
                  </a:cubicBezTo>
                  <a:cubicBezTo>
                    <a:pt x="2258444" y="41308"/>
                    <a:pt x="2326217" y="893233"/>
                    <a:pt x="2432050" y="1073150"/>
                  </a:cubicBezTo>
                  <a:cubicBezTo>
                    <a:pt x="1519767" y="842433"/>
                    <a:pt x="804333" y="948267"/>
                    <a:pt x="0" y="10477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3680947" y="1857365"/>
            <a:ext cx="33329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Pure &amp; Broken</a:t>
            </a:r>
          </a:p>
          <a:p>
            <a:pPr algn="ctr"/>
            <a:r>
              <a:rPr lang="en-US" altLang="zh-CN" sz="2000" dirty="0" err="1" smtClean="0">
                <a:solidFill>
                  <a:srgbClr val="323291"/>
                </a:solidFill>
                <a:latin typeface="Arial Black" pitchFamily="34" charset="0"/>
              </a:rPr>
              <a:t>Ganoderma</a:t>
            </a:r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 Spores</a:t>
            </a:r>
            <a:endParaRPr lang="zh-CN" altLang="en-US" dirty="0" smtClean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1109848" y="3429000"/>
            <a:ext cx="3237679" cy="714380"/>
          </a:xfrm>
          <a:prstGeom prst="roundRect">
            <a:avLst/>
          </a:prstGeom>
          <a:solidFill>
            <a:srgbClr val="D246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 algn="ctr">
              <a:buFont typeface="Wingdings" pitchFamily="2" charset="2"/>
              <a:buChar char="Ø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Boost immune system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1109848" y="4286256"/>
            <a:ext cx="3237679" cy="714380"/>
          </a:xfrm>
          <a:prstGeom prst="roundRect">
            <a:avLst/>
          </a:prstGeom>
          <a:solidFill>
            <a:srgbClr val="D246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 algn="ctr">
              <a:buFont typeface="Wingdings" pitchFamily="2" charset="2"/>
              <a:buChar char="Ø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Maintain liver health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1109848" y="5143512"/>
            <a:ext cx="3237679" cy="714380"/>
          </a:xfrm>
          <a:prstGeom prst="roundRect">
            <a:avLst/>
          </a:prstGeom>
          <a:solidFill>
            <a:srgbClr val="D246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 algn="ctr">
              <a:buFont typeface="Wingdings" pitchFamily="2" charset="2"/>
              <a:buChar char="Ø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Prevent cancer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6156819" y="3429000"/>
            <a:ext cx="3332905" cy="1571636"/>
          </a:xfrm>
          <a:prstGeom prst="roundRect">
            <a:avLst/>
          </a:prstGeom>
          <a:solidFill>
            <a:srgbClr val="D246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 algn="ctr">
              <a:buFont typeface="Wingdings" pitchFamily="2" charset="2"/>
              <a:buChar char="Ø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Reduce side effects of radiation for cancer patients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6252045" y="5143512"/>
            <a:ext cx="3237679" cy="714380"/>
          </a:xfrm>
          <a:prstGeom prst="roundRect">
            <a:avLst/>
          </a:prstGeom>
          <a:solidFill>
            <a:srgbClr val="D246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 algn="ctr">
              <a:buFont typeface="Wingdings" pitchFamily="2" charset="2"/>
              <a:buChar char="Ø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Anti-aging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9427361" y="5072074"/>
            <a:ext cx="2666281" cy="1714512"/>
            <a:chOff x="5143504" y="2786058"/>
            <a:chExt cx="4000496" cy="3705546"/>
          </a:xfrm>
        </p:grpSpPr>
        <p:pic>
          <p:nvPicPr>
            <p:cNvPr id="57" name="图片 56" descr="f4f4dfdfeac3c7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018" r="23007" b="4878"/>
            <a:stretch>
              <a:fillRect/>
            </a:stretch>
          </p:blipFill>
          <p:spPr>
            <a:xfrm>
              <a:off x="5143504" y="2786058"/>
              <a:ext cx="2643206" cy="3624615"/>
            </a:xfrm>
            <a:prstGeom prst="rect">
              <a:avLst/>
            </a:prstGeom>
          </p:spPr>
        </p:pic>
        <p:pic>
          <p:nvPicPr>
            <p:cNvPr id="58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347" t="13208" r="20193" b="7547"/>
            <a:stretch>
              <a:fillRect/>
            </a:stretch>
          </p:blipFill>
          <p:spPr bwMode="auto">
            <a:xfrm>
              <a:off x="7530363" y="3315293"/>
              <a:ext cx="1613637" cy="317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585331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等腰三角形 8"/>
          <p:cNvSpPr/>
          <p:nvPr/>
        </p:nvSpPr>
        <p:spPr>
          <a:xfrm rot="5400000">
            <a:off x="7319936" y="2465148"/>
            <a:ext cx="3929089" cy="4285164"/>
          </a:xfrm>
          <a:prstGeom prst="triangle">
            <a:avLst/>
          </a:prstGeom>
          <a:gradFill>
            <a:gsLst>
              <a:gs pos="82000">
                <a:srgbClr val="D2461E"/>
              </a:gs>
              <a:gs pos="68000">
                <a:srgbClr val="FFE241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66281" y="1643050"/>
            <a:ext cx="7903747" cy="714380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rial Black" pitchFamily="34" charset="0"/>
              </a:rPr>
              <a:t>APPLICATIONS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522800" y="3286124"/>
            <a:ext cx="4666025" cy="2991166"/>
            <a:chOff x="5143504" y="2786058"/>
            <a:chExt cx="4000496" cy="3705546"/>
          </a:xfrm>
        </p:grpSpPr>
        <p:pic>
          <p:nvPicPr>
            <p:cNvPr id="6" name="图片 5" descr="f4f4dfdfeac3c7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018" r="23007" b="4878"/>
            <a:stretch>
              <a:fillRect/>
            </a:stretch>
          </p:blipFill>
          <p:spPr>
            <a:xfrm>
              <a:off x="5143504" y="2786058"/>
              <a:ext cx="2643206" cy="36246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347" t="13208" r="20193" b="7547"/>
            <a:stretch>
              <a:fillRect/>
            </a:stretch>
          </p:blipFill>
          <p:spPr bwMode="auto">
            <a:xfrm>
              <a:off x="7530363" y="3315293"/>
              <a:ext cx="1613637" cy="317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71313" y="2580275"/>
          <a:ext cx="6570584" cy="3961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0584"/>
              </a:tblGrid>
              <a:tr h="481344">
                <a:tc>
                  <a:txBody>
                    <a:bodyPr/>
                    <a:lstStyle/>
                    <a:p>
                      <a:pPr marL="360363" indent="-360363">
                        <a:buFont typeface="Wingdings" pitchFamily="2" charset="2"/>
                        <a:buChar char="Ø"/>
                      </a:pPr>
                      <a:r>
                        <a:rPr lang="en-US" altLang="zh-CN" sz="1600" b="1" dirty="0" smtClean="0">
                          <a:latin typeface="Arial" pitchFamily="34" charset="0"/>
                          <a:cs typeface="Arial" pitchFamily="34" charset="0"/>
                        </a:rPr>
                        <a:t>Poor</a:t>
                      </a:r>
                      <a:r>
                        <a:rPr lang="en-US" altLang="zh-CN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immunity people </a:t>
                      </a:r>
                      <a:endParaRPr lang="zh-CN" alt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888" marR="121888" anchor="ctr">
                    <a:solidFill>
                      <a:srgbClr val="323291"/>
                    </a:solidFill>
                  </a:tcPr>
                </a:tc>
              </a:tr>
              <a:tr h="481344">
                <a:tc>
                  <a:txBody>
                    <a:bodyPr/>
                    <a:lstStyle/>
                    <a:p>
                      <a:pPr marL="360363" indent="-360363">
                        <a:buFont typeface="Wingdings" pitchFamily="2" charset="2"/>
                        <a:buChar char="Ø"/>
                      </a:pPr>
                      <a:r>
                        <a:rPr lang="en-US" altLang="zh-CN" sz="1600" b="1" dirty="0" smtClean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People</a:t>
                      </a:r>
                      <a:r>
                        <a:rPr lang="en-US" altLang="zh-CN" sz="1600" b="1" baseline="0" dirty="0" smtClean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 who is recovering from surgery</a:t>
                      </a:r>
                      <a:endParaRPr lang="zh-CN" altLang="en-US" sz="1600" b="1" dirty="0">
                        <a:solidFill>
                          <a:srgbClr val="3232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888" marR="121888" anchor="ctr">
                    <a:solidFill>
                      <a:srgbClr val="FFE241"/>
                    </a:solidFill>
                  </a:tcPr>
                </a:tc>
              </a:tr>
              <a:tr h="481344">
                <a:tc>
                  <a:txBody>
                    <a:bodyPr/>
                    <a:lstStyle/>
                    <a:p>
                      <a:pPr marL="360363" indent="-360363">
                        <a:buFont typeface="Wingdings" pitchFamily="2" charset="2"/>
                        <a:buChar char="Ø"/>
                      </a:pPr>
                      <a:r>
                        <a:rPr lang="en-US" altLang="zh-CN" sz="16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People who want to prevent</a:t>
                      </a:r>
                      <a:r>
                        <a:rPr lang="en-US" altLang="zh-CN" sz="1600" b="1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cancer</a:t>
                      </a:r>
                      <a:endParaRPr lang="zh-CN" altLang="en-US" sz="16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888" marR="121888" anchor="ctr">
                    <a:solidFill>
                      <a:srgbClr val="323291"/>
                    </a:solidFill>
                  </a:tcPr>
                </a:tc>
              </a:tr>
              <a:tr h="548732">
                <a:tc>
                  <a:txBody>
                    <a:bodyPr/>
                    <a:lstStyle/>
                    <a:p>
                      <a:pPr marL="360363" indent="-360363">
                        <a:buFont typeface="Wingdings" pitchFamily="2" charset="2"/>
                        <a:buChar char="Ø"/>
                      </a:pPr>
                      <a:r>
                        <a:rPr lang="en-US" altLang="zh-CN" sz="1600" b="1" dirty="0" smtClean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People who have cancer and</a:t>
                      </a:r>
                      <a:r>
                        <a:rPr lang="en-US" altLang="zh-CN" sz="1600" b="1" baseline="0" dirty="0" smtClean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 taking the radiotherapy or chemotherapy</a:t>
                      </a:r>
                      <a:endParaRPr lang="zh-CN" altLang="en-US" sz="1600" b="1" dirty="0">
                        <a:solidFill>
                          <a:srgbClr val="3232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888" marR="121888" anchor="ctr">
                    <a:solidFill>
                      <a:srgbClr val="FFE241"/>
                    </a:solidFill>
                  </a:tcPr>
                </a:tc>
              </a:tr>
              <a:tr h="548732">
                <a:tc>
                  <a:txBody>
                    <a:bodyPr/>
                    <a:lstStyle/>
                    <a:p>
                      <a:pPr marL="360363" indent="-360363">
                        <a:buFont typeface="Wingdings" pitchFamily="2" charset="2"/>
                        <a:buChar char="Ø"/>
                      </a:pPr>
                      <a:r>
                        <a:rPr lang="en-US" altLang="zh-CN" sz="16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Cardiovascular disease, diabetes, </a:t>
                      </a:r>
                      <a:r>
                        <a:rPr lang="en-US" altLang="zh-CN" sz="1600" b="1" kern="120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liver</a:t>
                      </a:r>
                      <a:r>
                        <a:rPr lang="en-US" altLang="zh-CN" sz="16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disease, bronchitis patients</a:t>
                      </a:r>
                      <a:endParaRPr lang="zh-CN" altLang="en-US" sz="16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888" marR="121888" anchor="ctr">
                    <a:solidFill>
                      <a:srgbClr val="323291"/>
                    </a:solidFill>
                  </a:tcPr>
                </a:tc>
              </a:tr>
              <a:tr h="548732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US" altLang="zh-CN" sz="1600" b="1" dirty="0" smtClean="0">
                          <a:solidFill>
                            <a:srgbClr val="323291"/>
                          </a:solidFill>
                          <a:latin typeface="Arial" pitchFamily="34" charset="0"/>
                          <a:cs typeface="Arial" pitchFamily="34" charset="0"/>
                        </a:rPr>
                        <a:t>Neurasthenia, insomnia, anxiety, memory loss, fatigue syndrome persons</a:t>
                      </a:r>
                      <a:endParaRPr lang="zh-CN" altLang="en-US" sz="1600" b="1" dirty="0">
                        <a:solidFill>
                          <a:srgbClr val="32329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888" marR="121888" anchor="ctr">
                    <a:solidFill>
                      <a:srgbClr val="FFE241"/>
                    </a:solidFill>
                  </a:tcPr>
                </a:tc>
              </a:tr>
              <a:tr h="779777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US" altLang="zh-CN" sz="16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Pigmentation, age spots increases, the need to slow down aging, longevity people</a:t>
                      </a:r>
                      <a:endParaRPr lang="zh-CN" altLang="en-US" sz="16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888" marR="121888" anchor="ctr">
                    <a:solidFill>
                      <a:srgbClr val="32329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7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97661" y="1333928"/>
            <a:ext cx="5530037" cy="1750764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Arial Black" pitchFamily="34" charset="0"/>
              </a:rPr>
              <a:t>IMMUNE SYSTEM</a:t>
            </a:r>
          </a:p>
          <a:p>
            <a:pPr algn="ctr"/>
            <a:r>
              <a:rPr lang="en-US" altLang="zh-CN" dirty="0" smtClean="0">
                <a:latin typeface="Arial" pitchFamily="34" charset="0"/>
                <a:cs typeface="Arial" pitchFamily="34" charset="0"/>
              </a:rPr>
              <a:t>– the defense warrior of human health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5894" y="3280631"/>
            <a:ext cx="9698834" cy="25538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60363" indent="-360363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People born with immune system.</a:t>
            </a:r>
          </a:p>
          <a:p>
            <a:pPr marL="360363" indent="-360363"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Immune system protects body from viruses, bacteria and harmful fungus’ invasion.</a:t>
            </a:r>
          </a:p>
          <a:p>
            <a:pPr marL="360363" indent="-360363"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99% human diseases are related to immune system.</a:t>
            </a:r>
            <a:endParaRPr lang="zh-CN" altLang="en-US" sz="2400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http://timemanagementninja.com/wp-content/uploads/2010/03/iStock_000009869846XSmall-Defend-Shield-arrow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5860" y="476672"/>
            <a:ext cx="3660015" cy="3649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80347" y="1571612"/>
            <a:ext cx="2856776" cy="714380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rial Black" pitchFamily="34" charset="0"/>
              </a:rPr>
              <a:t>USAGE</a:t>
            </a:r>
          </a:p>
        </p:txBody>
      </p:sp>
      <p:pic>
        <p:nvPicPr>
          <p:cNvPr id="70658" name="Picture 2" descr="http://www.pancreaticcancercanada.ca/images/content/pagebuilder/happy-peop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5046928" cy="3483288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5046928" y="2857496"/>
            <a:ext cx="7141897" cy="3500462"/>
          </a:xfrm>
          <a:prstGeom prst="rect">
            <a:avLst/>
          </a:prstGeom>
          <a:solidFill>
            <a:srgbClr val="32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capsules daily in the morning or evening.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Fit for adults and the elderly people.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 recommend to infants and children.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People who surgery within a week and bleeding patients should not take.</a:t>
            </a:r>
            <a:endParaRPr lang="zh-CN" alt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2"/>
          <p:cNvSpPr/>
          <p:nvPr/>
        </p:nvSpPr>
        <p:spPr>
          <a:xfrm>
            <a:off x="981844" y="1111719"/>
            <a:ext cx="9144000" cy="5572164"/>
          </a:xfrm>
          <a:custGeom>
            <a:avLst/>
            <a:gdLst>
              <a:gd name="connsiteX0" fmla="*/ 0 w 9144000"/>
              <a:gd name="connsiteY0" fmla="*/ 0 h 5500726"/>
              <a:gd name="connsiteX1" fmla="*/ 9144000 w 9144000"/>
              <a:gd name="connsiteY1" fmla="*/ 0 h 5500726"/>
              <a:gd name="connsiteX2" fmla="*/ 9144000 w 9144000"/>
              <a:gd name="connsiteY2" fmla="*/ 5500726 h 5500726"/>
              <a:gd name="connsiteX3" fmla="*/ 0 w 9144000"/>
              <a:gd name="connsiteY3" fmla="*/ 5500726 h 5500726"/>
              <a:gd name="connsiteX4" fmla="*/ 0 w 9144000"/>
              <a:gd name="connsiteY4" fmla="*/ 0 h 5500726"/>
              <a:gd name="connsiteX0" fmla="*/ 0 w 9144000"/>
              <a:gd name="connsiteY0" fmla="*/ 0 h 5500726"/>
              <a:gd name="connsiteX1" fmla="*/ 9144000 w 9144000"/>
              <a:gd name="connsiteY1" fmla="*/ 0 h 5500726"/>
              <a:gd name="connsiteX2" fmla="*/ 9144000 w 9144000"/>
              <a:gd name="connsiteY2" fmla="*/ 5500726 h 5500726"/>
              <a:gd name="connsiteX3" fmla="*/ 0 w 9144000"/>
              <a:gd name="connsiteY3" fmla="*/ 5500726 h 5500726"/>
              <a:gd name="connsiteX4" fmla="*/ 0 w 9144000"/>
              <a:gd name="connsiteY4" fmla="*/ 0 h 5500726"/>
              <a:gd name="connsiteX0" fmla="*/ 0 w 9144000"/>
              <a:gd name="connsiteY0" fmla="*/ 0 h 5500726"/>
              <a:gd name="connsiteX1" fmla="*/ 9144000 w 9144000"/>
              <a:gd name="connsiteY1" fmla="*/ 0 h 5500726"/>
              <a:gd name="connsiteX2" fmla="*/ 9144000 w 9144000"/>
              <a:gd name="connsiteY2" fmla="*/ 5500726 h 5500726"/>
              <a:gd name="connsiteX3" fmla="*/ 0 w 9144000"/>
              <a:gd name="connsiteY3" fmla="*/ 5500726 h 5500726"/>
              <a:gd name="connsiteX4" fmla="*/ 0 w 9144000"/>
              <a:gd name="connsiteY4" fmla="*/ 0 h 5500726"/>
              <a:gd name="connsiteX0" fmla="*/ 0 w 9144000"/>
              <a:gd name="connsiteY0" fmla="*/ 0 h 5500726"/>
              <a:gd name="connsiteX1" fmla="*/ 9144000 w 9144000"/>
              <a:gd name="connsiteY1" fmla="*/ 0 h 5500726"/>
              <a:gd name="connsiteX2" fmla="*/ 9144000 w 9144000"/>
              <a:gd name="connsiteY2" fmla="*/ 5500726 h 5500726"/>
              <a:gd name="connsiteX3" fmla="*/ 0 w 9144000"/>
              <a:gd name="connsiteY3" fmla="*/ 5500726 h 5500726"/>
              <a:gd name="connsiteX4" fmla="*/ 0 w 9144000"/>
              <a:gd name="connsiteY4" fmla="*/ 0 h 5500726"/>
              <a:gd name="connsiteX0" fmla="*/ 0 w 9144000"/>
              <a:gd name="connsiteY0" fmla="*/ 0 h 5500726"/>
              <a:gd name="connsiteX1" fmla="*/ 9144000 w 9144000"/>
              <a:gd name="connsiteY1" fmla="*/ 0 h 5500726"/>
              <a:gd name="connsiteX2" fmla="*/ 9144000 w 9144000"/>
              <a:gd name="connsiteY2" fmla="*/ 5500726 h 5500726"/>
              <a:gd name="connsiteX3" fmla="*/ 0 w 9144000"/>
              <a:gd name="connsiteY3" fmla="*/ 5500726 h 5500726"/>
              <a:gd name="connsiteX4" fmla="*/ 0 w 9144000"/>
              <a:gd name="connsiteY4" fmla="*/ 0 h 5500726"/>
              <a:gd name="connsiteX0" fmla="*/ 0 w 9144000"/>
              <a:gd name="connsiteY0" fmla="*/ 0 h 5572164"/>
              <a:gd name="connsiteX1" fmla="*/ 9144000 w 9144000"/>
              <a:gd name="connsiteY1" fmla="*/ 71438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71438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71438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72164">
                <a:moveTo>
                  <a:pt x="0" y="0"/>
                </a:moveTo>
                <a:cubicBezTo>
                  <a:pt x="4996965" y="512062"/>
                  <a:pt x="6564176" y="331702"/>
                  <a:pt x="9144000" y="0"/>
                </a:cubicBezTo>
                <a:lnTo>
                  <a:pt x="9144000" y="5572164"/>
                </a:lnTo>
                <a:lnTo>
                  <a:pt x="0" y="55721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3"/>
          <p:cNvSpPr/>
          <p:nvPr/>
        </p:nvSpPr>
        <p:spPr>
          <a:xfrm>
            <a:off x="1410440" y="4969371"/>
            <a:ext cx="8286808" cy="128588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323291"/>
                </a:solidFill>
                <a:latin typeface="Arial Black" pitchFamily="34" charset="0"/>
              </a:rPr>
              <a:t>Life is more fun with healthy immune system!</a:t>
            </a:r>
            <a:endParaRPr lang="zh-CN" altLang="en-US" sz="3600" dirty="0">
              <a:solidFill>
                <a:srgbClr val="32329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96" y="908720"/>
            <a:ext cx="9686848" cy="571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>
          <a:xfrm>
            <a:off x="914998" y="-23940"/>
            <a:ext cx="9144000" cy="6572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1"/>
          <p:cNvSpPr/>
          <p:nvPr/>
        </p:nvSpPr>
        <p:spPr>
          <a:xfrm>
            <a:off x="1557908" y="404664"/>
            <a:ext cx="7858180" cy="928694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 Black" pitchFamily="34" charset="0"/>
              </a:rPr>
              <a:t>COMPONENTS OF IMMUNE SYSTEM</a:t>
            </a:r>
          </a:p>
        </p:txBody>
      </p:sp>
      <p:sp>
        <p:nvSpPr>
          <p:cNvPr id="4" name="矩形 2"/>
          <p:cNvSpPr/>
          <p:nvPr/>
        </p:nvSpPr>
        <p:spPr>
          <a:xfrm>
            <a:off x="914998" y="1690548"/>
            <a:ext cx="5429256" cy="785818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smtClean="0">
                <a:solidFill>
                  <a:srgbClr val="323291"/>
                </a:solidFill>
                <a:latin typeface="Arial Black" pitchFamily="34" charset="0"/>
              </a:rPr>
              <a:t>Immune Organs</a:t>
            </a:r>
            <a:endParaRPr lang="zh-CN" altLang="en-US" sz="4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5" name="矩形 3"/>
          <p:cNvSpPr/>
          <p:nvPr/>
        </p:nvSpPr>
        <p:spPr>
          <a:xfrm>
            <a:off x="7201510" y="1690548"/>
            <a:ext cx="2500298" cy="785818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Immune Cells</a:t>
            </a:r>
            <a:endParaRPr lang="zh-CN" altLang="en-US" sz="2400" dirty="0" smtClean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6" name="矩形 4"/>
          <p:cNvSpPr/>
          <p:nvPr/>
        </p:nvSpPr>
        <p:spPr>
          <a:xfrm>
            <a:off x="7201510" y="4333754"/>
            <a:ext cx="2500298" cy="785818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Immune</a:t>
            </a:r>
          </a:p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Molecular</a:t>
            </a:r>
            <a:endParaRPr lang="zh-CN" altLang="en-US" sz="2400" dirty="0" smtClean="0">
              <a:solidFill>
                <a:srgbClr val="323291"/>
              </a:solidFill>
              <a:latin typeface="Arial Black" pitchFamily="34" charset="0"/>
            </a:endParaRPr>
          </a:p>
        </p:txBody>
      </p:sp>
      <p:pic>
        <p:nvPicPr>
          <p:cNvPr id="7" name="Picture 2" descr="http://www.web-books.com/eLibrary/Medicine/Physiology/Immune/images/image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998" y="2476366"/>
            <a:ext cx="5429250" cy="405765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7201510" y="2476366"/>
            <a:ext cx="2500330" cy="1357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Lymphocytes</a:t>
            </a:r>
          </a:p>
        </p:txBody>
      </p:sp>
      <p:sp>
        <p:nvSpPr>
          <p:cNvPr id="9" name="矩形 8"/>
          <p:cNvSpPr/>
          <p:nvPr/>
        </p:nvSpPr>
        <p:spPr>
          <a:xfrm>
            <a:off x="7201510" y="5119572"/>
            <a:ext cx="2500330" cy="1357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Immunoglobulin</a:t>
            </a:r>
          </a:p>
          <a:p>
            <a:pPr algn="ctr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and</a:t>
            </a:r>
          </a:p>
          <a:p>
            <a:pPr algn="ctr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Cell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/>
        </p:nvSpPr>
        <p:spPr>
          <a:xfrm>
            <a:off x="2710036" y="1124744"/>
            <a:ext cx="5500726" cy="1143008"/>
          </a:xfrm>
          <a:prstGeom prst="rect">
            <a:avLst/>
          </a:prstGeom>
          <a:solidFill>
            <a:srgbClr val="D2461E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 Black" pitchFamily="34" charset="0"/>
              </a:rPr>
              <a:t>THREE DEFENSE LINES OF</a:t>
            </a:r>
          </a:p>
          <a:p>
            <a:pPr algn="ctr"/>
            <a:r>
              <a:rPr lang="en-US" altLang="zh-CN" sz="2800" dirty="0" smtClean="0">
                <a:latin typeface="Arial Black" pitchFamily="34" charset="0"/>
              </a:rPr>
              <a:t>IMMUNE SYSTEM</a:t>
            </a:r>
          </a:p>
        </p:txBody>
      </p:sp>
      <p:grpSp>
        <p:nvGrpSpPr>
          <p:cNvPr id="3" name="组合 24"/>
          <p:cNvGrpSpPr/>
          <p:nvPr/>
        </p:nvGrpSpPr>
        <p:grpSpPr>
          <a:xfrm>
            <a:off x="1495590" y="2553504"/>
            <a:ext cx="2357454" cy="3214710"/>
            <a:chOff x="571472" y="2928934"/>
            <a:chExt cx="2714644" cy="3429024"/>
          </a:xfrm>
        </p:grpSpPr>
        <p:grpSp>
          <p:nvGrpSpPr>
            <p:cNvPr id="4" name="组合 38"/>
            <p:cNvGrpSpPr/>
            <p:nvPr/>
          </p:nvGrpSpPr>
          <p:grpSpPr>
            <a:xfrm>
              <a:off x="628219" y="5268583"/>
              <a:ext cx="2657897" cy="1089375"/>
              <a:chOff x="4357686" y="6000768"/>
              <a:chExt cx="4017963" cy="1439863"/>
            </a:xfrm>
          </p:grpSpPr>
          <p:sp>
            <p:nvSpPr>
              <p:cNvPr id="17" name="Freeform 33"/>
              <p:cNvSpPr>
                <a:spLocks/>
              </p:cNvSpPr>
              <p:nvPr/>
            </p:nvSpPr>
            <p:spPr bwMode="auto">
              <a:xfrm>
                <a:off x="4357686" y="6648478"/>
                <a:ext cx="4017963" cy="781050"/>
              </a:xfrm>
              <a:custGeom>
                <a:avLst/>
                <a:gdLst>
                  <a:gd name="T0" fmla="*/ 514 w 700"/>
                  <a:gd name="T1" fmla="*/ 0 h 136"/>
                  <a:gd name="T2" fmla="*/ 0 w 700"/>
                  <a:gd name="T3" fmla="*/ 66 h 136"/>
                  <a:gd name="T4" fmla="*/ 0 w 700"/>
                  <a:gd name="T5" fmla="*/ 68 h 136"/>
                  <a:gd name="T6" fmla="*/ 126 w 700"/>
                  <a:gd name="T7" fmla="*/ 136 h 136"/>
                  <a:gd name="T8" fmla="*/ 700 w 700"/>
                  <a:gd name="T9" fmla="*/ 34 h 136"/>
                  <a:gd name="T10" fmla="*/ 700 w 700"/>
                  <a:gd name="T11" fmla="*/ 32 h 136"/>
                  <a:gd name="T12" fmla="*/ 514 w 700"/>
                  <a:gd name="T13" fmla="*/ 0 h 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0"/>
                  <a:gd name="T22" fmla="*/ 0 h 136"/>
                  <a:gd name="T23" fmla="*/ 700 w 700"/>
                  <a:gd name="T24" fmla="*/ 136 h 1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0" h="136">
                    <a:moveTo>
                      <a:pt x="514" y="0"/>
                    </a:moveTo>
                    <a:lnTo>
                      <a:pt x="0" y="66"/>
                    </a:lnTo>
                    <a:lnTo>
                      <a:pt x="0" y="68"/>
                    </a:lnTo>
                    <a:lnTo>
                      <a:pt x="126" y="136"/>
                    </a:lnTo>
                    <a:lnTo>
                      <a:pt x="700" y="34"/>
                    </a:lnTo>
                    <a:lnTo>
                      <a:pt x="700" y="32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323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>
                  <a:ea typeface="华文细黑" pitchFamily="2" charset="-122"/>
                </a:endParaRPr>
              </a:p>
            </p:txBody>
          </p:sp>
          <p:sp>
            <p:nvSpPr>
              <p:cNvPr id="18" name="Freeform 34"/>
              <p:cNvSpPr>
                <a:spLocks/>
              </p:cNvSpPr>
              <p:nvPr/>
            </p:nvSpPr>
            <p:spPr bwMode="auto">
              <a:xfrm>
                <a:off x="7286644" y="6000768"/>
                <a:ext cx="1068388" cy="838200"/>
              </a:xfrm>
              <a:custGeom>
                <a:avLst/>
                <a:gdLst>
                  <a:gd name="T0" fmla="*/ 186 w 186"/>
                  <a:gd name="T1" fmla="*/ 146 h 146"/>
                  <a:gd name="T2" fmla="*/ 186 w 186"/>
                  <a:gd name="T3" fmla="*/ 12 h 146"/>
                  <a:gd name="T4" fmla="*/ 0 w 186"/>
                  <a:gd name="T5" fmla="*/ 0 h 146"/>
                  <a:gd name="T6" fmla="*/ 0 w 186"/>
                  <a:gd name="T7" fmla="*/ 114 h 146"/>
                  <a:gd name="T8" fmla="*/ 186 w 186"/>
                  <a:gd name="T9" fmla="*/ 146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"/>
                  <a:gd name="T16" fmla="*/ 0 h 146"/>
                  <a:gd name="T17" fmla="*/ 186 w 186"/>
                  <a:gd name="T18" fmla="*/ 146 h 1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" h="146">
                    <a:moveTo>
                      <a:pt x="186" y="146"/>
                    </a:moveTo>
                    <a:lnTo>
                      <a:pt x="186" y="12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86" y="146"/>
                    </a:lnTo>
                    <a:close/>
                  </a:path>
                </a:pathLst>
              </a:custGeom>
              <a:solidFill>
                <a:srgbClr val="323291">
                  <a:alpha val="69804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华文细黑" pitchFamily="2" charset="-122"/>
                </a:endParaRPr>
              </a:p>
            </p:txBody>
          </p:sp>
          <p:sp>
            <p:nvSpPr>
              <p:cNvPr id="19" name="Freeform 35"/>
              <p:cNvSpPr>
                <a:spLocks/>
              </p:cNvSpPr>
              <p:nvPr/>
            </p:nvSpPr>
            <p:spPr bwMode="auto">
              <a:xfrm>
                <a:off x="4429124" y="6000768"/>
                <a:ext cx="2949575" cy="1033462"/>
              </a:xfrm>
              <a:custGeom>
                <a:avLst/>
                <a:gdLst>
                  <a:gd name="T0" fmla="*/ 514 w 514"/>
                  <a:gd name="T1" fmla="*/ 114 h 180"/>
                  <a:gd name="T2" fmla="*/ 514 w 514"/>
                  <a:gd name="T3" fmla="*/ 0 h 180"/>
                  <a:gd name="T4" fmla="*/ 0 w 514"/>
                  <a:gd name="T5" fmla="*/ 26 h 180"/>
                  <a:gd name="T6" fmla="*/ 0 w 514"/>
                  <a:gd name="T7" fmla="*/ 180 h 180"/>
                  <a:gd name="T8" fmla="*/ 514 w 514"/>
                  <a:gd name="T9" fmla="*/ 114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4"/>
                  <a:gd name="T16" fmla="*/ 0 h 180"/>
                  <a:gd name="T17" fmla="*/ 514 w 514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4" h="180">
                    <a:moveTo>
                      <a:pt x="514" y="114"/>
                    </a:moveTo>
                    <a:lnTo>
                      <a:pt x="514" y="0"/>
                    </a:lnTo>
                    <a:lnTo>
                      <a:pt x="0" y="26"/>
                    </a:lnTo>
                    <a:lnTo>
                      <a:pt x="0" y="180"/>
                    </a:lnTo>
                    <a:lnTo>
                      <a:pt x="514" y="1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>
                  <a:ea typeface="华文细黑" pitchFamily="2" charset="-122"/>
                </a:endParaRPr>
              </a:p>
            </p:txBody>
          </p:sp>
          <p:sp>
            <p:nvSpPr>
              <p:cNvPr id="20" name="Freeform 36"/>
              <p:cNvSpPr>
                <a:spLocks/>
              </p:cNvSpPr>
              <p:nvPr/>
            </p:nvSpPr>
            <p:spPr bwMode="auto">
              <a:xfrm>
                <a:off x="4357686" y="6000768"/>
                <a:ext cx="4017963" cy="287337"/>
              </a:xfrm>
              <a:custGeom>
                <a:avLst/>
                <a:gdLst>
                  <a:gd name="T0" fmla="*/ 514 w 700"/>
                  <a:gd name="T1" fmla="*/ 0 h 50"/>
                  <a:gd name="T2" fmla="*/ 0 w 700"/>
                  <a:gd name="T3" fmla="*/ 24 h 50"/>
                  <a:gd name="T4" fmla="*/ 126 w 700"/>
                  <a:gd name="T5" fmla="*/ 50 h 50"/>
                  <a:gd name="T6" fmla="*/ 126 w 700"/>
                  <a:gd name="T7" fmla="*/ 50 h 50"/>
                  <a:gd name="T8" fmla="*/ 700 w 700"/>
                  <a:gd name="T9" fmla="*/ 12 h 50"/>
                  <a:gd name="T10" fmla="*/ 700 w 700"/>
                  <a:gd name="T11" fmla="*/ 12 h 50"/>
                  <a:gd name="T12" fmla="*/ 514 w 700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0"/>
                  <a:gd name="T22" fmla="*/ 0 h 50"/>
                  <a:gd name="T23" fmla="*/ 700 w 700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0" h="50">
                    <a:moveTo>
                      <a:pt x="514" y="0"/>
                    </a:moveTo>
                    <a:lnTo>
                      <a:pt x="0" y="24"/>
                    </a:lnTo>
                    <a:lnTo>
                      <a:pt x="126" y="50"/>
                    </a:lnTo>
                    <a:lnTo>
                      <a:pt x="700" y="12"/>
                    </a:lnTo>
                    <a:lnTo>
                      <a:pt x="514" y="0"/>
                    </a:lnTo>
                    <a:close/>
                  </a:path>
                </a:pathLst>
              </a:custGeom>
              <a:gradFill flip="none" rotWithShape="1">
                <a:gsLst>
                  <a:gs pos="39000">
                    <a:srgbClr val="323291"/>
                  </a:gs>
                  <a:gs pos="84000">
                    <a:srgbClr val="323291">
                      <a:alpha val="7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华文细黑" pitchFamily="2" charset="-122"/>
                </a:endParaRPr>
              </a:p>
            </p:txBody>
          </p:sp>
          <p:sp>
            <p:nvSpPr>
              <p:cNvPr id="21" name="Freeform 37"/>
              <p:cNvSpPr>
                <a:spLocks/>
              </p:cNvSpPr>
              <p:nvPr/>
            </p:nvSpPr>
            <p:spPr bwMode="auto">
              <a:xfrm>
                <a:off x="5064151" y="6053166"/>
                <a:ext cx="3294063" cy="1376362"/>
              </a:xfrm>
              <a:custGeom>
                <a:avLst/>
                <a:gdLst>
                  <a:gd name="T0" fmla="*/ 0 w 574"/>
                  <a:gd name="T1" fmla="*/ 240 h 240"/>
                  <a:gd name="T2" fmla="*/ 574 w 574"/>
                  <a:gd name="T3" fmla="*/ 136 h 240"/>
                  <a:gd name="T4" fmla="*/ 574 w 574"/>
                  <a:gd name="T5" fmla="*/ 0 h 240"/>
                  <a:gd name="T6" fmla="*/ 0 w 574"/>
                  <a:gd name="T7" fmla="*/ 38 h 240"/>
                  <a:gd name="T8" fmla="*/ 0 w 574"/>
                  <a:gd name="T9" fmla="*/ 24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4"/>
                  <a:gd name="T16" fmla="*/ 0 h 240"/>
                  <a:gd name="T17" fmla="*/ 574 w 574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4" h="240">
                    <a:moveTo>
                      <a:pt x="0" y="240"/>
                    </a:moveTo>
                    <a:lnTo>
                      <a:pt x="574" y="136"/>
                    </a:lnTo>
                    <a:lnTo>
                      <a:pt x="574" y="0"/>
                    </a:lnTo>
                    <a:lnTo>
                      <a:pt x="0" y="38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323291">
                  <a:alpha val="69804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华文细黑" pitchFamily="2" charset="-122"/>
                </a:endParaRPr>
              </a:p>
            </p:txBody>
          </p:sp>
          <p:sp>
            <p:nvSpPr>
              <p:cNvPr id="22" name="Freeform 38"/>
              <p:cNvSpPr>
                <a:spLocks/>
              </p:cNvSpPr>
              <p:nvPr/>
            </p:nvSpPr>
            <p:spPr bwMode="auto">
              <a:xfrm>
                <a:off x="4357686" y="6143644"/>
                <a:ext cx="723900" cy="1296987"/>
              </a:xfrm>
              <a:custGeom>
                <a:avLst/>
                <a:gdLst>
                  <a:gd name="T0" fmla="*/ 0 w 126"/>
                  <a:gd name="T1" fmla="*/ 0 h 226"/>
                  <a:gd name="T2" fmla="*/ 0 w 126"/>
                  <a:gd name="T3" fmla="*/ 156 h 226"/>
                  <a:gd name="T4" fmla="*/ 126 w 126"/>
                  <a:gd name="T5" fmla="*/ 226 h 226"/>
                  <a:gd name="T6" fmla="*/ 126 w 126"/>
                  <a:gd name="T7" fmla="*/ 24 h 226"/>
                  <a:gd name="T8" fmla="*/ 0 w 126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226"/>
                  <a:gd name="T17" fmla="*/ 126 w 126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226">
                    <a:moveTo>
                      <a:pt x="0" y="0"/>
                    </a:moveTo>
                    <a:lnTo>
                      <a:pt x="0" y="156"/>
                    </a:lnTo>
                    <a:lnTo>
                      <a:pt x="126" y="226"/>
                    </a:lnTo>
                    <a:lnTo>
                      <a:pt x="126" y="24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39000">
                    <a:srgbClr val="323291"/>
                  </a:gs>
                  <a:gs pos="84000">
                    <a:srgbClr val="323291">
                      <a:alpha val="7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华文细黑" pitchFamily="2" charset="-122"/>
                </a:endParaRPr>
              </a:p>
            </p:txBody>
          </p:sp>
        </p:grpSp>
        <p:sp>
          <p:nvSpPr>
            <p:cNvPr id="5" name="Freeform 46"/>
            <p:cNvSpPr>
              <a:spLocks/>
            </p:cNvSpPr>
            <p:nvPr/>
          </p:nvSpPr>
          <p:spPr bwMode="auto">
            <a:xfrm>
              <a:off x="583202" y="4143337"/>
              <a:ext cx="478862" cy="871980"/>
            </a:xfrm>
            <a:custGeom>
              <a:avLst/>
              <a:gdLst>
                <a:gd name="T0" fmla="*/ 124 w 126"/>
                <a:gd name="T1" fmla="*/ 0 h 201"/>
                <a:gd name="T2" fmla="*/ 0 w 126"/>
                <a:gd name="T3" fmla="*/ 33 h 201"/>
                <a:gd name="T4" fmla="*/ 0 w 126"/>
                <a:gd name="T5" fmla="*/ 189 h 201"/>
                <a:gd name="T6" fmla="*/ 126 w 126"/>
                <a:gd name="T7" fmla="*/ 201 h 201"/>
                <a:gd name="T8" fmla="*/ 126 w 126"/>
                <a:gd name="T9" fmla="*/ 0 h 201"/>
                <a:gd name="T10" fmla="*/ 124 w 126"/>
                <a:gd name="T11" fmla="*/ 0 h 2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201"/>
                <a:gd name="T20" fmla="*/ 126 w 126"/>
                <a:gd name="T21" fmla="*/ 201 h 2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201">
                  <a:moveTo>
                    <a:pt x="124" y="0"/>
                  </a:moveTo>
                  <a:lnTo>
                    <a:pt x="0" y="33"/>
                  </a:lnTo>
                  <a:lnTo>
                    <a:pt x="0" y="189"/>
                  </a:lnTo>
                  <a:lnTo>
                    <a:pt x="126" y="201"/>
                  </a:lnTo>
                  <a:lnTo>
                    <a:pt x="126" y="0"/>
                  </a:lnTo>
                  <a:lnTo>
                    <a:pt x="124" y="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D2461E"/>
                </a:gs>
                <a:gs pos="78000">
                  <a:srgbClr val="D2461E">
                    <a:alpha val="7500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6" name="Freeform 47"/>
            <p:cNvSpPr>
              <a:spLocks/>
            </p:cNvSpPr>
            <p:nvPr/>
          </p:nvSpPr>
          <p:spPr bwMode="auto">
            <a:xfrm>
              <a:off x="1055767" y="4139733"/>
              <a:ext cx="2179034" cy="871980"/>
            </a:xfrm>
            <a:custGeom>
              <a:avLst/>
              <a:gdLst>
                <a:gd name="T0" fmla="*/ 574 w 574"/>
                <a:gd name="T1" fmla="*/ 45 h 201"/>
                <a:gd name="T2" fmla="*/ 0 w 574"/>
                <a:gd name="T3" fmla="*/ 0 h 201"/>
                <a:gd name="T4" fmla="*/ 0 w 574"/>
                <a:gd name="T5" fmla="*/ 201 h 201"/>
                <a:gd name="T6" fmla="*/ 574 w 574"/>
                <a:gd name="T7" fmla="*/ 185 h 201"/>
                <a:gd name="T8" fmla="*/ 574 w 574"/>
                <a:gd name="T9" fmla="*/ 45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4"/>
                <a:gd name="T16" fmla="*/ 0 h 201"/>
                <a:gd name="T17" fmla="*/ 574 w 574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4" h="201">
                  <a:moveTo>
                    <a:pt x="574" y="45"/>
                  </a:moveTo>
                  <a:lnTo>
                    <a:pt x="0" y="0"/>
                  </a:lnTo>
                  <a:lnTo>
                    <a:pt x="0" y="201"/>
                  </a:lnTo>
                  <a:lnTo>
                    <a:pt x="574" y="185"/>
                  </a:lnTo>
                  <a:lnTo>
                    <a:pt x="574" y="45"/>
                  </a:lnTo>
                  <a:close/>
                </a:path>
              </a:pathLst>
            </a:custGeom>
            <a:solidFill>
              <a:srgbClr val="D2461E">
                <a:alpha val="69804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7" name="Freeform 48"/>
            <p:cNvSpPr>
              <a:spLocks/>
            </p:cNvSpPr>
            <p:nvPr/>
          </p:nvSpPr>
          <p:spPr bwMode="auto">
            <a:xfrm>
              <a:off x="583202" y="4139733"/>
              <a:ext cx="2605390" cy="264236"/>
            </a:xfrm>
            <a:custGeom>
              <a:avLst/>
              <a:gdLst>
                <a:gd name="T0" fmla="*/ 516 w 686"/>
                <a:gd name="T1" fmla="*/ 61 h 61"/>
                <a:gd name="T2" fmla="*/ 686 w 686"/>
                <a:gd name="T3" fmla="*/ 45 h 61"/>
                <a:gd name="T4" fmla="*/ 122 w 686"/>
                <a:gd name="T5" fmla="*/ 0 h 61"/>
                <a:gd name="T6" fmla="*/ 0 w 686"/>
                <a:gd name="T7" fmla="*/ 33 h 61"/>
                <a:gd name="T8" fmla="*/ 514 w 686"/>
                <a:gd name="T9" fmla="*/ 61 h 61"/>
                <a:gd name="T10" fmla="*/ 516 w 686"/>
                <a:gd name="T11" fmla="*/ 61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6"/>
                <a:gd name="T19" fmla="*/ 0 h 61"/>
                <a:gd name="T20" fmla="*/ 686 w 686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6" h="61">
                  <a:moveTo>
                    <a:pt x="516" y="61"/>
                  </a:moveTo>
                  <a:lnTo>
                    <a:pt x="686" y="45"/>
                  </a:lnTo>
                  <a:lnTo>
                    <a:pt x="122" y="0"/>
                  </a:lnTo>
                  <a:lnTo>
                    <a:pt x="0" y="33"/>
                  </a:lnTo>
                  <a:lnTo>
                    <a:pt x="514" y="61"/>
                  </a:lnTo>
                  <a:lnTo>
                    <a:pt x="516" y="61"/>
                  </a:lnTo>
                  <a:close/>
                </a:path>
              </a:pathLst>
            </a:custGeom>
            <a:gradFill>
              <a:gsLst>
                <a:gs pos="0">
                  <a:srgbClr val="D2461E"/>
                </a:gs>
                <a:gs pos="48000">
                  <a:srgbClr val="D2461E">
                    <a:alpha val="70000"/>
                  </a:srgb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8" name="Freeform 49"/>
            <p:cNvSpPr>
              <a:spLocks/>
            </p:cNvSpPr>
            <p:nvPr/>
          </p:nvSpPr>
          <p:spPr bwMode="auto">
            <a:xfrm>
              <a:off x="2553259" y="4330704"/>
              <a:ext cx="690990" cy="607744"/>
            </a:xfrm>
            <a:custGeom>
              <a:avLst/>
              <a:gdLst>
                <a:gd name="T0" fmla="*/ 180 w 182"/>
                <a:gd name="T1" fmla="*/ 2 h 140"/>
                <a:gd name="T2" fmla="*/ 170 w 182"/>
                <a:gd name="T3" fmla="*/ 0 h 140"/>
                <a:gd name="T4" fmla="*/ 0 w 182"/>
                <a:gd name="T5" fmla="*/ 16 h 140"/>
                <a:gd name="T6" fmla="*/ 0 w 182"/>
                <a:gd name="T7" fmla="*/ 126 h 140"/>
                <a:gd name="T8" fmla="*/ 0 w 182"/>
                <a:gd name="T9" fmla="*/ 126 h 140"/>
                <a:gd name="T10" fmla="*/ 0 w 182"/>
                <a:gd name="T11" fmla="*/ 128 h 140"/>
                <a:gd name="T12" fmla="*/ 178 w 182"/>
                <a:gd name="T13" fmla="*/ 140 h 140"/>
                <a:gd name="T14" fmla="*/ 182 w 182"/>
                <a:gd name="T15" fmla="*/ 140 h 140"/>
                <a:gd name="T16" fmla="*/ 180 w 182"/>
                <a:gd name="T17" fmla="*/ 2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2"/>
                <a:gd name="T28" fmla="*/ 0 h 140"/>
                <a:gd name="T29" fmla="*/ 182 w 182"/>
                <a:gd name="T30" fmla="*/ 140 h 1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2" h="140">
                  <a:moveTo>
                    <a:pt x="180" y="2"/>
                  </a:moveTo>
                  <a:lnTo>
                    <a:pt x="170" y="0"/>
                  </a:lnTo>
                  <a:lnTo>
                    <a:pt x="0" y="16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178" y="140"/>
                  </a:lnTo>
                  <a:lnTo>
                    <a:pt x="182" y="140"/>
                  </a:lnTo>
                  <a:lnTo>
                    <a:pt x="180" y="2"/>
                  </a:lnTo>
                  <a:close/>
                </a:path>
              </a:pathLst>
            </a:custGeom>
            <a:solidFill>
              <a:srgbClr val="D2461E">
                <a:alpha val="69804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9" name="Freeform 50"/>
            <p:cNvSpPr>
              <a:spLocks/>
            </p:cNvSpPr>
            <p:nvPr/>
          </p:nvSpPr>
          <p:spPr bwMode="auto">
            <a:xfrm>
              <a:off x="2557459" y="4403969"/>
              <a:ext cx="4201" cy="478028"/>
            </a:xfrm>
            <a:custGeom>
              <a:avLst/>
              <a:gdLst>
                <a:gd name="T0" fmla="*/ 0 w 4"/>
                <a:gd name="T1" fmla="*/ 110 h 110"/>
                <a:gd name="T2" fmla="*/ 0 w 4"/>
                <a:gd name="T3" fmla="*/ 110 h 110"/>
                <a:gd name="T4" fmla="*/ 0 w 4"/>
                <a:gd name="T5" fmla="*/ 0 h 110"/>
                <a:gd name="T6" fmla="*/ 0 w 4"/>
                <a:gd name="T7" fmla="*/ 110 h 110"/>
                <a:gd name="T8" fmla="*/ 0 w 4"/>
                <a:gd name="T9" fmla="*/ 11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0"/>
                <a:gd name="T17" fmla="*/ 4 w 4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0">
                  <a:moveTo>
                    <a:pt x="0" y="110"/>
                  </a:moveTo>
                  <a:lnTo>
                    <a:pt x="0" y="110"/>
                  </a:lnTo>
                  <a:lnTo>
                    <a:pt x="0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202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10" name="Freeform 51"/>
            <p:cNvSpPr>
              <a:spLocks/>
            </p:cNvSpPr>
            <p:nvPr/>
          </p:nvSpPr>
          <p:spPr bwMode="auto">
            <a:xfrm>
              <a:off x="586353" y="4889204"/>
              <a:ext cx="2643195" cy="121309"/>
            </a:xfrm>
            <a:custGeom>
              <a:avLst/>
              <a:gdLst>
                <a:gd name="T0" fmla="*/ 0 w 696"/>
                <a:gd name="T1" fmla="*/ 16 h 28"/>
                <a:gd name="T2" fmla="*/ 126 w 696"/>
                <a:gd name="T3" fmla="*/ 28 h 28"/>
                <a:gd name="T4" fmla="*/ 696 w 696"/>
                <a:gd name="T5" fmla="*/ 12 h 28"/>
                <a:gd name="T6" fmla="*/ 518 w 696"/>
                <a:gd name="T7" fmla="*/ 0 h 28"/>
                <a:gd name="T8" fmla="*/ 0 w 696"/>
                <a:gd name="T9" fmla="*/ 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28"/>
                <a:gd name="T17" fmla="*/ 696 w 69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28">
                  <a:moveTo>
                    <a:pt x="0" y="16"/>
                  </a:moveTo>
                  <a:lnTo>
                    <a:pt x="126" y="28"/>
                  </a:lnTo>
                  <a:lnTo>
                    <a:pt x="696" y="12"/>
                  </a:lnTo>
                  <a:lnTo>
                    <a:pt x="5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246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grpSp>
          <p:nvGrpSpPr>
            <p:cNvPr id="11" name="组合 36"/>
            <p:cNvGrpSpPr/>
            <p:nvPr/>
          </p:nvGrpSpPr>
          <p:grpSpPr>
            <a:xfrm>
              <a:off x="571472" y="2928934"/>
              <a:ext cx="2641076" cy="1142247"/>
              <a:chOff x="4633941" y="2582863"/>
              <a:chExt cx="3992535" cy="1509745"/>
            </a:xfrm>
          </p:grpSpPr>
          <p:sp>
            <p:nvSpPr>
              <p:cNvPr id="12" name="Freeform 41"/>
              <p:cNvSpPr>
                <a:spLocks/>
              </p:cNvSpPr>
              <p:nvPr/>
            </p:nvSpPr>
            <p:spPr bwMode="auto">
              <a:xfrm>
                <a:off x="5286380" y="2614617"/>
                <a:ext cx="3306763" cy="1457325"/>
              </a:xfrm>
              <a:custGeom>
                <a:avLst/>
                <a:gdLst>
                  <a:gd name="T0" fmla="*/ 0 w 576"/>
                  <a:gd name="T1" fmla="*/ 0 h 254"/>
                  <a:gd name="T2" fmla="*/ 0 w 576"/>
                  <a:gd name="T3" fmla="*/ 208 h 254"/>
                  <a:gd name="T4" fmla="*/ 576 w 576"/>
                  <a:gd name="T5" fmla="*/ 254 h 254"/>
                  <a:gd name="T6" fmla="*/ 576 w 576"/>
                  <a:gd name="T7" fmla="*/ 124 h 254"/>
                  <a:gd name="T8" fmla="*/ 0 w 576"/>
                  <a:gd name="T9" fmla="*/ 0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54"/>
                  <a:gd name="T17" fmla="*/ 576 w 576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54">
                    <a:moveTo>
                      <a:pt x="0" y="0"/>
                    </a:moveTo>
                    <a:lnTo>
                      <a:pt x="0" y="208"/>
                    </a:lnTo>
                    <a:lnTo>
                      <a:pt x="576" y="254"/>
                    </a:lnTo>
                    <a:lnTo>
                      <a:pt x="576" y="1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241">
                  <a:alpha val="69804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>
                  <a:ea typeface="华文细黑" pitchFamily="2" charset="-122"/>
                </a:endParaRPr>
              </a:p>
            </p:txBody>
          </p:sp>
          <p:sp>
            <p:nvSpPr>
              <p:cNvPr id="13" name="Freeform 42"/>
              <p:cNvSpPr>
                <a:spLocks/>
              </p:cNvSpPr>
              <p:nvPr/>
            </p:nvSpPr>
            <p:spPr bwMode="auto">
              <a:xfrm>
                <a:off x="4643438" y="2582863"/>
                <a:ext cx="3983038" cy="917575"/>
              </a:xfrm>
              <a:custGeom>
                <a:avLst/>
                <a:gdLst>
                  <a:gd name="T0" fmla="*/ 510 w 694"/>
                  <a:gd name="T1" fmla="*/ 160 h 160"/>
                  <a:gd name="T2" fmla="*/ 510 w 694"/>
                  <a:gd name="T3" fmla="*/ 160 h 160"/>
                  <a:gd name="T4" fmla="*/ 694 w 694"/>
                  <a:gd name="T5" fmla="*/ 126 h 160"/>
                  <a:gd name="T6" fmla="*/ 694 w 694"/>
                  <a:gd name="T7" fmla="*/ 124 h 160"/>
                  <a:gd name="T8" fmla="*/ 118 w 694"/>
                  <a:gd name="T9" fmla="*/ 0 h 160"/>
                  <a:gd name="T10" fmla="*/ 0 w 694"/>
                  <a:gd name="T11" fmla="*/ 82 h 160"/>
                  <a:gd name="T12" fmla="*/ 508 w 694"/>
                  <a:gd name="T13" fmla="*/ 160 h 160"/>
                  <a:gd name="T14" fmla="*/ 510 w 694"/>
                  <a:gd name="T15" fmla="*/ 160 h 1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4"/>
                  <a:gd name="T25" fmla="*/ 0 h 160"/>
                  <a:gd name="T26" fmla="*/ 694 w 694"/>
                  <a:gd name="T27" fmla="*/ 160 h 1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4" h="160">
                    <a:moveTo>
                      <a:pt x="510" y="160"/>
                    </a:moveTo>
                    <a:lnTo>
                      <a:pt x="510" y="160"/>
                    </a:lnTo>
                    <a:lnTo>
                      <a:pt x="694" y="126"/>
                    </a:lnTo>
                    <a:lnTo>
                      <a:pt x="694" y="124"/>
                    </a:lnTo>
                    <a:lnTo>
                      <a:pt x="118" y="0"/>
                    </a:lnTo>
                    <a:lnTo>
                      <a:pt x="0" y="82"/>
                    </a:lnTo>
                    <a:lnTo>
                      <a:pt x="508" y="160"/>
                    </a:lnTo>
                    <a:lnTo>
                      <a:pt x="510" y="1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E241"/>
                  </a:gs>
                  <a:gs pos="7000">
                    <a:srgbClr val="F57820"/>
                  </a:gs>
                  <a:gs pos="100000">
                    <a:srgbClr val="FFE241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>
                  <a:ea typeface="华文细黑" pitchFamily="2" charset="-122"/>
                </a:endParaRPr>
              </a:p>
            </p:txBody>
          </p:sp>
          <p:sp>
            <p:nvSpPr>
              <p:cNvPr id="14" name="Freeform 43"/>
              <p:cNvSpPr>
                <a:spLocks/>
              </p:cNvSpPr>
              <p:nvPr/>
            </p:nvSpPr>
            <p:spPr bwMode="auto">
              <a:xfrm>
                <a:off x="7564466" y="3309970"/>
                <a:ext cx="1055688" cy="746125"/>
              </a:xfrm>
              <a:custGeom>
                <a:avLst/>
                <a:gdLst>
                  <a:gd name="T0" fmla="*/ 184 w 184"/>
                  <a:gd name="T1" fmla="*/ 0 h 130"/>
                  <a:gd name="T2" fmla="*/ 0 w 184"/>
                  <a:gd name="T3" fmla="*/ 34 h 130"/>
                  <a:gd name="T4" fmla="*/ 0 w 184"/>
                  <a:gd name="T5" fmla="*/ 114 h 130"/>
                  <a:gd name="T6" fmla="*/ 184 w 184"/>
                  <a:gd name="T7" fmla="*/ 130 h 130"/>
                  <a:gd name="T8" fmla="*/ 184 w 184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130"/>
                  <a:gd name="T17" fmla="*/ 184 w 184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130">
                    <a:moveTo>
                      <a:pt x="184" y="0"/>
                    </a:moveTo>
                    <a:lnTo>
                      <a:pt x="0" y="34"/>
                    </a:lnTo>
                    <a:lnTo>
                      <a:pt x="0" y="114"/>
                    </a:lnTo>
                    <a:lnTo>
                      <a:pt x="184" y="13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FFE2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>
                  <a:ea typeface="华文细黑" pitchFamily="2" charset="-122"/>
                </a:endParaRPr>
              </a:p>
            </p:txBody>
          </p:sp>
          <p:sp>
            <p:nvSpPr>
              <p:cNvPr id="15" name="Freeform 44"/>
              <p:cNvSpPr>
                <a:spLocks/>
              </p:cNvSpPr>
              <p:nvPr/>
            </p:nvSpPr>
            <p:spPr bwMode="auto">
              <a:xfrm>
                <a:off x="4633941" y="3783045"/>
                <a:ext cx="3960813" cy="309563"/>
              </a:xfrm>
              <a:custGeom>
                <a:avLst/>
                <a:gdLst>
                  <a:gd name="T0" fmla="*/ 0 w 690"/>
                  <a:gd name="T1" fmla="*/ 36 h 54"/>
                  <a:gd name="T2" fmla="*/ 120 w 690"/>
                  <a:gd name="T3" fmla="*/ 0 h 54"/>
                  <a:gd name="T4" fmla="*/ 514 w 690"/>
                  <a:gd name="T5" fmla="*/ 30 h 54"/>
                  <a:gd name="T6" fmla="*/ 690 w 690"/>
                  <a:gd name="T7" fmla="*/ 46 h 54"/>
                  <a:gd name="T8" fmla="*/ 512 w 690"/>
                  <a:gd name="T9" fmla="*/ 54 h 54"/>
                  <a:gd name="T10" fmla="*/ 0 w 690"/>
                  <a:gd name="T11" fmla="*/ 36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0"/>
                  <a:gd name="T19" fmla="*/ 0 h 54"/>
                  <a:gd name="T20" fmla="*/ 690 w 690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0" h="54">
                    <a:moveTo>
                      <a:pt x="0" y="36"/>
                    </a:moveTo>
                    <a:lnTo>
                      <a:pt x="120" y="0"/>
                    </a:lnTo>
                    <a:lnTo>
                      <a:pt x="514" y="30"/>
                    </a:lnTo>
                    <a:lnTo>
                      <a:pt x="690" y="46"/>
                    </a:lnTo>
                    <a:lnTo>
                      <a:pt x="512" y="5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E2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>
                  <a:ea typeface="华文细黑" pitchFamily="2" charset="-122"/>
                </a:endParaRPr>
              </a:p>
            </p:txBody>
          </p:sp>
          <p:sp>
            <p:nvSpPr>
              <p:cNvPr id="16" name="Freeform 40"/>
              <p:cNvSpPr>
                <a:spLocks/>
              </p:cNvSpPr>
              <p:nvPr/>
            </p:nvSpPr>
            <p:spPr bwMode="auto">
              <a:xfrm>
                <a:off x="4633941" y="2600329"/>
                <a:ext cx="688975" cy="1400175"/>
              </a:xfrm>
              <a:custGeom>
                <a:avLst/>
                <a:gdLst>
                  <a:gd name="T0" fmla="*/ 0 w 120"/>
                  <a:gd name="T1" fmla="*/ 82 h 244"/>
                  <a:gd name="T2" fmla="*/ 0 w 120"/>
                  <a:gd name="T3" fmla="*/ 244 h 244"/>
                  <a:gd name="T4" fmla="*/ 120 w 120"/>
                  <a:gd name="T5" fmla="*/ 208 h 244"/>
                  <a:gd name="T6" fmla="*/ 120 w 120"/>
                  <a:gd name="T7" fmla="*/ 0 h 244"/>
                  <a:gd name="T8" fmla="*/ 0 w 120"/>
                  <a:gd name="T9" fmla="*/ 82 h 2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244"/>
                  <a:gd name="T17" fmla="*/ 120 w 120"/>
                  <a:gd name="T18" fmla="*/ 244 h 2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244">
                    <a:moveTo>
                      <a:pt x="0" y="82"/>
                    </a:moveTo>
                    <a:lnTo>
                      <a:pt x="0" y="244"/>
                    </a:lnTo>
                    <a:lnTo>
                      <a:pt x="120" y="208"/>
                    </a:lnTo>
                    <a:lnTo>
                      <a:pt x="120" y="0"/>
                    </a:lnTo>
                    <a:lnTo>
                      <a:pt x="0" y="82"/>
                    </a:lnTo>
                    <a:close/>
                  </a:path>
                </a:pathLst>
              </a:custGeom>
              <a:gradFill flip="none" rotWithShape="1">
                <a:gsLst>
                  <a:gs pos="20000">
                    <a:srgbClr val="F57820"/>
                  </a:gs>
                  <a:gs pos="72000">
                    <a:srgbClr val="FFE241"/>
                  </a:gs>
                  <a:gs pos="100000">
                    <a:srgbClr val="FFE241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>
                  <a:ea typeface="华文细黑" pitchFamily="2" charset="-122"/>
                </a:endParaRPr>
              </a:p>
            </p:txBody>
          </p:sp>
        </p:grpSp>
      </p:grpSp>
      <p:cxnSp>
        <p:nvCxnSpPr>
          <p:cNvPr id="23" name="直接连接符 26"/>
          <p:cNvCxnSpPr/>
          <p:nvPr/>
        </p:nvCxnSpPr>
        <p:spPr>
          <a:xfrm>
            <a:off x="3995920" y="3339322"/>
            <a:ext cx="2000264" cy="0"/>
          </a:xfrm>
          <a:prstGeom prst="line">
            <a:avLst/>
          </a:prstGeom>
          <a:ln w="38100">
            <a:solidFill>
              <a:srgbClr val="F578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8"/>
          <p:cNvCxnSpPr/>
          <p:nvPr/>
        </p:nvCxnSpPr>
        <p:spPr>
          <a:xfrm>
            <a:off x="3995920" y="4196578"/>
            <a:ext cx="2000264" cy="0"/>
          </a:xfrm>
          <a:prstGeom prst="line">
            <a:avLst/>
          </a:prstGeom>
          <a:ln w="38100">
            <a:solidFill>
              <a:srgbClr val="D2461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9"/>
          <p:cNvCxnSpPr/>
          <p:nvPr/>
        </p:nvCxnSpPr>
        <p:spPr>
          <a:xfrm>
            <a:off x="3995920" y="5125272"/>
            <a:ext cx="2000264" cy="0"/>
          </a:xfrm>
          <a:prstGeom prst="line">
            <a:avLst/>
          </a:prstGeom>
          <a:ln w="38100">
            <a:solidFill>
              <a:srgbClr val="32329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10498" y="3112866"/>
            <a:ext cx="350046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 Physical defense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10498" y="3970122"/>
            <a:ext cx="350046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White blood cell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1936" y="4910958"/>
            <a:ext cx="3500462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Lymphocytes</a:t>
            </a:r>
          </a:p>
          <a:p>
            <a:pPr algn="ctr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( a kind of white cell)</a:t>
            </a:r>
            <a:endParaRPr lang="zh-CN" alt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</TotalTime>
  <Words>1573</Words>
  <Application>Microsoft Office PowerPoint</Application>
  <PresentationFormat>Custom</PresentationFormat>
  <Paragraphs>382</Paragraphs>
  <Slides>61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맑은 고딕</vt:lpstr>
      <vt:lpstr>微软雅黑</vt:lpstr>
      <vt:lpstr>宋体</vt:lpstr>
      <vt:lpstr>Arial</vt:lpstr>
      <vt:lpstr>Arial Black</vt:lpstr>
      <vt:lpstr>Calibri</vt:lpstr>
      <vt:lpstr>HY견고딕</vt:lpstr>
      <vt:lpstr>新細明體</vt:lpstr>
      <vt:lpstr>SimHei</vt:lpstr>
      <vt:lpstr>华文细黑</vt:lpstr>
      <vt:lpstr>Symbol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Jhay Ahr</dc:creator>
  <cp:lastModifiedBy>Jhay Ahr</cp:lastModifiedBy>
  <cp:revision>287</cp:revision>
  <dcterms:modified xsi:type="dcterms:W3CDTF">2017-03-10T16:53:12Z</dcterms:modified>
</cp:coreProperties>
</file>