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1" r:id="rId2"/>
  </p:sldMasterIdLst>
  <p:notesMasterIdLst>
    <p:notesMasterId r:id="rId15"/>
  </p:notesMasterIdLst>
  <p:sldIdLst>
    <p:sldId id="286" r:id="rId3"/>
    <p:sldId id="257" r:id="rId4"/>
    <p:sldId id="272" r:id="rId5"/>
    <p:sldId id="259" r:id="rId6"/>
    <p:sldId id="262" r:id="rId7"/>
    <p:sldId id="276" r:id="rId8"/>
    <p:sldId id="279" r:id="rId9"/>
    <p:sldId id="281" r:id="rId10"/>
    <p:sldId id="282" r:id="rId11"/>
    <p:sldId id="277" r:id="rId12"/>
    <p:sldId id="284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+B17edeYLuS/0EczWZ8mAQ==" hashData="0/Jl+Eb2IOse4VLrIwv2qooOsNVbTbx6aVIB5uX6JEAB8jG/aUVgMHeC8er7W1dIaSyia99rbvb1W84VF5BN2Q=="/>
  <p:extLst>
    <p:ext uri="{521415D9-36F7-43E2-AB2F-B90AF26B5E84}">
      <p14:sectionLst xmlns:p14="http://schemas.microsoft.com/office/powerpoint/2010/main">
        <p14:section name="probio3" id="{A58A96DA-8416-084F-9396-22E710A281E5}">
          <p14:sldIdLst>
            <p14:sldId id="286"/>
            <p14:sldId id="257"/>
            <p14:sldId id="272"/>
            <p14:sldId id="259"/>
            <p14:sldId id="262"/>
            <p14:sldId id="276"/>
            <p14:sldId id="279"/>
            <p14:sldId id="281"/>
            <p14:sldId id="282"/>
            <p14:sldId id="277"/>
            <p14:sldId id="284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91693"/>
  </p:normalViewPr>
  <p:slideViewPr>
    <p:cSldViewPr>
      <p:cViewPr varScale="1">
        <p:scale>
          <a:sx n="66" d="100"/>
          <a:sy n="66" d="100"/>
        </p:scale>
        <p:origin x="87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32900-A294-D54C-A713-E9199064487D}" type="doc">
      <dgm:prSet loTypeId="urn:microsoft.com/office/officeart/2005/8/layout/vProcess5" loCatId="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zh-CN" altLang="en-US"/>
        </a:p>
      </dgm:t>
    </dgm:pt>
    <dgm:pt modelId="{D3CB272C-61DB-3E4F-A44A-89D9366E7095}">
      <dgm:prSet phldrT="[文本]" custT="1"/>
      <dgm:spPr/>
      <dgm:t>
        <a:bodyPr/>
        <a:lstStyle/>
        <a:p>
          <a:r>
            <a:rPr lang="en-US" altLang="zh-CN" sz="1800" dirty="0">
              <a:latin typeface="Calibri" charset="0"/>
              <a:ea typeface="Calibri" charset="0"/>
              <a:cs typeface="Calibri" charset="0"/>
            </a:rPr>
            <a:t>It helps the body to digest certain food that our stomach and small intestine have not be able to digest </a:t>
          </a:r>
          <a:endParaRPr lang="zh-CN" altLang="en-US" sz="1800" dirty="0"/>
        </a:p>
      </dgm:t>
    </dgm:pt>
    <dgm:pt modelId="{93FA41D0-58FD-9247-A757-1D63C5669566}" type="parTrans" cxnId="{378986EF-462A-0740-AC58-4FCDBCC47E9D}">
      <dgm:prSet/>
      <dgm:spPr/>
      <dgm:t>
        <a:bodyPr/>
        <a:lstStyle/>
        <a:p>
          <a:endParaRPr lang="zh-CN" altLang="en-US"/>
        </a:p>
      </dgm:t>
    </dgm:pt>
    <dgm:pt modelId="{D056F295-F8FC-2141-AC11-E2673EC8E8DE}" type="sibTrans" cxnId="{378986EF-462A-0740-AC58-4FCDBCC47E9D}">
      <dgm:prSet/>
      <dgm:spPr/>
      <dgm:t>
        <a:bodyPr/>
        <a:lstStyle/>
        <a:p>
          <a:endParaRPr lang="zh-CN" altLang="en-US"/>
        </a:p>
      </dgm:t>
    </dgm:pt>
    <dgm:pt modelId="{BD8F8655-5BB2-E248-A599-BA29020ADC94}">
      <dgm:prSet phldrT="[文本]" custT="1"/>
      <dgm:spPr/>
      <dgm:t>
        <a:bodyPr/>
        <a:lstStyle/>
        <a:p>
          <a:r>
            <a:rPr lang="en-US" altLang="zh-CN" sz="2000" b="1" dirty="0">
              <a:solidFill>
                <a:schemeClr val="accent5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rPr>
            <a:t>A healthy and balanced gut microbiota is key to ensuring proper digestive function </a:t>
          </a:r>
          <a:endParaRPr lang="zh-CN" altLang="en-US" sz="2000" b="1" dirty="0">
            <a:solidFill>
              <a:schemeClr val="accent5">
                <a:lumMod val="75000"/>
              </a:schemeClr>
            </a:solidFill>
          </a:endParaRPr>
        </a:p>
      </dgm:t>
    </dgm:pt>
    <dgm:pt modelId="{40A0A522-7EEA-AA4F-8B00-65716A343776}" type="parTrans" cxnId="{F8354833-0302-6F47-9B7C-61A6BD5BE60A}">
      <dgm:prSet/>
      <dgm:spPr/>
      <dgm:t>
        <a:bodyPr/>
        <a:lstStyle/>
        <a:p>
          <a:endParaRPr lang="zh-CN" altLang="en-US"/>
        </a:p>
      </dgm:t>
    </dgm:pt>
    <dgm:pt modelId="{5DFD5604-A96A-8E47-ACE2-2A23A7E838D4}" type="sibTrans" cxnId="{F8354833-0302-6F47-9B7C-61A6BD5BE60A}">
      <dgm:prSet/>
      <dgm:spPr/>
      <dgm:t>
        <a:bodyPr/>
        <a:lstStyle/>
        <a:p>
          <a:endParaRPr lang="zh-CN" altLang="en-US"/>
        </a:p>
      </dgm:t>
    </dgm:pt>
    <dgm:pt modelId="{F8EDF436-8C47-BB49-81DC-CB2CCC34250A}">
      <dgm:prSet custT="1"/>
      <dgm:spPr/>
      <dgm:t>
        <a:bodyPr/>
        <a:lstStyle/>
        <a:p>
          <a:r>
            <a:rPr lang="en-US" sz="1800" dirty="0">
              <a:latin typeface="Calibri" charset="0"/>
              <a:ea typeface="Calibri" charset="0"/>
              <a:cs typeface="Calibri" charset="0"/>
            </a:rPr>
            <a:t>It plays an important role in the immune system , performing a barrier effect </a:t>
          </a:r>
          <a:endParaRPr lang="zh-CN" altLang="en-US" sz="1800" dirty="0"/>
        </a:p>
      </dgm:t>
    </dgm:pt>
    <dgm:pt modelId="{E78F817D-FA26-334C-A4EF-FF5B252894DF}" type="parTrans" cxnId="{96D97EDA-13BE-3945-A1DA-561948BBDEA2}">
      <dgm:prSet/>
      <dgm:spPr/>
      <dgm:t>
        <a:bodyPr/>
        <a:lstStyle/>
        <a:p>
          <a:endParaRPr lang="zh-CN" altLang="en-US"/>
        </a:p>
      </dgm:t>
    </dgm:pt>
    <dgm:pt modelId="{D42CAB8C-E05D-A24B-B354-1F45E2A1FA73}" type="sibTrans" cxnId="{96D97EDA-13BE-3945-A1DA-561948BBDEA2}">
      <dgm:prSet/>
      <dgm:spPr/>
      <dgm:t>
        <a:bodyPr/>
        <a:lstStyle/>
        <a:p>
          <a:endParaRPr lang="zh-CN" altLang="en-US"/>
        </a:p>
      </dgm:t>
    </dgm:pt>
    <dgm:pt modelId="{1EC5020F-4B34-5542-A280-88A70342F333}">
      <dgm:prSet custT="1"/>
      <dgm:spPr/>
      <dgm:t>
        <a:bodyPr/>
        <a:lstStyle/>
        <a:p>
          <a:r>
            <a:rPr lang="en-US" sz="1800" dirty="0">
              <a:latin typeface="Calibri" charset="0"/>
              <a:ea typeface="Calibri" charset="0"/>
              <a:cs typeface="Calibri" charset="0"/>
            </a:rPr>
            <a:t>It helps combat aggressions from other </a:t>
          </a:r>
          <a:r>
            <a:rPr lang="en-US" sz="1800" dirty="0" err="1">
              <a:latin typeface="Calibri" charset="0"/>
              <a:ea typeface="Calibri" charset="0"/>
              <a:cs typeface="Calibri" charset="0"/>
            </a:rPr>
            <a:t>microoganisms</a:t>
          </a:r>
          <a:r>
            <a:rPr lang="en-US" sz="1800" dirty="0">
              <a:latin typeface="Calibri" charset="0"/>
              <a:ea typeface="Calibri" charset="0"/>
              <a:cs typeface="Calibri" charset="0"/>
            </a:rPr>
            <a:t>, maintaining the wholeness of the intestinal </a:t>
          </a:r>
          <a:r>
            <a:rPr lang="en-US" sz="1800" dirty="0" err="1">
              <a:latin typeface="Calibri" charset="0"/>
              <a:ea typeface="Calibri" charset="0"/>
              <a:cs typeface="Calibri" charset="0"/>
            </a:rPr>
            <a:t>mucosaIt</a:t>
          </a:r>
          <a:r>
            <a:rPr lang="en-US" altLang="zh-CN" sz="1800" dirty="0">
              <a:latin typeface="Calibri" charset="0"/>
              <a:ea typeface="Calibri" charset="0"/>
              <a:cs typeface="Calibri" charset="0"/>
            </a:rPr>
            <a:t>.</a:t>
          </a:r>
          <a:r>
            <a:rPr lang="zh-CN" altLang="en-US" sz="1800" baseline="0" dirty="0">
              <a:latin typeface="Calibri" charset="0"/>
              <a:ea typeface="Calibri" charset="0"/>
              <a:cs typeface="Calibri" charset="0"/>
            </a:rPr>
            <a:t> </a:t>
          </a:r>
          <a:endParaRPr lang="zh-CN" altLang="en-US" sz="1800" dirty="0"/>
        </a:p>
      </dgm:t>
    </dgm:pt>
    <dgm:pt modelId="{CB428047-49E2-324E-B98B-71395C105D4F}" type="parTrans" cxnId="{96603D01-DADC-874A-A659-68B164326F75}">
      <dgm:prSet/>
      <dgm:spPr/>
      <dgm:t>
        <a:bodyPr/>
        <a:lstStyle/>
        <a:p>
          <a:endParaRPr lang="zh-CN" altLang="en-US"/>
        </a:p>
      </dgm:t>
    </dgm:pt>
    <dgm:pt modelId="{D3751B38-F7B9-364F-BFF3-CFB6BB0EF7AC}" type="sibTrans" cxnId="{96603D01-DADC-874A-A659-68B164326F75}">
      <dgm:prSet/>
      <dgm:spPr/>
      <dgm:t>
        <a:bodyPr/>
        <a:lstStyle/>
        <a:p>
          <a:endParaRPr lang="zh-CN" altLang="en-US"/>
        </a:p>
      </dgm:t>
    </dgm:pt>
    <dgm:pt modelId="{4C898DFA-FA57-E447-8E66-B810A8A166F5}" type="pres">
      <dgm:prSet presAssocID="{45132900-A294-D54C-A713-E9199064487D}" presName="outerComposite" presStyleCnt="0">
        <dgm:presLayoutVars>
          <dgm:chMax val="5"/>
          <dgm:dir/>
          <dgm:resizeHandles val="exact"/>
        </dgm:presLayoutVars>
      </dgm:prSet>
      <dgm:spPr/>
    </dgm:pt>
    <dgm:pt modelId="{58C5CE0F-2E02-E84D-8230-1E40809E6BBB}" type="pres">
      <dgm:prSet presAssocID="{45132900-A294-D54C-A713-E9199064487D}" presName="dummyMaxCanvas" presStyleCnt="0">
        <dgm:presLayoutVars/>
      </dgm:prSet>
      <dgm:spPr/>
    </dgm:pt>
    <dgm:pt modelId="{78997F71-5FAD-0D4A-A97D-19A374EB079D}" type="pres">
      <dgm:prSet presAssocID="{45132900-A294-D54C-A713-E9199064487D}" presName="FourNodes_1" presStyleLbl="node1" presStyleIdx="0" presStyleCnt="4" custLinFactNeighborX="1179" custLinFactNeighborY="-14732">
        <dgm:presLayoutVars>
          <dgm:bulletEnabled val="1"/>
        </dgm:presLayoutVars>
      </dgm:prSet>
      <dgm:spPr/>
    </dgm:pt>
    <dgm:pt modelId="{1202F81F-642B-4B41-87CD-159F7CD2B405}" type="pres">
      <dgm:prSet presAssocID="{45132900-A294-D54C-A713-E9199064487D}" presName="FourNodes_2" presStyleLbl="node1" presStyleIdx="1" presStyleCnt="4">
        <dgm:presLayoutVars>
          <dgm:bulletEnabled val="1"/>
        </dgm:presLayoutVars>
      </dgm:prSet>
      <dgm:spPr/>
    </dgm:pt>
    <dgm:pt modelId="{FF9037B2-7DA3-5047-BECD-9A4F0D9C71F0}" type="pres">
      <dgm:prSet presAssocID="{45132900-A294-D54C-A713-E9199064487D}" presName="FourNodes_3" presStyleLbl="node1" presStyleIdx="2" presStyleCnt="4">
        <dgm:presLayoutVars>
          <dgm:bulletEnabled val="1"/>
        </dgm:presLayoutVars>
      </dgm:prSet>
      <dgm:spPr/>
    </dgm:pt>
    <dgm:pt modelId="{6FF7DEED-D49B-394D-9A78-3C9156568C9E}" type="pres">
      <dgm:prSet presAssocID="{45132900-A294-D54C-A713-E9199064487D}" presName="FourNodes_4" presStyleLbl="node1" presStyleIdx="3" presStyleCnt="4">
        <dgm:presLayoutVars>
          <dgm:bulletEnabled val="1"/>
        </dgm:presLayoutVars>
      </dgm:prSet>
      <dgm:spPr/>
    </dgm:pt>
    <dgm:pt modelId="{28A88093-15CB-6545-9EBB-7A11D4342D90}" type="pres">
      <dgm:prSet presAssocID="{45132900-A294-D54C-A713-E9199064487D}" presName="FourConn_1-2" presStyleLbl="fgAccFollowNode1" presStyleIdx="0" presStyleCnt="3">
        <dgm:presLayoutVars>
          <dgm:bulletEnabled val="1"/>
        </dgm:presLayoutVars>
      </dgm:prSet>
      <dgm:spPr/>
    </dgm:pt>
    <dgm:pt modelId="{9560B7C9-7C67-1544-859A-601D5DD8EDF9}" type="pres">
      <dgm:prSet presAssocID="{45132900-A294-D54C-A713-E9199064487D}" presName="FourConn_2-3" presStyleLbl="fgAccFollowNode1" presStyleIdx="1" presStyleCnt="3">
        <dgm:presLayoutVars>
          <dgm:bulletEnabled val="1"/>
        </dgm:presLayoutVars>
      </dgm:prSet>
      <dgm:spPr/>
    </dgm:pt>
    <dgm:pt modelId="{778B99D6-C73D-5548-BA76-49E14D14CCC5}" type="pres">
      <dgm:prSet presAssocID="{45132900-A294-D54C-A713-E9199064487D}" presName="FourConn_3-4" presStyleLbl="fgAccFollowNode1" presStyleIdx="2" presStyleCnt="3">
        <dgm:presLayoutVars>
          <dgm:bulletEnabled val="1"/>
        </dgm:presLayoutVars>
      </dgm:prSet>
      <dgm:spPr/>
    </dgm:pt>
    <dgm:pt modelId="{45C94B84-67E5-0C4E-BAF7-A7D2D7355E70}" type="pres">
      <dgm:prSet presAssocID="{45132900-A294-D54C-A713-E9199064487D}" presName="FourNodes_1_text" presStyleLbl="node1" presStyleIdx="3" presStyleCnt="4">
        <dgm:presLayoutVars>
          <dgm:bulletEnabled val="1"/>
        </dgm:presLayoutVars>
      </dgm:prSet>
      <dgm:spPr/>
    </dgm:pt>
    <dgm:pt modelId="{52C33763-2C6B-5345-B93D-6964AF9B038C}" type="pres">
      <dgm:prSet presAssocID="{45132900-A294-D54C-A713-E9199064487D}" presName="FourNodes_2_text" presStyleLbl="node1" presStyleIdx="3" presStyleCnt="4">
        <dgm:presLayoutVars>
          <dgm:bulletEnabled val="1"/>
        </dgm:presLayoutVars>
      </dgm:prSet>
      <dgm:spPr/>
    </dgm:pt>
    <dgm:pt modelId="{FDFBB331-FF09-4445-B309-F53DA6D92413}" type="pres">
      <dgm:prSet presAssocID="{45132900-A294-D54C-A713-E9199064487D}" presName="FourNodes_3_text" presStyleLbl="node1" presStyleIdx="3" presStyleCnt="4">
        <dgm:presLayoutVars>
          <dgm:bulletEnabled val="1"/>
        </dgm:presLayoutVars>
      </dgm:prSet>
      <dgm:spPr/>
    </dgm:pt>
    <dgm:pt modelId="{79EF133E-EB5C-204F-9D3E-37E9E7085345}" type="pres">
      <dgm:prSet presAssocID="{45132900-A294-D54C-A713-E9199064487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6603D01-DADC-874A-A659-68B164326F75}" srcId="{45132900-A294-D54C-A713-E9199064487D}" destId="{1EC5020F-4B34-5542-A280-88A70342F333}" srcOrd="2" destOrd="0" parTransId="{CB428047-49E2-324E-B98B-71395C105D4F}" sibTransId="{D3751B38-F7B9-364F-BFF3-CFB6BB0EF7AC}"/>
    <dgm:cxn modelId="{C775E406-97FD-1E4D-9682-FEC38E18DC7D}" type="presOf" srcId="{F8EDF436-8C47-BB49-81DC-CB2CCC34250A}" destId="{52C33763-2C6B-5345-B93D-6964AF9B038C}" srcOrd="1" destOrd="0" presId="urn:microsoft.com/office/officeart/2005/8/layout/vProcess5"/>
    <dgm:cxn modelId="{10FA561F-9613-3843-A928-B7D7A595BC49}" type="presOf" srcId="{D3CB272C-61DB-3E4F-A44A-89D9366E7095}" destId="{78997F71-5FAD-0D4A-A97D-19A374EB079D}" srcOrd="0" destOrd="0" presId="urn:microsoft.com/office/officeart/2005/8/layout/vProcess5"/>
    <dgm:cxn modelId="{144CCF29-C7C4-004F-B8CD-DBC14CF11DEE}" type="presOf" srcId="{1EC5020F-4B34-5542-A280-88A70342F333}" destId="{FDFBB331-FF09-4445-B309-F53DA6D92413}" srcOrd="1" destOrd="0" presId="urn:microsoft.com/office/officeart/2005/8/layout/vProcess5"/>
    <dgm:cxn modelId="{F8354833-0302-6F47-9B7C-61A6BD5BE60A}" srcId="{45132900-A294-D54C-A713-E9199064487D}" destId="{BD8F8655-5BB2-E248-A599-BA29020ADC94}" srcOrd="3" destOrd="0" parTransId="{40A0A522-7EEA-AA4F-8B00-65716A343776}" sibTransId="{5DFD5604-A96A-8E47-ACE2-2A23A7E838D4}"/>
    <dgm:cxn modelId="{E17E6F43-8C31-ED43-8755-4FB4AAF6A227}" type="presOf" srcId="{BD8F8655-5BB2-E248-A599-BA29020ADC94}" destId="{6FF7DEED-D49B-394D-9A78-3C9156568C9E}" srcOrd="0" destOrd="0" presId="urn:microsoft.com/office/officeart/2005/8/layout/vProcess5"/>
    <dgm:cxn modelId="{8337D054-391A-6145-8D3D-82650F510B24}" type="presOf" srcId="{F8EDF436-8C47-BB49-81DC-CB2CCC34250A}" destId="{1202F81F-642B-4B41-87CD-159F7CD2B405}" srcOrd="0" destOrd="0" presId="urn:microsoft.com/office/officeart/2005/8/layout/vProcess5"/>
    <dgm:cxn modelId="{C8B07486-192E-E343-9989-4CB9E8807B6B}" type="presOf" srcId="{D42CAB8C-E05D-A24B-B354-1F45E2A1FA73}" destId="{9560B7C9-7C67-1544-859A-601D5DD8EDF9}" srcOrd="0" destOrd="0" presId="urn:microsoft.com/office/officeart/2005/8/layout/vProcess5"/>
    <dgm:cxn modelId="{DAC9128C-9B17-3643-8952-B29C5EA1122C}" type="presOf" srcId="{BD8F8655-5BB2-E248-A599-BA29020ADC94}" destId="{79EF133E-EB5C-204F-9D3E-37E9E7085345}" srcOrd="1" destOrd="0" presId="urn:microsoft.com/office/officeart/2005/8/layout/vProcess5"/>
    <dgm:cxn modelId="{7DFF5499-5D13-D34C-8765-EDB6FD438810}" type="presOf" srcId="{45132900-A294-D54C-A713-E9199064487D}" destId="{4C898DFA-FA57-E447-8E66-B810A8A166F5}" srcOrd="0" destOrd="0" presId="urn:microsoft.com/office/officeart/2005/8/layout/vProcess5"/>
    <dgm:cxn modelId="{5BC3C89B-A745-B440-B832-476A366184BE}" type="presOf" srcId="{D3751B38-F7B9-364F-BFF3-CFB6BB0EF7AC}" destId="{778B99D6-C73D-5548-BA76-49E14D14CCC5}" srcOrd="0" destOrd="0" presId="urn:microsoft.com/office/officeart/2005/8/layout/vProcess5"/>
    <dgm:cxn modelId="{141D9EB2-59ED-1A41-80C4-AA027B9F32D2}" type="presOf" srcId="{D3CB272C-61DB-3E4F-A44A-89D9366E7095}" destId="{45C94B84-67E5-0C4E-BAF7-A7D2D7355E70}" srcOrd="1" destOrd="0" presId="urn:microsoft.com/office/officeart/2005/8/layout/vProcess5"/>
    <dgm:cxn modelId="{6DC941B9-5B21-6345-95C5-A2AA86D6C7B9}" type="presOf" srcId="{1EC5020F-4B34-5542-A280-88A70342F333}" destId="{FF9037B2-7DA3-5047-BECD-9A4F0D9C71F0}" srcOrd="0" destOrd="0" presId="urn:microsoft.com/office/officeart/2005/8/layout/vProcess5"/>
    <dgm:cxn modelId="{898646BF-8405-1843-B28D-286457730EC9}" type="presOf" srcId="{D056F295-F8FC-2141-AC11-E2673EC8E8DE}" destId="{28A88093-15CB-6545-9EBB-7A11D4342D90}" srcOrd="0" destOrd="0" presId="urn:microsoft.com/office/officeart/2005/8/layout/vProcess5"/>
    <dgm:cxn modelId="{96D97EDA-13BE-3945-A1DA-561948BBDEA2}" srcId="{45132900-A294-D54C-A713-E9199064487D}" destId="{F8EDF436-8C47-BB49-81DC-CB2CCC34250A}" srcOrd="1" destOrd="0" parTransId="{E78F817D-FA26-334C-A4EF-FF5B252894DF}" sibTransId="{D42CAB8C-E05D-A24B-B354-1F45E2A1FA73}"/>
    <dgm:cxn modelId="{378986EF-462A-0740-AC58-4FCDBCC47E9D}" srcId="{45132900-A294-D54C-A713-E9199064487D}" destId="{D3CB272C-61DB-3E4F-A44A-89D9366E7095}" srcOrd="0" destOrd="0" parTransId="{93FA41D0-58FD-9247-A757-1D63C5669566}" sibTransId="{D056F295-F8FC-2141-AC11-E2673EC8E8DE}"/>
    <dgm:cxn modelId="{6022E182-432D-A242-B32E-73F55BA02CA1}" type="presParOf" srcId="{4C898DFA-FA57-E447-8E66-B810A8A166F5}" destId="{58C5CE0F-2E02-E84D-8230-1E40809E6BBB}" srcOrd="0" destOrd="0" presId="urn:microsoft.com/office/officeart/2005/8/layout/vProcess5"/>
    <dgm:cxn modelId="{96D049D2-2BFC-484F-B28A-26CF669E29CA}" type="presParOf" srcId="{4C898DFA-FA57-E447-8E66-B810A8A166F5}" destId="{78997F71-5FAD-0D4A-A97D-19A374EB079D}" srcOrd="1" destOrd="0" presId="urn:microsoft.com/office/officeart/2005/8/layout/vProcess5"/>
    <dgm:cxn modelId="{BD463B6B-206B-7B48-99FB-FF2B44BD5560}" type="presParOf" srcId="{4C898DFA-FA57-E447-8E66-B810A8A166F5}" destId="{1202F81F-642B-4B41-87CD-159F7CD2B405}" srcOrd="2" destOrd="0" presId="urn:microsoft.com/office/officeart/2005/8/layout/vProcess5"/>
    <dgm:cxn modelId="{51A26C5D-A09B-B245-8A2E-1AB004D5D803}" type="presParOf" srcId="{4C898DFA-FA57-E447-8E66-B810A8A166F5}" destId="{FF9037B2-7DA3-5047-BECD-9A4F0D9C71F0}" srcOrd="3" destOrd="0" presId="urn:microsoft.com/office/officeart/2005/8/layout/vProcess5"/>
    <dgm:cxn modelId="{9CBE06A3-5C64-3C4B-BDFA-703EA318E0E5}" type="presParOf" srcId="{4C898DFA-FA57-E447-8E66-B810A8A166F5}" destId="{6FF7DEED-D49B-394D-9A78-3C9156568C9E}" srcOrd="4" destOrd="0" presId="urn:microsoft.com/office/officeart/2005/8/layout/vProcess5"/>
    <dgm:cxn modelId="{CFE39D33-9F1B-FB41-9771-3D058B09AE6A}" type="presParOf" srcId="{4C898DFA-FA57-E447-8E66-B810A8A166F5}" destId="{28A88093-15CB-6545-9EBB-7A11D4342D90}" srcOrd="5" destOrd="0" presId="urn:microsoft.com/office/officeart/2005/8/layout/vProcess5"/>
    <dgm:cxn modelId="{DA24268C-95BF-C34B-A529-7626DC995927}" type="presParOf" srcId="{4C898DFA-FA57-E447-8E66-B810A8A166F5}" destId="{9560B7C9-7C67-1544-859A-601D5DD8EDF9}" srcOrd="6" destOrd="0" presId="urn:microsoft.com/office/officeart/2005/8/layout/vProcess5"/>
    <dgm:cxn modelId="{406A100B-D355-1D44-8ABA-537ABDB22949}" type="presParOf" srcId="{4C898DFA-FA57-E447-8E66-B810A8A166F5}" destId="{778B99D6-C73D-5548-BA76-49E14D14CCC5}" srcOrd="7" destOrd="0" presId="urn:microsoft.com/office/officeart/2005/8/layout/vProcess5"/>
    <dgm:cxn modelId="{2065B30E-9907-C446-9E17-5F09F76D6163}" type="presParOf" srcId="{4C898DFA-FA57-E447-8E66-B810A8A166F5}" destId="{45C94B84-67E5-0C4E-BAF7-A7D2D7355E70}" srcOrd="8" destOrd="0" presId="urn:microsoft.com/office/officeart/2005/8/layout/vProcess5"/>
    <dgm:cxn modelId="{EF7F5207-4A77-1342-B701-1AC79B9BC1FF}" type="presParOf" srcId="{4C898DFA-FA57-E447-8E66-B810A8A166F5}" destId="{52C33763-2C6B-5345-B93D-6964AF9B038C}" srcOrd="9" destOrd="0" presId="urn:microsoft.com/office/officeart/2005/8/layout/vProcess5"/>
    <dgm:cxn modelId="{DBECAE5A-974E-044A-B0D9-0CB4CEEF892C}" type="presParOf" srcId="{4C898DFA-FA57-E447-8E66-B810A8A166F5}" destId="{FDFBB331-FF09-4445-B309-F53DA6D92413}" srcOrd="10" destOrd="0" presId="urn:microsoft.com/office/officeart/2005/8/layout/vProcess5"/>
    <dgm:cxn modelId="{E72BD761-071F-1943-9829-4B0B8262D2B7}" type="presParOf" srcId="{4C898DFA-FA57-E447-8E66-B810A8A166F5}" destId="{79EF133E-EB5C-204F-9D3E-37E9E708534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01FB69-854F-4B46-B4B4-FEB238272E27}" type="doc">
      <dgm:prSet loTypeId="urn:microsoft.com/office/officeart/2008/layout/VerticalCurvedList" loCatId="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zh-CN" altLang="en-US"/>
        </a:p>
      </dgm:t>
    </dgm:pt>
    <dgm:pt modelId="{2450146E-5DDB-024B-8E17-4C1B094E82DB}">
      <dgm:prSet phldrT="[文本]" custT="1"/>
      <dgm:spPr/>
      <dgm:t>
        <a:bodyPr/>
        <a:lstStyle/>
        <a:p>
          <a:r>
            <a:rPr lang="en-US" altLang="zh-CN" sz="2400" b="0" i="1" dirty="0" err="1">
              <a:latin typeface="Calibri" charset="0"/>
              <a:ea typeface="Calibri" charset="0"/>
              <a:cs typeface="Calibri" charset="0"/>
            </a:rPr>
            <a:t>Bifidobacterium</a:t>
          </a:r>
          <a:r>
            <a:rPr lang="en-US" altLang="zh-CN" sz="2400" b="0" i="1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dirty="0" err="1">
              <a:latin typeface="Calibri" charset="0"/>
              <a:ea typeface="Calibri" charset="0"/>
              <a:cs typeface="Calibri" charset="0"/>
            </a:rPr>
            <a:t>longum</a:t>
          </a:r>
          <a:r>
            <a:rPr lang="en-US" altLang="zh-CN" sz="2400" b="0" i="1" dirty="0">
              <a:latin typeface="Calibri" charset="0"/>
              <a:ea typeface="Calibri" charset="0"/>
              <a:cs typeface="Calibri" charset="0"/>
            </a:rPr>
            <a:t> </a:t>
          </a:r>
          <a:r>
            <a:rPr lang="mr-IN" altLang="zh-CN" sz="2400" b="0" i="1" dirty="0">
              <a:latin typeface="Calibri" charset="0"/>
              <a:ea typeface="Calibri" charset="0"/>
              <a:cs typeface="Calibri" charset="0"/>
            </a:rPr>
            <a:t>–</a:t>
          </a:r>
          <a:r>
            <a:rPr lang="en-US" altLang="zh-CN" sz="2400" b="0" i="1" dirty="0">
              <a:latin typeface="Calibri" charset="0"/>
              <a:ea typeface="Calibri" charset="0"/>
              <a:cs typeface="Calibri" charset="0"/>
            </a:rPr>
            <a:t>help</a:t>
          </a:r>
          <a:r>
            <a:rPr lang="zh-CN" altLang="en-US" sz="2400" b="0" i="1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dirty="0">
              <a:latin typeface="Calibri" charset="0"/>
              <a:ea typeface="Calibri" charset="0"/>
              <a:cs typeface="Calibri" charset="0"/>
            </a:rPr>
            <a:t>to</a:t>
          </a:r>
          <a:r>
            <a:rPr lang="zh-CN" altLang="en-US" sz="2400" b="0" i="1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dirty="0">
              <a:latin typeface="Calibri" charset="0"/>
              <a:ea typeface="Calibri" charset="0"/>
              <a:cs typeface="Calibri" charset="0"/>
            </a:rPr>
            <a:t>Inhibit</a:t>
          </a:r>
          <a:r>
            <a:rPr lang="zh-CN" altLang="en-US" sz="2400" b="0" i="1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dirty="0">
              <a:latin typeface="Calibri" charset="0"/>
              <a:ea typeface="Calibri" charset="0"/>
              <a:cs typeface="Calibri" charset="0"/>
            </a:rPr>
            <a:t>bad</a:t>
          </a:r>
          <a:r>
            <a:rPr lang="zh-CN" altLang="en-US" sz="2400" b="0" i="1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dirty="0">
              <a:latin typeface="Calibri" charset="0"/>
              <a:ea typeface="Calibri" charset="0"/>
              <a:cs typeface="Calibri" charset="0"/>
            </a:rPr>
            <a:t>bacteria</a:t>
          </a:r>
          <a:r>
            <a:rPr lang="zh-CN" altLang="en-US" sz="2400" b="0" i="1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dirty="0">
              <a:latin typeface="Calibri" charset="0"/>
              <a:ea typeface="Calibri" charset="0"/>
              <a:cs typeface="Calibri" charset="0"/>
            </a:rPr>
            <a:t>in</a:t>
          </a:r>
          <a:r>
            <a:rPr lang="zh-CN" altLang="en-US" sz="2400" b="0" i="1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dirty="0">
              <a:latin typeface="Calibri" charset="0"/>
              <a:ea typeface="Calibri" charset="0"/>
              <a:cs typeface="Calibri" charset="0"/>
            </a:rPr>
            <a:t>the</a:t>
          </a:r>
          <a:r>
            <a:rPr lang="zh-CN" altLang="en-US" sz="2400" b="0" i="1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dirty="0">
              <a:latin typeface="Calibri" charset="0"/>
              <a:ea typeface="Calibri" charset="0"/>
              <a:cs typeface="Calibri" charset="0"/>
            </a:rPr>
            <a:t>gut</a:t>
          </a:r>
          <a:endParaRPr lang="zh-CN" altLang="en-US" sz="2400" b="0" i="1" dirty="0">
            <a:latin typeface="Calibri" charset="0"/>
            <a:ea typeface="Calibri" charset="0"/>
            <a:cs typeface="Calibri" charset="0"/>
          </a:endParaRPr>
        </a:p>
      </dgm:t>
    </dgm:pt>
    <dgm:pt modelId="{71AD183A-B01C-5B47-8846-46A46F885D15}" type="parTrans" cxnId="{2CC9B0DC-1BB9-7E4F-92D0-2AF470DFD0A7}">
      <dgm:prSet/>
      <dgm:spPr/>
      <dgm:t>
        <a:bodyPr/>
        <a:lstStyle/>
        <a:p>
          <a:endParaRPr lang="zh-CN" altLang="en-US"/>
        </a:p>
      </dgm:t>
    </dgm:pt>
    <dgm:pt modelId="{C7896F89-D919-FD41-A70B-53E15850F437}" type="sibTrans" cxnId="{2CC9B0DC-1BB9-7E4F-92D0-2AF470DFD0A7}">
      <dgm:prSet/>
      <dgm:spPr/>
      <dgm:t>
        <a:bodyPr/>
        <a:lstStyle/>
        <a:p>
          <a:endParaRPr lang="zh-CN" altLang="en-US"/>
        </a:p>
      </dgm:t>
    </dgm:pt>
    <dgm:pt modelId="{6AC7205C-FC4F-6241-8814-83B16863580A}">
      <dgm:prSet phldrT="[文本]" custT="1"/>
      <dgm:spPr/>
      <dgm:t>
        <a:bodyPr/>
        <a:lstStyle/>
        <a:p>
          <a:r>
            <a:rPr lang="en-US" altLang="zh-CN" sz="2400" b="0" i="1" dirty="0">
              <a:latin typeface="Calibri" charset="0"/>
              <a:ea typeface="Calibri" charset="0"/>
              <a:cs typeface="Calibri" charset="0"/>
            </a:rPr>
            <a:t>Streptococcus </a:t>
          </a:r>
          <a:r>
            <a:rPr lang="en-US" altLang="zh-CN" sz="2400" b="0" i="1" dirty="0" err="1">
              <a:latin typeface="Calibri" charset="0"/>
              <a:ea typeface="Calibri" charset="0"/>
              <a:cs typeface="Calibri" charset="0"/>
            </a:rPr>
            <a:t>thermophilus</a:t>
          </a:r>
          <a:r>
            <a:rPr lang="zh-CN" altLang="en-US" sz="2400" b="0" i="1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dirty="0">
              <a:latin typeface="Calibri" charset="0"/>
              <a:ea typeface="Calibri" charset="0"/>
              <a:cs typeface="Calibri" charset="0"/>
            </a:rPr>
            <a:t>No.1-help</a:t>
          </a:r>
          <a:r>
            <a:rPr lang="zh-CN" altLang="en-US" sz="2400" b="0" i="1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dirty="0">
              <a:latin typeface="Calibri" charset="0"/>
              <a:ea typeface="Calibri" charset="0"/>
              <a:cs typeface="Calibri" charset="0"/>
            </a:rPr>
            <a:t>to</a:t>
          </a:r>
          <a:r>
            <a:rPr lang="zh-CN" altLang="en-US" sz="2400" b="0" i="1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dirty="0">
              <a:latin typeface="Calibri" charset="0"/>
              <a:ea typeface="Calibri" charset="0"/>
              <a:cs typeface="Calibri" charset="0"/>
            </a:rPr>
            <a:t>clean</a:t>
          </a:r>
          <a:r>
            <a:rPr lang="zh-CN" altLang="en-US" sz="2400" b="0" i="1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dirty="0">
              <a:latin typeface="Calibri" charset="0"/>
              <a:ea typeface="Calibri" charset="0"/>
              <a:cs typeface="Calibri" charset="0"/>
            </a:rPr>
            <a:t>the</a:t>
          </a:r>
          <a:r>
            <a:rPr lang="zh-CN" altLang="en-US" sz="2400" b="0" i="1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dirty="0">
              <a:latin typeface="Calibri" charset="0"/>
              <a:ea typeface="Calibri" charset="0"/>
              <a:cs typeface="Calibri" charset="0"/>
            </a:rPr>
            <a:t>waste</a:t>
          </a:r>
          <a:r>
            <a:rPr lang="zh-CN" altLang="en-US" sz="2400" b="0" i="1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dirty="0">
              <a:latin typeface="Calibri" charset="0"/>
              <a:ea typeface="Calibri" charset="0"/>
              <a:cs typeface="Calibri" charset="0"/>
            </a:rPr>
            <a:t>in</a:t>
          </a:r>
          <a:r>
            <a:rPr lang="zh-CN" altLang="en-US" sz="2400" b="0" i="1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dirty="0">
              <a:latin typeface="Calibri" charset="0"/>
              <a:ea typeface="Calibri" charset="0"/>
              <a:cs typeface="Calibri" charset="0"/>
            </a:rPr>
            <a:t>the</a:t>
          </a:r>
          <a:r>
            <a:rPr lang="zh-CN" altLang="en-US" sz="2400" b="0" i="1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dirty="0">
              <a:latin typeface="Calibri" charset="0"/>
              <a:ea typeface="Calibri" charset="0"/>
              <a:cs typeface="Calibri" charset="0"/>
            </a:rPr>
            <a:t>gut</a:t>
          </a:r>
          <a:endParaRPr lang="zh-CN" altLang="en-US" sz="2400" b="0" i="1" dirty="0">
            <a:latin typeface="Calibri" charset="0"/>
            <a:ea typeface="Calibri" charset="0"/>
            <a:cs typeface="Calibri" charset="0"/>
          </a:endParaRPr>
        </a:p>
      </dgm:t>
    </dgm:pt>
    <dgm:pt modelId="{BF30E884-A83E-574C-A6D5-2B299F0D90C4}" type="parTrans" cxnId="{8C3636A6-C8AB-FC47-AA3D-EFECF459B5C1}">
      <dgm:prSet/>
      <dgm:spPr/>
      <dgm:t>
        <a:bodyPr/>
        <a:lstStyle/>
        <a:p>
          <a:endParaRPr lang="zh-CN" altLang="en-US"/>
        </a:p>
      </dgm:t>
    </dgm:pt>
    <dgm:pt modelId="{B5BCE368-37CC-5D4A-B7DA-B43CCEA1D184}" type="sibTrans" cxnId="{8C3636A6-C8AB-FC47-AA3D-EFECF459B5C1}">
      <dgm:prSet/>
      <dgm:spPr/>
      <dgm:t>
        <a:bodyPr/>
        <a:lstStyle/>
        <a:p>
          <a:endParaRPr lang="zh-CN" altLang="en-US"/>
        </a:p>
      </dgm:t>
    </dgm:pt>
    <dgm:pt modelId="{008F3777-231D-6443-B9C9-034DEC1276D4}">
      <dgm:prSet phldrT="[文本]" custT="1"/>
      <dgm:spPr/>
      <dgm:t>
        <a:bodyPr/>
        <a:lstStyle/>
        <a:p>
          <a:r>
            <a:rPr lang="en-US" altLang="zh-CN" sz="2400" b="0" i="1" dirty="0">
              <a:latin typeface="Calibri" charset="0"/>
              <a:ea typeface="Calibri" charset="0"/>
              <a:cs typeface="Calibri" charset="0"/>
            </a:rPr>
            <a:t>Streptococcus </a:t>
          </a:r>
          <a:r>
            <a:rPr lang="en-US" altLang="zh-CN" sz="2400" b="0" i="1" dirty="0" err="1">
              <a:latin typeface="Calibri" charset="0"/>
              <a:ea typeface="Calibri" charset="0"/>
              <a:cs typeface="Calibri" charset="0"/>
            </a:rPr>
            <a:t>thermophilus</a:t>
          </a:r>
          <a:r>
            <a:rPr lang="zh-CN" altLang="en-US" sz="2400" b="0" i="1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dirty="0">
              <a:latin typeface="Calibri" charset="0"/>
              <a:ea typeface="Calibri" charset="0"/>
              <a:cs typeface="Calibri" charset="0"/>
            </a:rPr>
            <a:t>No.2-help</a:t>
          </a:r>
          <a:r>
            <a:rPr lang="zh-CN" altLang="en-US" sz="2400" b="0" i="1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dirty="0">
              <a:latin typeface="Calibri" charset="0"/>
              <a:ea typeface="Calibri" charset="0"/>
              <a:cs typeface="Calibri" charset="0"/>
            </a:rPr>
            <a:t>to</a:t>
          </a:r>
          <a:r>
            <a:rPr lang="zh-CN" altLang="en-US" sz="2400" b="0" i="1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dirty="0">
              <a:latin typeface="Calibri" charset="0"/>
              <a:ea typeface="Calibri" charset="0"/>
              <a:cs typeface="Calibri" charset="0"/>
            </a:rPr>
            <a:t>promote</a:t>
          </a:r>
          <a:r>
            <a:rPr lang="zh-CN" altLang="en-US" sz="2400" b="0" i="1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dirty="0">
              <a:latin typeface="Calibri" charset="0"/>
              <a:ea typeface="Calibri" charset="0"/>
              <a:cs typeface="Calibri" charset="0"/>
            </a:rPr>
            <a:t>intestinal</a:t>
          </a:r>
          <a:r>
            <a:rPr lang="zh-CN" altLang="en-US" sz="2400" b="0" i="1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dirty="0">
              <a:latin typeface="Calibri" charset="0"/>
              <a:ea typeface="Calibri" charset="0"/>
              <a:cs typeface="Calibri" charset="0"/>
            </a:rPr>
            <a:t>peristalsis, remove toxins</a:t>
          </a:r>
          <a:endParaRPr lang="zh-CN" altLang="en-US" sz="2400" b="0" i="1" dirty="0">
            <a:latin typeface="Calibri" charset="0"/>
            <a:ea typeface="Calibri" charset="0"/>
            <a:cs typeface="Calibri" charset="0"/>
          </a:endParaRPr>
        </a:p>
      </dgm:t>
    </dgm:pt>
    <dgm:pt modelId="{15A4CC92-D81B-4F41-A27E-F9DC624381D7}" type="parTrans" cxnId="{07A36715-5D25-DA4D-9A34-19E0E95F6C39}">
      <dgm:prSet/>
      <dgm:spPr/>
      <dgm:t>
        <a:bodyPr/>
        <a:lstStyle/>
        <a:p>
          <a:endParaRPr lang="zh-CN" altLang="en-US"/>
        </a:p>
      </dgm:t>
    </dgm:pt>
    <dgm:pt modelId="{821A50F3-72F3-794E-A7E8-B1D86FE0F048}" type="sibTrans" cxnId="{07A36715-5D25-DA4D-9A34-19E0E95F6C39}">
      <dgm:prSet/>
      <dgm:spPr/>
      <dgm:t>
        <a:bodyPr/>
        <a:lstStyle/>
        <a:p>
          <a:endParaRPr lang="zh-CN" altLang="en-US"/>
        </a:p>
      </dgm:t>
    </dgm:pt>
    <dgm:pt modelId="{C3B10F73-5BF7-BE44-94BA-E272B1FB9844}" type="pres">
      <dgm:prSet presAssocID="{B201FB69-854F-4B46-B4B4-FEB238272E27}" presName="Name0" presStyleCnt="0">
        <dgm:presLayoutVars>
          <dgm:chMax val="7"/>
          <dgm:chPref val="7"/>
          <dgm:dir/>
        </dgm:presLayoutVars>
      </dgm:prSet>
      <dgm:spPr/>
    </dgm:pt>
    <dgm:pt modelId="{D06E1D1A-8F21-0645-8D14-E9222180E5E6}" type="pres">
      <dgm:prSet presAssocID="{B201FB69-854F-4B46-B4B4-FEB238272E27}" presName="Name1" presStyleCnt="0"/>
      <dgm:spPr/>
    </dgm:pt>
    <dgm:pt modelId="{2E6CEBA2-CF51-FB4D-80D9-D455D4EC1EDB}" type="pres">
      <dgm:prSet presAssocID="{B201FB69-854F-4B46-B4B4-FEB238272E27}" presName="cycle" presStyleCnt="0"/>
      <dgm:spPr/>
    </dgm:pt>
    <dgm:pt modelId="{04C0C211-46A4-3B42-8D71-7F4375098B3E}" type="pres">
      <dgm:prSet presAssocID="{B201FB69-854F-4B46-B4B4-FEB238272E27}" presName="srcNode" presStyleLbl="node1" presStyleIdx="0" presStyleCnt="3"/>
      <dgm:spPr/>
    </dgm:pt>
    <dgm:pt modelId="{75BBC0DB-8D5B-244A-976D-34E62EF2E36C}" type="pres">
      <dgm:prSet presAssocID="{B201FB69-854F-4B46-B4B4-FEB238272E27}" presName="conn" presStyleLbl="parChTrans1D2" presStyleIdx="0" presStyleCnt="1"/>
      <dgm:spPr/>
    </dgm:pt>
    <dgm:pt modelId="{446A7AF7-5FFE-7446-8714-04D1E6216E7D}" type="pres">
      <dgm:prSet presAssocID="{B201FB69-854F-4B46-B4B4-FEB238272E27}" presName="extraNode" presStyleLbl="node1" presStyleIdx="0" presStyleCnt="3"/>
      <dgm:spPr/>
    </dgm:pt>
    <dgm:pt modelId="{BFCC6270-101D-F143-8F13-BCDFAA2340B1}" type="pres">
      <dgm:prSet presAssocID="{B201FB69-854F-4B46-B4B4-FEB238272E27}" presName="dstNode" presStyleLbl="node1" presStyleIdx="0" presStyleCnt="3"/>
      <dgm:spPr/>
    </dgm:pt>
    <dgm:pt modelId="{E650E142-71E9-9243-B946-D87A87341E72}" type="pres">
      <dgm:prSet presAssocID="{2450146E-5DDB-024B-8E17-4C1B094E82DB}" presName="text_1" presStyleLbl="node1" presStyleIdx="0" presStyleCnt="3">
        <dgm:presLayoutVars>
          <dgm:bulletEnabled val="1"/>
        </dgm:presLayoutVars>
      </dgm:prSet>
      <dgm:spPr/>
    </dgm:pt>
    <dgm:pt modelId="{5C717A25-EC17-4C43-B234-31998A0A4C36}" type="pres">
      <dgm:prSet presAssocID="{2450146E-5DDB-024B-8E17-4C1B094E82DB}" presName="accent_1" presStyleCnt="0"/>
      <dgm:spPr/>
    </dgm:pt>
    <dgm:pt modelId="{A19E133D-F123-894B-B058-32B9E63DC371}" type="pres">
      <dgm:prSet presAssocID="{2450146E-5DDB-024B-8E17-4C1B094E82DB}" presName="accentRepeatNode" presStyleLbl="solidFgAcc1" presStyleIdx="0" presStyleCnt="3"/>
      <dgm:spPr/>
    </dgm:pt>
    <dgm:pt modelId="{68A4CC0C-0B38-444A-8C7A-CF68A59AA287}" type="pres">
      <dgm:prSet presAssocID="{6AC7205C-FC4F-6241-8814-83B16863580A}" presName="text_2" presStyleLbl="node1" presStyleIdx="1" presStyleCnt="3">
        <dgm:presLayoutVars>
          <dgm:bulletEnabled val="1"/>
        </dgm:presLayoutVars>
      </dgm:prSet>
      <dgm:spPr/>
    </dgm:pt>
    <dgm:pt modelId="{4172E3CB-2E06-244C-8662-D6F498FCDB42}" type="pres">
      <dgm:prSet presAssocID="{6AC7205C-FC4F-6241-8814-83B16863580A}" presName="accent_2" presStyleCnt="0"/>
      <dgm:spPr/>
    </dgm:pt>
    <dgm:pt modelId="{3F6D8FA7-CA90-E145-80F5-AFAF1EBEBAF2}" type="pres">
      <dgm:prSet presAssocID="{6AC7205C-FC4F-6241-8814-83B16863580A}" presName="accentRepeatNode" presStyleLbl="solidFgAcc1" presStyleIdx="1" presStyleCnt="3"/>
      <dgm:spPr/>
    </dgm:pt>
    <dgm:pt modelId="{68CF3340-4F18-E64D-B4D4-4F11633D6732}" type="pres">
      <dgm:prSet presAssocID="{008F3777-231D-6443-B9C9-034DEC1276D4}" presName="text_3" presStyleLbl="node1" presStyleIdx="2" presStyleCnt="3">
        <dgm:presLayoutVars>
          <dgm:bulletEnabled val="1"/>
        </dgm:presLayoutVars>
      </dgm:prSet>
      <dgm:spPr/>
    </dgm:pt>
    <dgm:pt modelId="{0A467C88-0DFC-8941-85FD-E34EDA735C56}" type="pres">
      <dgm:prSet presAssocID="{008F3777-231D-6443-B9C9-034DEC1276D4}" presName="accent_3" presStyleCnt="0"/>
      <dgm:spPr/>
    </dgm:pt>
    <dgm:pt modelId="{2FD0F798-65A0-A44E-B78F-AB13657EC064}" type="pres">
      <dgm:prSet presAssocID="{008F3777-231D-6443-B9C9-034DEC1276D4}" presName="accentRepeatNode" presStyleLbl="solidFgAcc1" presStyleIdx="2" presStyleCnt="3"/>
      <dgm:spPr/>
    </dgm:pt>
  </dgm:ptLst>
  <dgm:cxnLst>
    <dgm:cxn modelId="{07A36715-5D25-DA4D-9A34-19E0E95F6C39}" srcId="{B201FB69-854F-4B46-B4B4-FEB238272E27}" destId="{008F3777-231D-6443-B9C9-034DEC1276D4}" srcOrd="2" destOrd="0" parTransId="{15A4CC92-D81B-4F41-A27E-F9DC624381D7}" sibTransId="{821A50F3-72F3-794E-A7E8-B1D86FE0F048}"/>
    <dgm:cxn modelId="{3EA1F05F-37D9-534F-9604-90728ED010C1}" type="presOf" srcId="{2450146E-5DDB-024B-8E17-4C1B094E82DB}" destId="{E650E142-71E9-9243-B946-D87A87341E72}" srcOrd="0" destOrd="0" presId="urn:microsoft.com/office/officeart/2008/layout/VerticalCurvedList"/>
    <dgm:cxn modelId="{9518EA62-D0DD-7842-B1C1-BE2406A638EE}" type="presOf" srcId="{6AC7205C-FC4F-6241-8814-83B16863580A}" destId="{68A4CC0C-0B38-444A-8C7A-CF68A59AA287}" srcOrd="0" destOrd="0" presId="urn:microsoft.com/office/officeart/2008/layout/VerticalCurvedList"/>
    <dgm:cxn modelId="{29A9EB96-DF77-8A45-85C7-E204C17E742A}" type="presOf" srcId="{C7896F89-D919-FD41-A70B-53E15850F437}" destId="{75BBC0DB-8D5B-244A-976D-34E62EF2E36C}" srcOrd="0" destOrd="0" presId="urn:microsoft.com/office/officeart/2008/layout/VerticalCurvedList"/>
    <dgm:cxn modelId="{8C3636A6-C8AB-FC47-AA3D-EFECF459B5C1}" srcId="{B201FB69-854F-4B46-B4B4-FEB238272E27}" destId="{6AC7205C-FC4F-6241-8814-83B16863580A}" srcOrd="1" destOrd="0" parTransId="{BF30E884-A83E-574C-A6D5-2B299F0D90C4}" sibTransId="{B5BCE368-37CC-5D4A-B7DA-B43CCEA1D184}"/>
    <dgm:cxn modelId="{2871CEC9-9447-7F41-B278-52D3E2E9F20D}" type="presOf" srcId="{B201FB69-854F-4B46-B4B4-FEB238272E27}" destId="{C3B10F73-5BF7-BE44-94BA-E272B1FB9844}" srcOrd="0" destOrd="0" presId="urn:microsoft.com/office/officeart/2008/layout/VerticalCurvedList"/>
    <dgm:cxn modelId="{897DA6D7-699F-B448-9EBD-46541EC899F6}" type="presOf" srcId="{008F3777-231D-6443-B9C9-034DEC1276D4}" destId="{68CF3340-4F18-E64D-B4D4-4F11633D6732}" srcOrd="0" destOrd="0" presId="urn:microsoft.com/office/officeart/2008/layout/VerticalCurvedList"/>
    <dgm:cxn modelId="{2CC9B0DC-1BB9-7E4F-92D0-2AF470DFD0A7}" srcId="{B201FB69-854F-4B46-B4B4-FEB238272E27}" destId="{2450146E-5DDB-024B-8E17-4C1B094E82DB}" srcOrd="0" destOrd="0" parTransId="{71AD183A-B01C-5B47-8846-46A46F885D15}" sibTransId="{C7896F89-D919-FD41-A70B-53E15850F437}"/>
    <dgm:cxn modelId="{6D5D0436-2899-F049-9A43-63E481F7F594}" type="presParOf" srcId="{C3B10F73-5BF7-BE44-94BA-E272B1FB9844}" destId="{D06E1D1A-8F21-0645-8D14-E9222180E5E6}" srcOrd="0" destOrd="0" presId="urn:microsoft.com/office/officeart/2008/layout/VerticalCurvedList"/>
    <dgm:cxn modelId="{5D48C1B3-D937-3D47-9247-5CFA5E377397}" type="presParOf" srcId="{D06E1D1A-8F21-0645-8D14-E9222180E5E6}" destId="{2E6CEBA2-CF51-FB4D-80D9-D455D4EC1EDB}" srcOrd="0" destOrd="0" presId="urn:microsoft.com/office/officeart/2008/layout/VerticalCurvedList"/>
    <dgm:cxn modelId="{ABBD486D-CE36-2E49-9BD0-73397B4CEFD3}" type="presParOf" srcId="{2E6CEBA2-CF51-FB4D-80D9-D455D4EC1EDB}" destId="{04C0C211-46A4-3B42-8D71-7F4375098B3E}" srcOrd="0" destOrd="0" presId="urn:microsoft.com/office/officeart/2008/layout/VerticalCurvedList"/>
    <dgm:cxn modelId="{67BE707A-B1C8-874C-AF2F-E0F1FBD194C5}" type="presParOf" srcId="{2E6CEBA2-CF51-FB4D-80D9-D455D4EC1EDB}" destId="{75BBC0DB-8D5B-244A-976D-34E62EF2E36C}" srcOrd="1" destOrd="0" presId="urn:microsoft.com/office/officeart/2008/layout/VerticalCurvedList"/>
    <dgm:cxn modelId="{286CB167-EA2E-6840-8C94-CE68718300B0}" type="presParOf" srcId="{2E6CEBA2-CF51-FB4D-80D9-D455D4EC1EDB}" destId="{446A7AF7-5FFE-7446-8714-04D1E6216E7D}" srcOrd="2" destOrd="0" presId="urn:microsoft.com/office/officeart/2008/layout/VerticalCurvedList"/>
    <dgm:cxn modelId="{B426A225-0024-1E4D-9D57-F98CF3FC2208}" type="presParOf" srcId="{2E6CEBA2-CF51-FB4D-80D9-D455D4EC1EDB}" destId="{BFCC6270-101D-F143-8F13-BCDFAA2340B1}" srcOrd="3" destOrd="0" presId="urn:microsoft.com/office/officeart/2008/layout/VerticalCurvedList"/>
    <dgm:cxn modelId="{D9BD0BF4-D327-7F4D-AAB7-B7E9FBFCA051}" type="presParOf" srcId="{D06E1D1A-8F21-0645-8D14-E9222180E5E6}" destId="{E650E142-71E9-9243-B946-D87A87341E72}" srcOrd="1" destOrd="0" presId="urn:microsoft.com/office/officeart/2008/layout/VerticalCurvedList"/>
    <dgm:cxn modelId="{4493DABD-E1EC-C948-A172-4D22EA175DE9}" type="presParOf" srcId="{D06E1D1A-8F21-0645-8D14-E9222180E5E6}" destId="{5C717A25-EC17-4C43-B234-31998A0A4C36}" srcOrd="2" destOrd="0" presId="urn:microsoft.com/office/officeart/2008/layout/VerticalCurvedList"/>
    <dgm:cxn modelId="{B17F2291-4485-0041-AB48-2E930B981CDB}" type="presParOf" srcId="{5C717A25-EC17-4C43-B234-31998A0A4C36}" destId="{A19E133D-F123-894B-B058-32B9E63DC371}" srcOrd="0" destOrd="0" presId="urn:microsoft.com/office/officeart/2008/layout/VerticalCurvedList"/>
    <dgm:cxn modelId="{8C44DD29-D794-FE4E-9665-AEB6E64D667C}" type="presParOf" srcId="{D06E1D1A-8F21-0645-8D14-E9222180E5E6}" destId="{68A4CC0C-0B38-444A-8C7A-CF68A59AA287}" srcOrd="3" destOrd="0" presId="urn:microsoft.com/office/officeart/2008/layout/VerticalCurvedList"/>
    <dgm:cxn modelId="{3B2C5E97-227B-DB49-B83E-9B71D671C674}" type="presParOf" srcId="{D06E1D1A-8F21-0645-8D14-E9222180E5E6}" destId="{4172E3CB-2E06-244C-8662-D6F498FCDB42}" srcOrd="4" destOrd="0" presId="urn:microsoft.com/office/officeart/2008/layout/VerticalCurvedList"/>
    <dgm:cxn modelId="{5CA56F75-4A8C-B24D-A8C5-B5C06A833111}" type="presParOf" srcId="{4172E3CB-2E06-244C-8662-D6F498FCDB42}" destId="{3F6D8FA7-CA90-E145-80F5-AFAF1EBEBAF2}" srcOrd="0" destOrd="0" presId="urn:microsoft.com/office/officeart/2008/layout/VerticalCurvedList"/>
    <dgm:cxn modelId="{663336C8-2E8A-5541-BBCE-673860346E7F}" type="presParOf" srcId="{D06E1D1A-8F21-0645-8D14-E9222180E5E6}" destId="{68CF3340-4F18-E64D-B4D4-4F11633D6732}" srcOrd="5" destOrd="0" presId="urn:microsoft.com/office/officeart/2008/layout/VerticalCurvedList"/>
    <dgm:cxn modelId="{6094F005-A096-5E44-A893-D6092BDE0DC1}" type="presParOf" srcId="{D06E1D1A-8F21-0645-8D14-E9222180E5E6}" destId="{0A467C88-0DFC-8941-85FD-E34EDA735C56}" srcOrd="6" destOrd="0" presId="urn:microsoft.com/office/officeart/2008/layout/VerticalCurvedList"/>
    <dgm:cxn modelId="{DB716246-EBB3-C644-9040-989DAEE0D676}" type="presParOf" srcId="{0A467C88-0DFC-8941-85FD-E34EDA735C56}" destId="{2FD0F798-65A0-A44E-B78F-AB13657EC06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97F71-5FAD-0D4A-A97D-19A374EB079D}">
      <dsp:nvSpPr>
        <dsp:cNvPr id="0" name=""/>
        <dsp:cNvSpPr/>
      </dsp:nvSpPr>
      <dsp:spPr>
        <a:xfrm>
          <a:off x="76184" y="0"/>
          <a:ext cx="6461760" cy="9789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latin typeface="Calibri" charset="0"/>
              <a:ea typeface="Calibri" charset="0"/>
              <a:cs typeface="Calibri" charset="0"/>
            </a:rPr>
            <a:t>It helps the body to digest certain food that our stomach and small intestine have not be able to digest </a:t>
          </a:r>
          <a:endParaRPr lang="zh-CN" altLang="en-US" sz="1800" kern="1200" dirty="0"/>
        </a:p>
      </dsp:txBody>
      <dsp:txXfrm>
        <a:off x="104856" y="28672"/>
        <a:ext cx="5322679" cy="921603"/>
      </dsp:txXfrm>
    </dsp:sp>
    <dsp:sp modelId="{1202F81F-642B-4B41-87CD-159F7CD2B405}">
      <dsp:nvSpPr>
        <dsp:cNvPr id="0" name=""/>
        <dsp:cNvSpPr/>
      </dsp:nvSpPr>
      <dsp:spPr>
        <a:xfrm>
          <a:off x="541172" y="1156937"/>
          <a:ext cx="6461760" cy="9789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charset="0"/>
              <a:ea typeface="Calibri" charset="0"/>
              <a:cs typeface="Calibri" charset="0"/>
            </a:rPr>
            <a:t>It plays an important role in the immune system , performing a barrier effect </a:t>
          </a:r>
          <a:endParaRPr lang="zh-CN" altLang="en-US" sz="1800" kern="1200" dirty="0"/>
        </a:p>
      </dsp:txBody>
      <dsp:txXfrm>
        <a:off x="569844" y="1185609"/>
        <a:ext cx="5226927" cy="921603"/>
      </dsp:txXfrm>
    </dsp:sp>
    <dsp:sp modelId="{FF9037B2-7DA3-5047-BECD-9A4F0D9C71F0}">
      <dsp:nvSpPr>
        <dsp:cNvPr id="0" name=""/>
        <dsp:cNvSpPr/>
      </dsp:nvSpPr>
      <dsp:spPr>
        <a:xfrm>
          <a:off x="1074267" y="2313875"/>
          <a:ext cx="6461760" cy="9789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charset="0"/>
              <a:ea typeface="Calibri" charset="0"/>
              <a:cs typeface="Calibri" charset="0"/>
            </a:rPr>
            <a:t>It helps combat aggressions from other </a:t>
          </a:r>
          <a:r>
            <a:rPr lang="en-US" sz="1800" kern="1200" dirty="0" err="1">
              <a:latin typeface="Calibri" charset="0"/>
              <a:ea typeface="Calibri" charset="0"/>
              <a:cs typeface="Calibri" charset="0"/>
            </a:rPr>
            <a:t>microoganisms</a:t>
          </a:r>
          <a:r>
            <a:rPr lang="en-US" sz="1800" kern="1200" dirty="0">
              <a:latin typeface="Calibri" charset="0"/>
              <a:ea typeface="Calibri" charset="0"/>
              <a:cs typeface="Calibri" charset="0"/>
            </a:rPr>
            <a:t>, maintaining the wholeness of the intestinal </a:t>
          </a:r>
          <a:r>
            <a:rPr lang="en-US" sz="1800" kern="1200" dirty="0" err="1">
              <a:latin typeface="Calibri" charset="0"/>
              <a:ea typeface="Calibri" charset="0"/>
              <a:cs typeface="Calibri" charset="0"/>
            </a:rPr>
            <a:t>mucosaIt</a:t>
          </a:r>
          <a:r>
            <a:rPr lang="en-US" altLang="zh-CN" sz="1800" kern="1200" dirty="0">
              <a:latin typeface="Calibri" charset="0"/>
              <a:ea typeface="Calibri" charset="0"/>
              <a:cs typeface="Calibri" charset="0"/>
            </a:rPr>
            <a:t>.</a:t>
          </a:r>
          <a:r>
            <a:rPr lang="zh-CN" altLang="en-US" sz="1800" kern="1200" baseline="0" dirty="0">
              <a:latin typeface="Calibri" charset="0"/>
              <a:ea typeface="Calibri" charset="0"/>
              <a:cs typeface="Calibri" charset="0"/>
            </a:rPr>
            <a:t> </a:t>
          </a:r>
          <a:endParaRPr lang="zh-CN" altLang="en-US" sz="1800" kern="1200" dirty="0"/>
        </a:p>
      </dsp:txBody>
      <dsp:txXfrm>
        <a:off x="1102939" y="2342547"/>
        <a:ext cx="5235004" cy="921603"/>
      </dsp:txXfrm>
    </dsp:sp>
    <dsp:sp modelId="{6FF7DEED-D49B-394D-9A78-3C9156568C9E}">
      <dsp:nvSpPr>
        <dsp:cNvPr id="0" name=""/>
        <dsp:cNvSpPr/>
      </dsp:nvSpPr>
      <dsp:spPr>
        <a:xfrm>
          <a:off x="1615440" y="3470813"/>
          <a:ext cx="6461760" cy="9789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accent5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rPr>
            <a:t>A healthy and balanced gut microbiota is key to ensuring proper digestive function </a:t>
          </a:r>
          <a:endParaRPr lang="zh-CN" altLang="en-US" sz="20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644112" y="3499485"/>
        <a:ext cx="5226927" cy="921603"/>
      </dsp:txXfrm>
    </dsp:sp>
    <dsp:sp modelId="{28A88093-15CB-6545-9EBB-7A11D4342D90}">
      <dsp:nvSpPr>
        <dsp:cNvPr id="0" name=""/>
        <dsp:cNvSpPr/>
      </dsp:nvSpPr>
      <dsp:spPr>
        <a:xfrm>
          <a:off x="5825444" y="749784"/>
          <a:ext cx="636315" cy="6363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500" kern="1200"/>
        </a:p>
      </dsp:txBody>
      <dsp:txXfrm>
        <a:off x="5968615" y="749784"/>
        <a:ext cx="349973" cy="478827"/>
      </dsp:txXfrm>
    </dsp:sp>
    <dsp:sp modelId="{9560B7C9-7C67-1544-859A-601D5DD8EDF9}">
      <dsp:nvSpPr>
        <dsp:cNvPr id="0" name=""/>
        <dsp:cNvSpPr/>
      </dsp:nvSpPr>
      <dsp:spPr>
        <a:xfrm>
          <a:off x="6366616" y="1906722"/>
          <a:ext cx="636315" cy="6363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500" kern="1200"/>
        </a:p>
      </dsp:txBody>
      <dsp:txXfrm>
        <a:off x="6509787" y="1906722"/>
        <a:ext cx="349973" cy="478827"/>
      </dsp:txXfrm>
    </dsp:sp>
    <dsp:sp modelId="{778B99D6-C73D-5548-BA76-49E14D14CCC5}">
      <dsp:nvSpPr>
        <dsp:cNvPr id="0" name=""/>
        <dsp:cNvSpPr/>
      </dsp:nvSpPr>
      <dsp:spPr>
        <a:xfrm>
          <a:off x="6899711" y="3063660"/>
          <a:ext cx="636315" cy="6363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500" kern="1200"/>
        </a:p>
      </dsp:txBody>
      <dsp:txXfrm>
        <a:off x="7042882" y="3063660"/>
        <a:ext cx="349973" cy="478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BC0DB-8D5B-244A-976D-34E62EF2E36C}">
      <dsp:nvSpPr>
        <dsp:cNvPr id="0" name=""/>
        <dsp:cNvSpPr/>
      </dsp:nvSpPr>
      <dsp:spPr>
        <a:xfrm>
          <a:off x="-5086457" y="-779223"/>
          <a:ext cx="6057421" cy="6057421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0E142-71E9-9243-B946-D87A87341E72}">
      <dsp:nvSpPr>
        <dsp:cNvPr id="0" name=""/>
        <dsp:cNvSpPr/>
      </dsp:nvSpPr>
      <dsp:spPr>
        <a:xfrm>
          <a:off x="624486" y="449897"/>
          <a:ext cx="8686056" cy="899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421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0" i="1" kern="1200" dirty="0" err="1">
              <a:latin typeface="Calibri" charset="0"/>
              <a:ea typeface="Calibri" charset="0"/>
              <a:cs typeface="Calibri" charset="0"/>
            </a:rPr>
            <a:t>Bifidobacterium</a:t>
          </a:r>
          <a:r>
            <a:rPr lang="en-US" altLang="zh-CN" sz="2400" b="0" i="1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kern="1200" dirty="0" err="1">
              <a:latin typeface="Calibri" charset="0"/>
              <a:ea typeface="Calibri" charset="0"/>
              <a:cs typeface="Calibri" charset="0"/>
            </a:rPr>
            <a:t>longum</a:t>
          </a:r>
          <a:r>
            <a:rPr lang="en-US" altLang="zh-CN" sz="2400" b="0" i="1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mr-IN" altLang="zh-CN" sz="2400" b="0" i="1" kern="1200" dirty="0">
              <a:latin typeface="Calibri" charset="0"/>
              <a:ea typeface="Calibri" charset="0"/>
              <a:cs typeface="Calibri" charset="0"/>
            </a:rPr>
            <a:t>–</a:t>
          </a:r>
          <a:r>
            <a:rPr lang="en-US" altLang="zh-CN" sz="2400" b="0" i="1" kern="1200" dirty="0">
              <a:latin typeface="Calibri" charset="0"/>
              <a:ea typeface="Calibri" charset="0"/>
              <a:cs typeface="Calibri" charset="0"/>
            </a:rPr>
            <a:t>help</a:t>
          </a:r>
          <a:r>
            <a:rPr lang="zh-CN" altLang="en-US" sz="2400" b="0" i="1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kern="1200" dirty="0">
              <a:latin typeface="Calibri" charset="0"/>
              <a:ea typeface="Calibri" charset="0"/>
              <a:cs typeface="Calibri" charset="0"/>
            </a:rPr>
            <a:t>to</a:t>
          </a:r>
          <a:r>
            <a:rPr lang="zh-CN" altLang="en-US" sz="2400" b="0" i="1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kern="1200" dirty="0">
              <a:latin typeface="Calibri" charset="0"/>
              <a:ea typeface="Calibri" charset="0"/>
              <a:cs typeface="Calibri" charset="0"/>
            </a:rPr>
            <a:t>Inhibit</a:t>
          </a:r>
          <a:r>
            <a:rPr lang="zh-CN" altLang="en-US" sz="2400" b="0" i="1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kern="1200" dirty="0">
              <a:latin typeface="Calibri" charset="0"/>
              <a:ea typeface="Calibri" charset="0"/>
              <a:cs typeface="Calibri" charset="0"/>
            </a:rPr>
            <a:t>bad</a:t>
          </a:r>
          <a:r>
            <a:rPr lang="zh-CN" altLang="en-US" sz="2400" b="0" i="1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kern="1200" dirty="0">
              <a:latin typeface="Calibri" charset="0"/>
              <a:ea typeface="Calibri" charset="0"/>
              <a:cs typeface="Calibri" charset="0"/>
            </a:rPr>
            <a:t>bacteria</a:t>
          </a:r>
          <a:r>
            <a:rPr lang="zh-CN" altLang="en-US" sz="2400" b="0" i="1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kern="1200" dirty="0">
              <a:latin typeface="Calibri" charset="0"/>
              <a:ea typeface="Calibri" charset="0"/>
              <a:cs typeface="Calibri" charset="0"/>
            </a:rPr>
            <a:t>in</a:t>
          </a:r>
          <a:r>
            <a:rPr lang="zh-CN" altLang="en-US" sz="2400" b="0" i="1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kern="1200" dirty="0">
              <a:latin typeface="Calibri" charset="0"/>
              <a:ea typeface="Calibri" charset="0"/>
              <a:cs typeface="Calibri" charset="0"/>
            </a:rPr>
            <a:t>the</a:t>
          </a:r>
          <a:r>
            <a:rPr lang="zh-CN" altLang="en-US" sz="2400" b="0" i="1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kern="1200" dirty="0">
              <a:latin typeface="Calibri" charset="0"/>
              <a:ea typeface="Calibri" charset="0"/>
              <a:cs typeface="Calibri" charset="0"/>
            </a:rPr>
            <a:t>gut</a:t>
          </a:r>
          <a:endParaRPr lang="zh-CN" altLang="en-US" sz="2400" b="0" i="1" kern="1200" dirty="0">
            <a:latin typeface="Calibri" charset="0"/>
            <a:ea typeface="Calibri" charset="0"/>
            <a:cs typeface="Calibri" charset="0"/>
          </a:endParaRPr>
        </a:p>
      </dsp:txBody>
      <dsp:txXfrm>
        <a:off x="624486" y="449897"/>
        <a:ext cx="8686056" cy="899794"/>
      </dsp:txXfrm>
    </dsp:sp>
    <dsp:sp modelId="{A19E133D-F123-894B-B058-32B9E63DC371}">
      <dsp:nvSpPr>
        <dsp:cNvPr id="0" name=""/>
        <dsp:cNvSpPr/>
      </dsp:nvSpPr>
      <dsp:spPr>
        <a:xfrm>
          <a:off x="62115" y="337423"/>
          <a:ext cx="1124743" cy="11247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4CC0C-0B38-444A-8C7A-CF68A59AA287}">
      <dsp:nvSpPr>
        <dsp:cNvPr id="0" name=""/>
        <dsp:cNvSpPr/>
      </dsp:nvSpPr>
      <dsp:spPr>
        <a:xfrm>
          <a:off x="951562" y="1799589"/>
          <a:ext cx="8358981" cy="899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421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0" i="1" kern="1200" dirty="0">
              <a:latin typeface="Calibri" charset="0"/>
              <a:ea typeface="Calibri" charset="0"/>
              <a:cs typeface="Calibri" charset="0"/>
            </a:rPr>
            <a:t>Streptococcus </a:t>
          </a:r>
          <a:r>
            <a:rPr lang="en-US" altLang="zh-CN" sz="2400" b="0" i="1" kern="1200" dirty="0" err="1">
              <a:latin typeface="Calibri" charset="0"/>
              <a:ea typeface="Calibri" charset="0"/>
              <a:cs typeface="Calibri" charset="0"/>
            </a:rPr>
            <a:t>thermophilus</a:t>
          </a:r>
          <a:r>
            <a:rPr lang="zh-CN" altLang="en-US" sz="2400" b="0" i="1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kern="1200" dirty="0">
              <a:latin typeface="Calibri" charset="0"/>
              <a:ea typeface="Calibri" charset="0"/>
              <a:cs typeface="Calibri" charset="0"/>
            </a:rPr>
            <a:t>No.1-help</a:t>
          </a:r>
          <a:r>
            <a:rPr lang="zh-CN" altLang="en-US" sz="2400" b="0" i="1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kern="1200" dirty="0">
              <a:latin typeface="Calibri" charset="0"/>
              <a:ea typeface="Calibri" charset="0"/>
              <a:cs typeface="Calibri" charset="0"/>
            </a:rPr>
            <a:t>to</a:t>
          </a:r>
          <a:r>
            <a:rPr lang="zh-CN" altLang="en-US" sz="2400" b="0" i="1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kern="1200" dirty="0">
              <a:latin typeface="Calibri" charset="0"/>
              <a:ea typeface="Calibri" charset="0"/>
              <a:cs typeface="Calibri" charset="0"/>
            </a:rPr>
            <a:t>clean</a:t>
          </a:r>
          <a:r>
            <a:rPr lang="zh-CN" altLang="en-US" sz="2400" b="0" i="1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kern="1200" dirty="0">
              <a:latin typeface="Calibri" charset="0"/>
              <a:ea typeface="Calibri" charset="0"/>
              <a:cs typeface="Calibri" charset="0"/>
            </a:rPr>
            <a:t>the</a:t>
          </a:r>
          <a:r>
            <a:rPr lang="zh-CN" altLang="en-US" sz="2400" b="0" i="1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kern="1200" dirty="0">
              <a:latin typeface="Calibri" charset="0"/>
              <a:ea typeface="Calibri" charset="0"/>
              <a:cs typeface="Calibri" charset="0"/>
            </a:rPr>
            <a:t>waste</a:t>
          </a:r>
          <a:r>
            <a:rPr lang="zh-CN" altLang="en-US" sz="2400" b="0" i="1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kern="1200" dirty="0">
              <a:latin typeface="Calibri" charset="0"/>
              <a:ea typeface="Calibri" charset="0"/>
              <a:cs typeface="Calibri" charset="0"/>
            </a:rPr>
            <a:t>in</a:t>
          </a:r>
          <a:r>
            <a:rPr lang="zh-CN" altLang="en-US" sz="2400" b="0" i="1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kern="1200" dirty="0">
              <a:latin typeface="Calibri" charset="0"/>
              <a:ea typeface="Calibri" charset="0"/>
              <a:cs typeface="Calibri" charset="0"/>
            </a:rPr>
            <a:t>the</a:t>
          </a:r>
          <a:r>
            <a:rPr lang="zh-CN" altLang="en-US" sz="2400" b="0" i="1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kern="1200" dirty="0">
              <a:latin typeface="Calibri" charset="0"/>
              <a:ea typeface="Calibri" charset="0"/>
              <a:cs typeface="Calibri" charset="0"/>
            </a:rPr>
            <a:t>gut</a:t>
          </a:r>
          <a:endParaRPr lang="zh-CN" altLang="en-US" sz="2400" b="0" i="1" kern="1200" dirty="0">
            <a:latin typeface="Calibri" charset="0"/>
            <a:ea typeface="Calibri" charset="0"/>
            <a:cs typeface="Calibri" charset="0"/>
          </a:endParaRPr>
        </a:p>
      </dsp:txBody>
      <dsp:txXfrm>
        <a:off x="951562" y="1799589"/>
        <a:ext cx="8358981" cy="899794"/>
      </dsp:txXfrm>
    </dsp:sp>
    <dsp:sp modelId="{3F6D8FA7-CA90-E145-80F5-AFAF1EBEBAF2}">
      <dsp:nvSpPr>
        <dsp:cNvPr id="0" name=""/>
        <dsp:cNvSpPr/>
      </dsp:nvSpPr>
      <dsp:spPr>
        <a:xfrm>
          <a:off x="389190" y="1687115"/>
          <a:ext cx="1124743" cy="11247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F3340-4F18-E64D-B4D4-4F11633D6732}">
      <dsp:nvSpPr>
        <dsp:cNvPr id="0" name=""/>
        <dsp:cNvSpPr/>
      </dsp:nvSpPr>
      <dsp:spPr>
        <a:xfrm>
          <a:off x="624486" y="3149281"/>
          <a:ext cx="8686056" cy="899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421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0" i="1" kern="1200" dirty="0">
              <a:latin typeface="Calibri" charset="0"/>
              <a:ea typeface="Calibri" charset="0"/>
              <a:cs typeface="Calibri" charset="0"/>
            </a:rPr>
            <a:t>Streptococcus </a:t>
          </a:r>
          <a:r>
            <a:rPr lang="en-US" altLang="zh-CN" sz="2400" b="0" i="1" kern="1200" dirty="0" err="1">
              <a:latin typeface="Calibri" charset="0"/>
              <a:ea typeface="Calibri" charset="0"/>
              <a:cs typeface="Calibri" charset="0"/>
            </a:rPr>
            <a:t>thermophilus</a:t>
          </a:r>
          <a:r>
            <a:rPr lang="zh-CN" altLang="en-US" sz="2400" b="0" i="1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kern="1200" dirty="0">
              <a:latin typeface="Calibri" charset="0"/>
              <a:ea typeface="Calibri" charset="0"/>
              <a:cs typeface="Calibri" charset="0"/>
            </a:rPr>
            <a:t>No.2-help</a:t>
          </a:r>
          <a:r>
            <a:rPr lang="zh-CN" altLang="en-US" sz="2400" b="0" i="1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kern="1200" dirty="0">
              <a:latin typeface="Calibri" charset="0"/>
              <a:ea typeface="Calibri" charset="0"/>
              <a:cs typeface="Calibri" charset="0"/>
            </a:rPr>
            <a:t>to</a:t>
          </a:r>
          <a:r>
            <a:rPr lang="zh-CN" altLang="en-US" sz="2400" b="0" i="1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kern="1200" dirty="0">
              <a:latin typeface="Calibri" charset="0"/>
              <a:ea typeface="Calibri" charset="0"/>
              <a:cs typeface="Calibri" charset="0"/>
            </a:rPr>
            <a:t>promote</a:t>
          </a:r>
          <a:r>
            <a:rPr lang="zh-CN" altLang="en-US" sz="2400" b="0" i="1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kern="1200" dirty="0">
              <a:latin typeface="Calibri" charset="0"/>
              <a:ea typeface="Calibri" charset="0"/>
              <a:cs typeface="Calibri" charset="0"/>
            </a:rPr>
            <a:t>intestinal</a:t>
          </a:r>
          <a:r>
            <a:rPr lang="zh-CN" altLang="en-US" sz="2400" b="0" i="1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2400" b="0" i="1" kern="1200" dirty="0">
              <a:latin typeface="Calibri" charset="0"/>
              <a:ea typeface="Calibri" charset="0"/>
              <a:cs typeface="Calibri" charset="0"/>
            </a:rPr>
            <a:t>peristalsis, remove toxins</a:t>
          </a:r>
          <a:endParaRPr lang="zh-CN" altLang="en-US" sz="2400" b="0" i="1" kern="1200" dirty="0">
            <a:latin typeface="Calibri" charset="0"/>
            <a:ea typeface="Calibri" charset="0"/>
            <a:cs typeface="Calibri" charset="0"/>
          </a:endParaRPr>
        </a:p>
      </dsp:txBody>
      <dsp:txXfrm>
        <a:off x="624486" y="3149281"/>
        <a:ext cx="8686056" cy="899794"/>
      </dsp:txXfrm>
    </dsp:sp>
    <dsp:sp modelId="{2FD0F798-65A0-A44E-B78F-AB13657EC064}">
      <dsp:nvSpPr>
        <dsp:cNvPr id="0" name=""/>
        <dsp:cNvSpPr/>
      </dsp:nvSpPr>
      <dsp:spPr>
        <a:xfrm>
          <a:off x="62115" y="3036807"/>
          <a:ext cx="1124743" cy="11247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91397-6240-45F8-9E42-57ABB72553FC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FF944-DB49-472C-ACFB-A9BFDE111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0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CF1BF-9901-294D-B465-8FAA80E6D199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0104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2060"/>
                </a:solidFill>
              </a:rPr>
              <a:t>Gut flora</a:t>
            </a:r>
            <a:r>
              <a:rPr lang="en-US" sz="1200" dirty="0">
                <a:solidFill>
                  <a:srgbClr val="002060"/>
                </a:solidFill>
              </a:rPr>
              <a:t> </a:t>
            </a:r>
            <a:r>
              <a:rPr lang="en-US" sz="1200" dirty="0"/>
              <a:t>is the name given today to the microbe population living in our intestine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FF944-DB49-472C-ACFB-A9BFDE1112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99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FF944-DB49-472C-ACFB-A9BFDE1112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 userDrawn="1"/>
        </p:nvGrpSpPr>
        <p:grpSpPr>
          <a:xfrm>
            <a:off x="581" y="0"/>
            <a:ext cx="5447347" cy="6858001"/>
            <a:chOff x="581" y="0"/>
            <a:chExt cx="5447347" cy="6858001"/>
          </a:xfrm>
        </p:grpSpPr>
        <p:pic>
          <p:nvPicPr>
            <p:cNvPr id="9" name="Picture 5" descr="E:\设计文件\BF suam VI\PPT-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1" y="0"/>
              <a:ext cx="5375339" cy="6858001"/>
            </a:xfrm>
            <a:prstGeom prst="rect">
              <a:avLst/>
            </a:prstGeom>
            <a:noFill/>
          </p:spPr>
        </p:pic>
        <p:sp>
          <p:nvSpPr>
            <p:cNvPr id="10" name="矩形 9"/>
            <p:cNvSpPr/>
            <p:nvPr/>
          </p:nvSpPr>
          <p:spPr>
            <a:xfrm>
              <a:off x="4079776" y="2852936"/>
              <a:ext cx="1368152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1" name="Picture 5" descr="E:\设计文件\BF suam VI\PPT-0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3131" y="1317224"/>
            <a:ext cx="5064805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661941" y="3327401"/>
            <a:ext cx="6655347" cy="68996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4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415088" y="4365625"/>
            <a:ext cx="4902200" cy="895350"/>
          </a:xfrm>
          <a:prstGeom prst="rect">
            <a:avLst/>
          </a:prstGeom>
        </p:spPr>
        <p:txBody>
          <a:bodyPr/>
          <a:lstStyle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</a:lstStyle>
          <a:p>
            <a:pPr lvl="1"/>
            <a:r>
              <a:rPr kumimoji="1" lang="zh-CN" altLang="en-US" dirty="0"/>
              <a:t>二级</a:t>
            </a:r>
          </a:p>
        </p:txBody>
      </p:sp>
    </p:spTree>
    <p:extLst>
      <p:ext uri="{BB962C8B-B14F-4D97-AF65-F5344CB8AC3E}">
        <p14:creationId xmlns:p14="http://schemas.microsoft.com/office/powerpoint/2010/main" val="87720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设计文件\BF suam VI\PPT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2679" y="0"/>
            <a:ext cx="9144001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7944" y="2766218"/>
            <a:ext cx="6970731" cy="1325563"/>
          </a:xfrm>
          <a:prstGeom prst="rect">
            <a:avLst/>
          </a:prstGeom>
        </p:spPr>
        <p:txBody>
          <a:bodyPr anchor="ctr"/>
          <a:lstStyle>
            <a:lvl1pPr algn="ctr"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pic>
        <p:nvPicPr>
          <p:cNvPr id="4" name="Picture 3" descr="E:\设计文件\BF suam VI\PPT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2679" y="0"/>
            <a:ext cx="91440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144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152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7D7AAA-F0FD-477C-BA21-754BF3B0AD87}" type="datetimeFigureOut">
              <a:rPr lang="zh-CN" altLang="en-US" smtClean="0"/>
              <a:pPr/>
              <a:t>2017/10/30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E7A8093-714C-462A-BBE4-ABF013765A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92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题加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1079500" y="1858963"/>
            <a:ext cx="10274300" cy="44211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1079500" y="584200"/>
            <a:ext cx="8139113" cy="10048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kumimoji="1"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657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10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设计文件\BF suam VI\PPT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2679" y="0"/>
            <a:ext cx="9144001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7944" y="2766218"/>
            <a:ext cx="6970731" cy="1325563"/>
          </a:xfrm>
          <a:prstGeom prst="rect">
            <a:avLst/>
          </a:prstGeom>
        </p:spPr>
        <p:txBody>
          <a:bodyPr anchor="ctr"/>
          <a:lstStyle>
            <a:lvl1pPr algn="ctr"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20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74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7D7AAA-F0FD-477C-BA21-754BF3B0AD87}" type="datetimeFigureOut">
              <a:rPr lang="zh-CN" altLang="en-US" smtClean="0"/>
              <a:pPr/>
              <a:t>2017/10/30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E7A8093-714C-462A-BBE4-ABF013765A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581" y="0"/>
            <a:ext cx="5447347" cy="6858001"/>
            <a:chOff x="581" y="0"/>
            <a:chExt cx="5447347" cy="6858001"/>
          </a:xfrm>
        </p:grpSpPr>
        <p:pic>
          <p:nvPicPr>
            <p:cNvPr id="9" name="Picture 5" descr="E:\设计文件\BF suam VI\PPT-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1" y="0"/>
              <a:ext cx="5375339" cy="6858001"/>
            </a:xfrm>
            <a:prstGeom prst="rect">
              <a:avLst/>
            </a:prstGeom>
            <a:noFill/>
          </p:spPr>
        </p:pic>
        <p:sp>
          <p:nvSpPr>
            <p:cNvPr id="10" name="矩形 9"/>
            <p:cNvSpPr/>
            <p:nvPr/>
          </p:nvSpPr>
          <p:spPr>
            <a:xfrm>
              <a:off x="4079776" y="2852936"/>
              <a:ext cx="1368152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1" name="Picture 5" descr="E:\设计文件\BF suam VI\PPT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3131" y="1317224"/>
            <a:ext cx="5064805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661941" y="3327401"/>
            <a:ext cx="6655347" cy="68996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4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415088" y="4365625"/>
            <a:ext cx="4902200" cy="895350"/>
          </a:xfrm>
          <a:prstGeom prst="rect">
            <a:avLst/>
          </a:prstGeom>
        </p:spPr>
        <p:txBody>
          <a:bodyPr/>
          <a:lstStyle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</a:lstStyle>
          <a:p>
            <a:pPr lvl="1"/>
            <a:r>
              <a:rPr kumimoji="1" lang="zh-CN" altLang="en-US" dirty="0"/>
              <a:t>二级</a:t>
            </a:r>
          </a:p>
        </p:txBody>
      </p:sp>
      <p:grpSp>
        <p:nvGrpSpPr>
          <p:cNvPr id="12" name="组 11"/>
          <p:cNvGrpSpPr/>
          <p:nvPr userDrawn="1"/>
        </p:nvGrpSpPr>
        <p:grpSpPr>
          <a:xfrm>
            <a:off x="581" y="0"/>
            <a:ext cx="5447347" cy="6858001"/>
            <a:chOff x="581" y="0"/>
            <a:chExt cx="5447347" cy="6858001"/>
          </a:xfrm>
        </p:grpSpPr>
        <p:pic>
          <p:nvPicPr>
            <p:cNvPr id="13" name="Picture 5" descr="E:\设计文件\BF suam VI\PPT-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1" y="0"/>
              <a:ext cx="5375339" cy="6858001"/>
            </a:xfrm>
            <a:prstGeom prst="rect">
              <a:avLst/>
            </a:prstGeom>
            <a:noFill/>
          </p:spPr>
        </p:pic>
        <p:sp>
          <p:nvSpPr>
            <p:cNvPr id="14" name="矩形 13"/>
            <p:cNvSpPr/>
            <p:nvPr/>
          </p:nvSpPr>
          <p:spPr>
            <a:xfrm>
              <a:off x="4079776" y="2852936"/>
              <a:ext cx="1368152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5" name="Picture 5" descr="E:\设计文件\BF suam VI\PPT-0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3131" y="1317224"/>
            <a:ext cx="5064805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25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主题加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1079500" y="1858963"/>
            <a:ext cx="10274300" cy="44211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1079500" y="584200"/>
            <a:ext cx="8139113" cy="10048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8686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6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设计文件\BF suam VI\PPT-03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855605"/>
            <a:ext cx="300943" cy="5015226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8381" y="230188"/>
            <a:ext cx="1963712" cy="95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9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设计文件\BF suam VI\PPT-0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855605"/>
            <a:ext cx="300943" cy="5015226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8381" y="230188"/>
            <a:ext cx="1963712" cy="959371"/>
          </a:xfrm>
          <a:prstGeom prst="rect">
            <a:avLst/>
          </a:prstGeom>
        </p:spPr>
      </p:pic>
      <p:pic>
        <p:nvPicPr>
          <p:cNvPr id="4" name="Picture 2" descr="E:\设计文件\BF suam VI\PPT-03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855605"/>
            <a:ext cx="300943" cy="5015226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8381" y="230188"/>
            <a:ext cx="1963712" cy="95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n.wikipedia.org/wiki/World_Health_Organization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3657600" y="1558632"/>
            <a:ext cx="3667992" cy="1110084"/>
            <a:chOff x="602674" y="1854499"/>
            <a:chExt cx="3667992" cy="1110084"/>
          </a:xfrm>
        </p:grpSpPr>
        <p:sp>
          <p:nvSpPr>
            <p:cNvPr id="9" name="矩形 8"/>
            <p:cNvSpPr/>
            <p:nvPr/>
          </p:nvSpPr>
          <p:spPr>
            <a:xfrm>
              <a:off x="602674" y="1854499"/>
              <a:ext cx="3667992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6600" b="1" dirty="0" err="1">
                  <a:ln w="12700" cmpd="sng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5"/>
                  </a:solidFill>
                </a:rPr>
                <a:t>Probio</a:t>
              </a:r>
              <a:r>
                <a:rPr lang="en-US" altLang="zh-CN" sz="6600" b="1" dirty="0">
                  <a:ln w="12700" cmpd="sng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5"/>
                  </a:solidFill>
                </a:rPr>
                <a:t> 3 </a:t>
              </a:r>
              <a:endParaRPr lang="zh-CN" altLang="en-US" sz="6600" b="1" dirty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167209" y="1856587"/>
              <a:ext cx="87296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zh-CN" sz="6600" b="1" dirty="0">
                  <a:ln/>
                  <a:solidFill>
                    <a:schemeClr val="accent4"/>
                  </a:solidFill>
                </a:rPr>
                <a:t>3</a:t>
              </a:r>
              <a:endParaRPr lang="zh-CN" altLang="en-US" sz="6600" b="1" dirty="0">
                <a:ln/>
                <a:solidFill>
                  <a:schemeClr val="accent4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1148164" y="1929008"/>
            <a:ext cx="184731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62200"/>
            <a:ext cx="4884272" cy="488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7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79"/>
    </mc:Choice>
    <mc:Fallback xmlns="">
      <p:transition spd="slow" advTm="5897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22670"/>
            <a:ext cx="6101196" cy="3203128"/>
          </a:xfrm>
          <a:prstGeom prst="rect">
            <a:avLst/>
          </a:prstGeom>
          <a:effectLst>
            <a:glow>
              <a:schemeClr val="accent1">
                <a:alpha val="46000"/>
              </a:schemeClr>
            </a:glow>
            <a:softEdge rad="495300"/>
          </a:effectLst>
          <a:scene3d>
            <a:camera prst="orthographicFront"/>
            <a:lightRig rig="threePt" dir="t"/>
          </a:scene3d>
          <a:sp3d>
            <a:bevelT/>
            <a:bevelB w="101600" prst="riblet"/>
          </a:sp3d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9200" y="3193974"/>
            <a:ext cx="5334000" cy="3505200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Children</a:t>
            </a:r>
            <a:r>
              <a:rPr kumimoji="1" lang="zh-CN" altLang="en-US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kumimoji="1" lang="zh-CN" altLang="en-US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>
                <a:latin typeface="Calibri" charset="0"/>
                <a:ea typeface="Calibri" charset="0"/>
                <a:cs typeface="Calibri" charset="0"/>
              </a:rPr>
              <a:t>probio3</a:t>
            </a:r>
            <a:r>
              <a:rPr kumimoji="1" lang="zh-CN" altLang="en-US" b="1" dirty="0">
                <a:latin typeface="Calibri" charset="0"/>
                <a:ea typeface="Calibri" charset="0"/>
                <a:cs typeface="Calibri" charset="0"/>
              </a:rPr>
              <a:t> </a:t>
            </a:r>
            <a:endParaRPr kumimoji="1" lang="en-US" altLang="zh-CN" b="1" dirty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US" altLang="zh-CN" i="1" dirty="0">
                <a:latin typeface="Calibri" charset="0"/>
                <a:ea typeface="Calibri" charset="0"/>
                <a:cs typeface="Calibri" charset="0"/>
              </a:rPr>
              <a:t>No constipation</a:t>
            </a:r>
          </a:p>
          <a:p>
            <a:r>
              <a:rPr kumimoji="1" lang="en-US" altLang="zh-CN" i="1" dirty="0">
                <a:latin typeface="Calibri" charset="0"/>
                <a:ea typeface="Calibri" charset="0"/>
                <a:cs typeface="Calibri" charset="0"/>
              </a:rPr>
              <a:t>No diarrhea</a:t>
            </a:r>
          </a:p>
          <a:p>
            <a:r>
              <a:rPr kumimoji="1" lang="en-US" altLang="zh-CN" i="1" dirty="0">
                <a:latin typeface="Calibri" charset="0"/>
                <a:ea typeface="Calibri" charset="0"/>
                <a:cs typeface="Calibri" charset="0"/>
              </a:rPr>
              <a:t>Good appetite</a:t>
            </a:r>
          </a:p>
          <a:p>
            <a:endParaRPr kumimoji="1" lang="en-US" altLang="zh-CN" dirty="0"/>
          </a:p>
        </p:txBody>
      </p:sp>
      <p:grpSp>
        <p:nvGrpSpPr>
          <p:cNvPr id="4" name="组 3"/>
          <p:cNvGrpSpPr/>
          <p:nvPr/>
        </p:nvGrpSpPr>
        <p:grpSpPr>
          <a:xfrm>
            <a:off x="2133600" y="1752600"/>
            <a:ext cx="3667992" cy="1107996"/>
            <a:chOff x="1974274" y="3149899"/>
            <a:chExt cx="3667992" cy="1107996"/>
          </a:xfrm>
        </p:grpSpPr>
        <p:sp>
          <p:nvSpPr>
            <p:cNvPr id="5" name="矩形 4"/>
            <p:cNvSpPr/>
            <p:nvPr/>
          </p:nvSpPr>
          <p:spPr>
            <a:xfrm>
              <a:off x="1974274" y="3149899"/>
              <a:ext cx="3667992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6600" b="1" dirty="0" err="1">
                  <a:ln w="12700" cmpd="sng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5"/>
                  </a:solidFill>
                </a:rPr>
                <a:t>Probio</a:t>
              </a:r>
              <a:r>
                <a:rPr lang="en-US" altLang="zh-CN" sz="6600" b="1" dirty="0">
                  <a:ln w="12700" cmpd="sng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5"/>
                  </a:solidFill>
                </a:rPr>
                <a:t> 3 </a:t>
              </a:r>
              <a:endParaRPr lang="zh-CN" altLang="en-US" sz="6600" b="1" dirty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769301" y="3149899"/>
              <a:ext cx="87296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zh-CN" sz="6600" b="1" dirty="0">
                  <a:ln/>
                  <a:solidFill>
                    <a:schemeClr val="accent4"/>
                  </a:solidFill>
                </a:rPr>
                <a:t>3</a:t>
              </a:r>
              <a:endParaRPr lang="zh-CN" altLang="en-US" sz="6600" b="1" dirty="0">
                <a:ln/>
                <a:solidFill>
                  <a:schemeClr val="accent4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096000" y="1170623"/>
            <a:ext cx="4724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Calibri" charset="0"/>
                <a:ea typeface="Calibri" charset="0"/>
                <a:cs typeface="Calibri" charset="0"/>
              </a:rPr>
              <a:t>Adults</a:t>
            </a:r>
            <a:r>
              <a:rPr kumimoji="1" lang="zh-CN" altLang="en-US" sz="28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2800" b="1" dirty="0"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kumimoji="1" lang="zh-CN" altLang="en-US" sz="28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2800" b="1" dirty="0">
                <a:latin typeface="Calibri" charset="0"/>
                <a:ea typeface="Calibri" charset="0"/>
                <a:cs typeface="Calibri" charset="0"/>
              </a:rPr>
              <a:t>probio3</a:t>
            </a:r>
            <a:r>
              <a:rPr kumimoji="1" lang="zh-CN" altLang="en-US" sz="2800" b="1" dirty="0">
                <a:latin typeface="Calibri" charset="0"/>
                <a:ea typeface="Calibri" charset="0"/>
                <a:cs typeface="Calibri" charset="0"/>
              </a:rPr>
              <a:t> </a:t>
            </a:r>
            <a:endParaRPr kumimoji="1" lang="en-US" altLang="zh-CN" sz="2800" b="1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kumimoji="1" lang="en-US" altLang="zh-CN" sz="2800" i="1" dirty="0">
                <a:latin typeface="Calibri" charset="0"/>
                <a:ea typeface="Calibri" charset="0"/>
                <a:cs typeface="Calibri" charset="0"/>
              </a:rPr>
              <a:t>Normal</a:t>
            </a:r>
            <a:r>
              <a:rPr kumimoji="1" lang="zh-CN" altLang="en-US" sz="28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2800" i="1" dirty="0">
                <a:latin typeface="Calibri" charset="0"/>
                <a:ea typeface="Calibri" charset="0"/>
                <a:cs typeface="Calibri" charset="0"/>
              </a:rPr>
              <a:t>bowel</a:t>
            </a:r>
            <a:r>
              <a:rPr kumimoji="1" lang="zh-CN" altLang="en-US" sz="28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2800" i="1" dirty="0">
                <a:latin typeface="Calibri" charset="0"/>
                <a:ea typeface="Calibri" charset="0"/>
                <a:cs typeface="Calibri" charset="0"/>
              </a:rPr>
              <a:t>movement</a:t>
            </a:r>
          </a:p>
          <a:p>
            <a:pPr marL="457200" indent="-457200">
              <a:buFont typeface="Arial" charset="0"/>
              <a:buChar char="•"/>
            </a:pPr>
            <a:r>
              <a:rPr kumimoji="1" lang="en-US" altLang="zh-CN" sz="2800" i="1" dirty="0">
                <a:latin typeface="Calibri" charset="0"/>
                <a:ea typeface="Calibri" charset="0"/>
                <a:cs typeface="Calibri" charset="0"/>
              </a:rPr>
              <a:t>Toxin removal </a:t>
            </a:r>
          </a:p>
          <a:p>
            <a:pPr marL="457200" indent="-457200">
              <a:buFont typeface="Arial" charset="0"/>
              <a:buChar char="•"/>
            </a:pPr>
            <a:r>
              <a:rPr kumimoji="1" lang="en-US" altLang="zh-CN" sz="2800" i="1" dirty="0">
                <a:latin typeface="Calibri" charset="0"/>
                <a:ea typeface="Calibri" charset="0"/>
                <a:cs typeface="Calibri" charset="0"/>
              </a:rPr>
              <a:t>Physical and mental comfort </a:t>
            </a:r>
          </a:p>
          <a:p>
            <a:pPr marL="457200" indent="-457200">
              <a:buFont typeface="Arial" charset="0"/>
              <a:buChar char="•"/>
            </a:pPr>
            <a:r>
              <a:rPr kumimoji="1" lang="en-US" altLang="zh-CN" sz="2800" i="1" dirty="0">
                <a:latin typeface="Calibri" charset="0"/>
                <a:ea typeface="Calibri" charset="0"/>
                <a:cs typeface="Calibri" charset="0"/>
              </a:rPr>
              <a:t>Acne disappeared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365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815"/>
    </mc:Choice>
    <mc:Fallback xmlns="">
      <p:transition spd="slow" advTm="9881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>
            <a:spLocks noGrp="1"/>
          </p:cNvSpPr>
          <p:nvPr>
            <p:ph type="title"/>
          </p:nvPr>
        </p:nvSpPr>
        <p:spPr>
          <a:xfrm>
            <a:off x="598115" y="699611"/>
            <a:ext cx="3050788" cy="546975"/>
          </a:xfrm>
        </p:spPr>
        <p:txBody>
          <a:bodyPr/>
          <a:lstStyle/>
          <a:p>
            <a:r>
              <a:rPr lang="en-US" altLang="zh-CN" sz="2400" b="1" dirty="0">
                <a:solidFill>
                  <a:srgbClr val="00B050"/>
                </a:solidFill>
              </a:rPr>
              <a:t>Other Benefits of Probio3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grpSp>
        <p:nvGrpSpPr>
          <p:cNvPr id="7" name="组合 62"/>
          <p:cNvGrpSpPr/>
          <p:nvPr/>
        </p:nvGrpSpPr>
        <p:grpSpPr>
          <a:xfrm>
            <a:off x="2973377" y="2814141"/>
            <a:ext cx="1656097" cy="1656098"/>
            <a:chOff x="4993868" y="2326868"/>
            <a:chExt cx="2204265" cy="2204265"/>
          </a:xfrm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8" name="任意多边形 60"/>
            <p:cNvSpPr/>
            <p:nvPr/>
          </p:nvSpPr>
          <p:spPr>
            <a:xfrm>
              <a:off x="4993868" y="2326868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椭圆 59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椭圆 61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组合 63"/>
          <p:cNvGrpSpPr/>
          <p:nvPr/>
        </p:nvGrpSpPr>
        <p:grpSpPr>
          <a:xfrm>
            <a:off x="4568255" y="2128408"/>
            <a:ext cx="1656097" cy="1656098"/>
            <a:chOff x="4993868" y="2326868"/>
            <a:chExt cx="2204265" cy="2204265"/>
          </a:xfrm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12" name="任意多边形 64"/>
            <p:cNvSpPr/>
            <p:nvPr/>
          </p:nvSpPr>
          <p:spPr>
            <a:xfrm>
              <a:off x="4993868" y="2326868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椭圆 65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椭圆 66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" name="组合 71"/>
          <p:cNvGrpSpPr/>
          <p:nvPr/>
        </p:nvGrpSpPr>
        <p:grpSpPr>
          <a:xfrm>
            <a:off x="5868071" y="3073495"/>
            <a:ext cx="1656097" cy="1656098"/>
            <a:chOff x="4993868" y="2326868"/>
            <a:chExt cx="2204265" cy="2204265"/>
          </a:xfrm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16" name="任意多边形 72"/>
            <p:cNvSpPr/>
            <p:nvPr/>
          </p:nvSpPr>
          <p:spPr>
            <a:xfrm>
              <a:off x="4993868" y="2326868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椭圆 73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椭圆 74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75"/>
          <p:cNvGrpSpPr/>
          <p:nvPr/>
        </p:nvGrpSpPr>
        <p:grpSpPr>
          <a:xfrm>
            <a:off x="7133064" y="2128408"/>
            <a:ext cx="1656097" cy="1656098"/>
            <a:chOff x="4993868" y="2326868"/>
            <a:chExt cx="2204265" cy="2204265"/>
          </a:xfrm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20" name="任意多边形 76"/>
            <p:cNvSpPr/>
            <p:nvPr/>
          </p:nvSpPr>
          <p:spPr>
            <a:xfrm>
              <a:off x="4993868" y="2326868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椭圆 77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椭圆 78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" name="组合 80"/>
          <p:cNvGrpSpPr/>
          <p:nvPr/>
        </p:nvGrpSpPr>
        <p:grpSpPr>
          <a:xfrm>
            <a:off x="8267080" y="1594252"/>
            <a:ext cx="3417590" cy="742489"/>
            <a:chOff x="5947699" y="908862"/>
            <a:chExt cx="3417590" cy="742489"/>
          </a:xfrm>
        </p:grpSpPr>
        <p:grpSp>
          <p:nvGrpSpPr>
            <p:cNvPr id="24" name="组合 81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27" name="椭圆 84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8" name="任意多边形 85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" fmla="*/ 0 w 2815771"/>
                  <a:gd name="connsiteY0" fmla="*/ 0 h 649982"/>
                  <a:gd name="connsiteX1" fmla="*/ 254183 w 2815771"/>
                  <a:gd name="connsiteY1" fmla="*/ 649982 h 649982"/>
                  <a:gd name="connsiteX2" fmla="*/ 2815771 w 2815771"/>
                  <a:gd name="connsiteY2" fmla="*/ 638628 h 64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" name="文本框 82"/>
            <p:cNvSpPr txBox="1"/>
            <p:nvPr/>
          </p:nvSpPr>
          <p:spPr>
            <a:xfrm>
              <a:off x="6852147" y="908862"/>
              <a:ext cx="25131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87071"/>
                  </a:solidFill>
                  <a:effectLst/>
                  <a:uLnTx/>
                  <a:uFillTx/>
                  <a:ea typeface="时尚中黑简体" panose="01010104010101010101" pitchFamily="2" charset="-122"/>
                  <a:cs typeface="+mn-cs"/>
                </a:rPr>
                <a:t>Immunity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87071"/>
                </a:solidFill>
                <a:effectLst/>
                <a:uLnTx/>
                <a:uFillTx/>
                <a:ea typeface="时尚中黑简体" panose="01010104010101010101" pitchFamily="2" charset="-122"/>
                <a:cs typeface="+mn-cs"/>
              </a:endParaRPr>
            </a:p>
          </p:txBody>
        </p:sp>
      </p:grpSp>
      <p:grpSp>
        <p:nvGrpSpPr>
          <p:cNvPr id="29" name="组合 86"/>
          <p:cNvGrpSpPr/>
          <p:nvPr/>
        </p:nvGrpSpPr>
        <p:grpSpPr>
          <a:xfrm flipV="1">
            <a:off x="7038612" y="4525519"/>
            <a:ext cx="3553188" cy="400110"/>
            <a:chOff x="5947699" y="1282242"/>
            <a:chExt cx="2684915" cy="400110"/>
          </a:xfrm>
        </p:grpSpPr>
        <p:grpSp>
          <p:nvGrpSpPr>
            <p:cNvPr id="30" name="组合 87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33" name="椭圆 90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4" name="任意多边形 91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" fmla="*/ 0 w 2815771"/>
                  <a:gd name="connsiteY0" fmla="*/ 0 h 649982"/>
                  <a:gd name="connsiteX1" fmla="*/ 254183 w 2815771"/>
                  <a:gd name="connsiteY1" fmla="*/ 649982 h 649982"/>
                  <a:gd name="connsiteX2" fmla="*/ 2815771 w 2815771"/>
                  <a:gd name="connsiteY2" fmla="*/ 638628 h 64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" name="文本框 88"/>
            <p:cNvSpPr txBox="1"/>
            <p:nvPr/>
          </p:nvSpPr>
          <p:spPr>
            <a:xfrm flipV="1">
              <a:off x="6852147" y="1282242"/>
              <a:ext cx="1780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63A77"/>
                  </a:solidFill>
                  <a:effectLst/>
                  <a:uLnTx/>
                  <a:uFillTx/>
                  <a:ea typeface="时尚中黑简体" panose="01010104010101010101" pitchFamily="2" charset="-122"/>
                </a:rPr>
                <a:t>Women</a:t>
              </a:r>
              <a:r>
                <a:rPr lang="en-US" altLang="zh-CN" sz="2000" b="1" dirty="0">
                  <a:solidFill>
                    <a:srgbClr val="663A77"/>
                  </a:solidFill>
                  <a:ea typeface="时尚中黑简体" panose="01010104010101010101" pitchFamily="2" charset="-122"/>
                </a:rPr>
                <a:t>’s Health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63A77"/>
                </a:solidFill>
                <a:effectLst/>
                <a:uLnTx/>
                <a:uFillTx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5" name="组合 92"/>
          <p:cNvGrpSpPr/>
          <p:nvPr/>
        </p:nvGrpSpPr>
        <p:grpSpPr>
          <a:xfrm flipH="1">
            <a:off x="2167117" y="1600287"/>
            <a:ext cx="3346379" cy="742489"/>
            <a:chOff x="5947699" y="908862"/>
            <a:chExt cx="2684915" cy="742489"/>
          </a:xfrm>
        </p:grpSpPr>
        <p:grpSp>
          <p:nvGrpSpPr>
            <p:cNvPr id="36" name="组合 93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39" name="椭圆 96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40" name="任意多边形 97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" fmla="*/ 0 w 2815771"/>
                  <a:gd name="connsiteY0" fmla="*/ 0 h 649982"/>
                  <a:gd name="connsiteX1" fmla="*/ 254183 w 2815771"/>
                  <a:gd name="connsiteY1" fmla="*/ 649982 h 649982"/>
                  <a:gd name="connsiteX2" fmla="*/ 2815771 w 2815771"/>
                  <a:gd name="connsiteY2" fmla="*/ 638628 h 64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文本框 94"/>
            <p:cNvSpPr txBox="1"/>
            <p:nvPr/>
          </p:nvSpPr>
          <p:spPr>
            <a:xfrm>
              <a:off x="6852147" y="908862"/>
              <a:ext cx="1780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850"/>
                  </a:solidFill>
                  <a:effectLst/>
                  <a:uLnTx/>
                  <a:uFillTx/>
                  <a:ea typeface="时尚中黑简体" panose="01010104010101010101" pitchFamily="2" charset="-122"/>
                  <a:cs typeface="+mn-cs"/>
                </a:rPr>
                <a:t>Allergies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850"/>
                </a:solidFill>
                <a:effectLst/>
                <a:uLnTx/>
                <a:uFillTx/>
                <a:ea typeface="时尚中黑简体" panose="01010104010101010101" pitchFamily="2" charset="-122"/>
                <a:cs typeface="+mn-cs"/>
              </a:endParaRPr>
            </a:p>
          </p:txBody>
        </p:sp>
      </p:grpSp>
      <p:grpSp>
        <p:nvGrpSpPr>
          <p:cNvPr id="41" name="组合 104"/>
          <p:cNvGrpSpPr/>
          <p:nvPr/>
        </p:nvGrpSpPr>
        <p:grpSpPr>
          <a:xfrm flipH="1" flipV="1">
            <a:off x="1182926" y="4451247"/>
            <a:ext cx="2724477" cy="442657"/>
            <a:chOff x="5947699" y="1317986"/>
            <a:chExt cx="2724477" cy="442657"/>
          </a:xfrm>
        </p:grpSpPr>
        <p:grpSp>
          <p:nvGrpSpPr>
            <p:cNvPr id="42" name="组合 105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45" name="椭圆 108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46" name="任意多边形 109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" fmla="*/ 0 w 2815771"/>
                  <a:gd name="connsiteY0" fmla="*/ 0 h 649982"/>
                  <a:gd name="connsiteX1" fmla="*/ 254183 w 2815771"/>
                  <a:gd name="connsiteY1" fmla="*/ 649982 h 649982"/>
                  <a:gd name="connsiteX2" fmla="*/ 2815771 w 2815771"/>
                  <a:gd name="connsiteY2" fmla="*/ 638628 h 64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文本框 106"/>
            <p:cNvSpPr txBox="1"/>
            <p:nvPr/>
          </p:nvSpPr>
          <p:spPr>
            <a:xfrm flipV="1">
              <a:off x="6496556" y="1360533"/>
              <a:ext cx="2175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1ACBE"/>
                  </a:solidFill>
                  <a:effectLst/>
                  <a:uLnTx/>
                  <a:uFillTx/>
                  <a:ea typeface="时尚中黑简体" panose="01010104010101010101" pitchFamily="2" charset="-122"/>
                  <a:cs typeface="+mn-cs"/>
                </a:rPr>
                <a:t>Urinary</a:t>
              </a:r>
              <a:r>
                <a:rPr kumimoji="0" lang="en-US" altLang="zh-CN" sz="2000" b="1" i="0" u="none" strike="noStrike" kern="1200" cap="none" spc="0" normalizeH="0" noProof="0" dirty="0">
                  <a:ln>
                    <a:noFill/>
                  </a:ln>
                  <a:solidFill>
                    <a:srgbClr val="01ACBE"/>
                  </a:solidFill>
                  <a:effectLst/>
                  <a:uLnTx/>
                  <a:uFillTx/>
                  <a:ea typeface="时尚中黑简体" panose="01010104010101010101" pitchFamily="2" charset="-122"/>
                  <a:cs typeface="+mn-cs"/>
                </a:rPr>
                <a:t> Health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ACBE"/>
                </a:solidFill>
                <a:effectLst/>
                <a:uLnTx/>
                <a:uFillTx/>
                <a:ea typeface="时尚中黑简体" panose="01010104010101010101" pitchFamily="2" charset="-122"/>
                <a:cs typeface="+mn-cs"/>
              </a:endParaRPr>
            </a:p>
          </p:txBody>
        </p:sp>
      </p:grpSp>
      <p:sp>
        <p:nvSpPr>
          <p:cNvPr id="59" name="文本框 122"/>
          <p:cNvSpPr txBox="1"/>
          <p:nvPr/>
        </p:nvSpPr>
        <p:spPr>
          <a:xfrm>
            <a:off x="3267129" y="3316556"/>
            <a:ext cx="100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1ACB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01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1ACB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文本框 125"/>
          <p:cNvSpPr txBox="1"/>
          <p:nvPr/>
        </p:nvSpPr>
        <p:spPr>
          <a:xfrm>
            <a:off x="4898952" y="2563853"/>
            <a:ext cx="100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B850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B850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文本框 128"/>
          <p:cNvSpPr txBox="1"/>
          <p:nvPr/>
        </p:nvSpPr>
        <p:spPr>
          <a:xfrm>
            <a:off x="7471494" y="2563853"/>
            <a:ext cx="100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E87071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04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E87071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文本框 131"/>
          <p:cNvSpPr txBox="1"/>
          <p:nvPr/>
        </p:nvSpPr>
        <p:spPr>
          <a:xfrm>
            <a:off x="6196059" y="3493674"/>
            <a:ext cx="100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663A77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03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663A77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25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097"/>
    </mc:Choice>
    <mc:Fallback xmlns="">
      <p:transition spd="slow" advTm="265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3054131">
            <a:off x="2270502" y="2577037"/>
            <a:ext cx="2336997" cy="2336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/>
          </a:p>
        </p:txBody>
      </p:sp>
      <p:sp>
        <p:nvSpPr>
          <p:cNvPr id="9" name="矩形 8"/>
          <p:cNvSpPr/>
          <p:nvPr/>
        </p:nvSpPr>
        <p:spPr>
          <a:xfrm>
            <a:off x="987856" y="2751485"/>
            <a:ext cx="6739017" cy="9566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266" dirty="0">
                <a:solidFill>
                  <a:srgbClr val="E6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微软雅黑" panose="020B0503020204020204" pitchFamily="34" charset="-122"/>
              </a:rPr>
              <a:t>THANKS FOR </a:t>
            </a:r>
            <a:r>
              <a:rPr lang="en-US" altLang="zh-CN" sz="4266" dirty="0">
                <a:solidFill>
                  <a:srgbClr val="00A5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微软雅黑" panose="020B0503020204020204" pitchFamily="34" charset="-122"/>
              </a:rPr>
              <a:t>WATCHING</a:t>
            </a:r>
          </a:p>
        </p:txBody>
      </p:sp>
      <p:cxnSp>
        <p:nvCxnSpPr>
          <p:cNvPr id="10" name="直接连接符 3"/>
          <p:cNvCxnSpPr/>
          <p:nvPr/>
        </p:nvCxnSpPr>
        <p:spPr>
          <a:xfrm>
            <a:off x="987858" y="3745535"/>
            <a:ext cx="6739015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5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8600"/>
            <a:ext cx="8602680" cy="1183578"/>
          </a:xfrm>
        </p:spPr>
        <p:txBody>
          <a:bodyPr>
            <a:normAutofit fontScale="90000"/>
          </a:bodyPr>
          <a:lstStyle/>
          <a:p>
            <a:br>
              <a:rPr lang="en-US" altLang="zh-TW" b="1" kern="0" dirty="0">
                <a:solidFill>
                  <a:srgbClr val="F57820"/>
                </a:solidFill>
                <a:ea typeface="SimHei" pitchFamily="2" charset="-122"/>
              </a:rPr>
            </a:br>
            <a:br>
              <a:rPr lang="en-US" altLang="zh-TW" b="1" kern="0" dirty="0">
                <a:solidFill>
                  <a:srgbClr val="F57820"/>
                </a:solidFill>
                <a:ea typeface="SimHei" pitchFamily="2" charset="-122"/>
              </a:rPr>
            </a:br>
            <a:r>
              <a:rPr lang="en-US" altLang="zh-TW" sz="4400" b="1" kern="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Digestive System Health And Gut Flora</a:t>
            </a:r>
            <a:br>
              <a:rPr lang="en-US" altLang="zh-TW" sz="3600" b="1" kern="0" dirty="0">
                <a:solidFill>
                  <a:srgbClr val="F57820"/>
                </a:solidFill>
                <a:ea typeface="SimHei" pitchFamily="2" charset="-122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686800" cy="2743200"/>
          </a:xfrm>
          <a:scene3d>
            <a:camera prst="orthographicFront"/>
            <a:lightRig rig="chilly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alibri" charset="0"/>
                <a:ea typeface="Calibri" charset="0"/>
                <a:cs typeface="Calibri" charset="0"/>
              </a:rPr>
              <a:t>Our Gut </a:t>
            </a:r>
            <a:r>
              <a:rPr lang="en-US" altLang="zh-CN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alibri" charset="0"/>
                <a:ea typeface="Calibri" charset="0"/>
                <a:cs typeface="Calibri" charset="0"/>
              </a:rPr>
              <a:t>Flora</a:t>
            </a:r>
            <a:endParaRPr lang="en-US" sz="2000" dirty="0">
              <a:ln>
                <a:solidFill>
                  <a:schemeClr val="accent6">
                    <a:lumMod val="50000"/>
                  </a:schemeClr>
                </a:solidFill>
              </a:ln>
              <a:latin typeface="Calibri" charset="0"/>
              <a:ea typeface="Calibri" charset="0"/>
              <a:cs typeface="Calibri" charset="0"/>
            </a:endParaRPr>
          </a:p>
          <a:p>
            <a:r>
              <a:rPr lang="en-US" altLang="zh-CN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en-US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rPr>
              <a:t>eeming with microbes-up to </a:t>
            </a:r>
            <a:r>
              <a:rPr lang="en-US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70% </a:t>
            </a:r>
            <a:r>
              <a:rPr lang="en-US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rPr>
              <a:t>of the body’s total number </a:t>
            </a:r>
          </a:p>
          <a:p>
            <a:r>
              <a:rPr lang="en-US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alibri" charset="0"/>
                <a:ea typeface="Calibri" charset="0"/>
                <a:cs typeface="Calibri" charset="0"/>
              </a:rPr>
              <a:t>It is a very complex ecosystem </a:t>
            </a:r>
            <a:r>
              <a:rPr lang="en-US" sz="2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alibri" charset="0"/>
                <a:ea typeface="Calibri" charset="0"/>
                <a:cs typeface="Calibri" charset="0"/>
              </a:rPr>
              <a:t>harbouring</a:t>
            </a:r>
            <a:r>
              <a:rPr lang="en-US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alibri" charset="0"/>
                <a:ea typeface="Calibri" charset="0"/>
                <a:cs typeface="Calibri" charset="0"/>
              </a:rPr>
              <a:t> tens of trillions of microorganism</a:t>
            </a:r>
          </a:p>
          <a:p>
            <a:r>
              <a:rPr lang="en-US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alibri" charset="0"/>
                <a:ea typeface="Calibri" charset="0"/>
                <a:cs typeface="Calibri" charset="0"/>
              </a:rPr>
              <a:t>A healthy adult has about 2kg of these bacteria in the gut</a:t>
            </a:r>
          </a:p>
          <a:p>
            <a:r>
              <a:rPr lang="en-US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alibri" charset="0"/>
                <a:ea typeface="Calibri" charset="0"/>
                <a:cs typeface="Calibri" charset="0"/>
              </a:rPr>
              <a:t>They play a vital role in the body –without them  we </a:t>
            </a:r>
            <a:r>
              <a:rPr lang="en-US" altLang="zh-CN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alibri" charset="0"/>
                <a:ea typeface="Calibri" charset="0"/>
                <a:cs typeface="Calibri" charset="0"/>
              </a:rPr>
              <a:t>probably</a:t>
            </a:r>
            <a:r>
              <a:rPr lang="zh-CN" altLang="en-US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alibri" charset="0"/>
                <a:ea typeface="Calibri" charset="0"/>
                <a:cs typeface="Calibri" charset="0"/>
              </a:rPr>
              <a:t>w</a:t>
            </a:r>
            <a:r>
              <a:rPr lang="en-US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alibri" charset="0"/>
                <a:ea typeface="Calibri" charset="0"/>
                <a:cs typeface="Calibri" charset="0"/>
              </a:rPr>
              <a:t>ould not survive </a:t>
            </a:r>
          </a:p>
          <a:p>
            <a:endParaRPr lang="en-US" sz="2800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  <a:p>
            <a:endParaRPr lang="en-US" sz="2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gut-flora-bacteria.jpeg"/>
          <p:cNvPicPr>
            <a:picLocks noChangeAspect="1"/>
          </p:cNvPicPr>
          <p:nvPr/>
        </p:nvPicPr>
        <p:blipFill>
          <a:blip r:embed="rId3" cstate="print">
            <a:alphaModFix amt="82000"/>
          </a:blip>
          <a:stretch>
            <a:fillRect/>
          </a:stretch>
        </p:blipFill>
        <p:spPr>
          <a:xfrm>
            <a:off x="8077200" y="4191000"/>
            <a:ext cx="3725880" cy="2368595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flat">
            <a:bevelB prst="slope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19"/>
    </mc:Choice>
    <mc:Fallback xmlns="">
      <p:transition spd="slow" advTm="6221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03663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spc="300" baseline="-25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W</a:t>
            </a:r>
            <a:r>
              <a:rPr lang="en-US" sz="4800" b="1" spc="300" baseline="-25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hy is Gut Flora </a:t>
            </a:r>
            <a:r>
              <a:rPr lang="en-US" altLang="zh-CN" sz="4800" b="1" spc="300" baseline="-25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sz="4800" b="1" spc="300" baseline="-25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mportant </a:t>
            </a:r>
            <a:r>
              <a:rPr lang="zh-CN" altLang="en-US" sz="4800" b="1" spc="300" baseline="-25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？</a:t>
            </a:r>
            <a:endParaRPr lang="en-US" sz="4800" b="1" spc="300" baseline="-250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1185240"/>
            <a:ext cx="3468624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469460"/>
              </p:ext>
            </p:extLst>
          </p:nvPr>
        </p:nvGraphicFramePr>
        <p:xfrm>
          <a:off x="381000" y="2049215"/>
          <a:ext cx="8077200" cy="4449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/>
          <a:srcRect l="3117" t="-5556" r="1774" b="1"/>
          <a:stretch/>
        </p:blipFill>
        <p:spPr>
          <a:xfrm>
            <a:off x="8010525" y="3928440"/>
            <a:ext cx="3963924" cy="2469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7781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18"/>
    </mc:Choice>
    <mc:Fallback xmlns="">
      <p:transition spd="slow" advTm="5201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3733800" cy="1311273"/>
          </a:xfrm>
        </p:spPr>
        <p:txBody>
          <a:bodyPr/>
          <a:lstStyle/>
          <a:p>
            <a:r>
              <a:rPr lang="en-US" sz="4800" b="1" i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Probi</a:t>
            </a:r>
            <a:r>
              <a:rPr lang="en-US" altLang="zh-CN" sz="4800" b="1" i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</a:t>
            </a:r>
            <a:r>
              <a:rPr lang="en-US" sz="4800" b="1" i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8839200" cy="1908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The </a:t>
            </a:r>
            <a:r>
              <a:rPr lang="en-US" dirty="0">
                <a:latin typeface="Calibri" charset="0"/>
                <a:ea typeface="Calibri" charset="0"/>
                <a:cs typeface="Calibri" charset="0"/>
                <a:hlinkClick r:id="rId2" action="ppaction://hlinkfile" tooltip="World Health Organization"/>
              </a:rPr>
              <a:t>World Health Organization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's (WHO) 2001 definition of probiotics is </a:t>
            </a:r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: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“live micro-organisms which, when administered in adequate amounts, confer a health beneﬁt on the host</a:t>
            </a:r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”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114800"/>
            <a:ext cx="4711901" cy="2365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39"/>
    </mc:Choice>
    <mc:Fallback xmlns="">
      <p:transition spd="slow" advTm="1793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6400800" cy="1311273"/>
          </a:xfrm>
        </p:spPr>
        <p:txBody>
          <a:bodyPr/>
          <a:lstStyle/>
          <a:p>
            <a:r>
              <a:rPr lang="en-US" altLang="zh-CN" spc="300" baseline="30000" dirty="0"/>
              <a:t>Benefits</a:t>
            </a:r>
            <a:r>
              <a:rPr lang="zh-CN" altLang="en-US" spc="300" baseline="30000" dirty="0"/>
              <a:t> </a:t>
            </a:r>
            <a:r>
              <a:rPr lang="en-US" altLang="zh-CN" spc="300" baseline="30000" dirty="0"/>
              <a:t>of</a:t>
            </a:r>
            <a:r>
              <a:rPr lang="zh-CN" altLang="en-US" spc="300" baseline="30000" dirty="0"/>
              <a:t> </a:t>
            </a:r>
            <a:r>
              <a:rPr lang="en-US" altLang="zh-CN" b="1" i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Probiotic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363200" cy="1298574"/>
          </a:xfrm>
        </p:spPr>
        <p:txBody>
          <a:bodyPr/>
          <a:lstStyle/>
          <a:p>
            <a:r>
              <a:rPr lang="en-US" altLang="zh-CN" dirty="0"/>
              <a:t>Boost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immune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Increase</a:t>
            </a:r>
            <a:r>
              <a:rPr lang="zh-CN" altLang="en-US" dirty="0"/>
              <a:t> </a:t>
            </a:r>
            <a:r>
              <a:rPr lang="en-US" altLang="zh-CN" dirty="0"/>
              <a:t>vitamin</a:t>
            </a:r>
            <a:r>
              <a:rPr lang="zh-CN" altLang="en-US" dirty="0"/>
              <a:t> </a:t>
            </a:r>
            <a:r>
              <a:rPr lang="en-US" altLang="zh-CN" dirty="0"/>
              <a:t>B6&amp;B12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990600" y="3429000"/>
            <a:ext cx="9144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Prevent</a:t>
            </a:r>
            <a:r>
              <a:rPr kumimoji="1" lang="zh-CN" altLang="en-US" sz="24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24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/treat</a:t>
            </a:r>
            <a:r>
              <a:rPr kumimoji="1" lang="zh-CN" altLang="en-US" sz="24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24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many</a:t>
            </a:r>
            <a:r>
              <a:rPr kumimoji="1" lang="zh-CN" altLang="en-US" sz="24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24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disease</a:t>
            </a:r>
            <a:r>
              <a:rPr kumimoji="1" lang="zh-CN" altLang="en-US" sz="24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24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associated</a:t>
            </a:r>
            <a:r>
              <a:rPr kumimoji="1" lang="zh-CN" altLang="en-US" sz="24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24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kumimoji="1" lang="zh-CN" altLang="en-US" sz="24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24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kumimoji="1" lang="zh-CN" altLang="en-US" sz="24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24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GI</a:t>
            </a:r>
            <a:r>
              <a:rPr kumimoji="1" lang="zh-CN" altLang="en-US" sz="24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24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tract</a:t>
            </a:r>
            <a:r>
              <a:rPr kumimoji="1" lang="zh-CN" altLang="en-US" sz="24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kumimoji="1" lang="en-US" altLang="zh-CN" sz="2400" b="1" dirty="0">
              <a:solidFill>
                <a:schemeClr val="accent5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endParaRPr kumimoji="1" lang="en-US" altLang="zh-CN" dirty="0"/>
          </a:p>
          <a:p>
            <a:pPr marL="285750" indent="-285750">
              <a:buFont typeface="Arial" charset="0"/>
              <a:buChar char="•"/>
            </a:pPr>
            <a:endParaRPr kumimoji="1" lang="en-US" altLang="zh-CN" dirty="0"/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000" dirty="0"/>
              <a:t>Childhood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diarrhea</a:t>
            </a:r>
            <a:r>
              <a:rPr kumimoji="1" lang="zh-CN" altLang="en-US" sz="2000" dirty="0"/>
              <a:t> </a:t>
            </a:r>
            <a:endParaRPr kumimoji="1" lang="en-US" altLang="zh-CN" sz="2000" dirty="0"/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000" dirty="0" err="1"/>
              <a:t>ABx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associated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diarrhea</a:t>
            </a:r>
            <a:r>
              <a:rPr kumimoji="1" lang="zh-CN" altLang="en-US" sz="2000" dirty="0"/>
              <a:t> </a:t>
            </a:r>
            <a:endParaRPr kumimoji="1" lang="en-US" altLang="zh-CN" sz="2000" dirty="0"/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000" dirty="0"/>
              <a:t>Infectious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diarrhea</a:t>
            </a:r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000" dirty="0"/>
              <a:t>Irritable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bowel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syndrome</a:t>
            </a:r>
            <a:r>
              <a:rPr kumimoji="1" lang="zh-CN" altLang="en-US" sz="2000" dirty="0"/>
              <a:t> </a:t>
            </a:r>
            <a:endParaRPr kumimoji="1" lang="en-US" altLang="zh-CN" sz="2000" dirty="0"/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000" dirty="0"/>
              <a:t>Constipation</a:t>
            </a:r>
            <a:r>
              <a:rPr kumimoji="1" lang="zh-CN" altLang="en-US" sz="2000" dirty="0"/>
              <a:t> </a:t>
            </a:r>
            <a:endParaRPr kumimoji="1" lang="en-US" altLang="zh-CN" sz="2000" dirty="0"/>
          </a:p>
          <a:p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400800" y="4267200"/>
            <a:ext cx="281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1" lang="en-US" altLang="zh-CN" sz="2000" dirty="0"/>
              <a:t>Ulcerative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colitis</a:t>
            </a:r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000" dirty="0" err="1"/>
              <a:t>Pouchitis</a:t>
            </a:r>
            <a:endParaRPr kumimoji="1" lang="en-US" altLang="zh-CN" sz="2000" dirty="0"/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000" dirty="0" err="1"/>
              <a:t>Crohn’s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disease</a:t>
            </a:r>
            <a:r>
              <a:rPr kumimoji="1" lang="zh-CN" altLang="en-US" sz="2000" dirty="0"/>
              <a:t> </a:t>
            </a:r>
            <a:endParaRPr kumimoji="1" lang="en-US" altLang="zh-CN" sz="2000" dirty="0"/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000" dirty="0"/>
              <a:t>Eczema</a:t>
            </a:r>
            <a:r>
              <a:rPr kumimoji="1" lang="zh-CN" altLang="en-US" sz="2000" dirty="0"/>
              <a:t> </a:t>
            </a:r>
            <a:endParaRPr kumimoji="1" lang="en-US" altLang="zh-CN" sz="2000" dirty="0"/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000" dirty="0"/>
              <a:t>C-diff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infection</a:t>
            </a:r>
            <a:r>
              <a:rPr kumimoji="1" lang="zh-CN" altLang="en-US" sz="2000" dirty="0"/>
              <a:t>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269" y="1140178"/>
            <a:ext cx="4614672" cy="2136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33"/>
    </mc:Choice>
    <mc:Fallback xmlns="">
      <p:transition spd="slow" advTm="5413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6553200" cy="4575174"/>
          </a:xfrm>
        </p:spPr>
        <p:txBody>
          <a:bodyPr/>
          <a:lstStyle/>
          <a:p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The viable count of the probiotics</a:t>
            </a:r>
            <a:r>
              <a:rPr lang="zh-CN" alt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kumimoji="1" lang="en-US" altLang="zh-CN" sz="3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1" lang="zh-CN" altLang="en-US" sz="3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>
                <a:latin typeface="Calibri" charset="0"/>
                <a:ea typeface="Calibri" charset="0"/>
                <a:cs typeface="Calibri" charset="0"/>
              </a:rPr>
              <a:t>probio3 is</a:t>
            </a:r>
            <a:r>
              <a:rPr kumimoji="1" lang="zh-CN" altLang="en-US" sz="3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36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20 billion</a:t>
            </a:r>
            <a:r>
              <a:rPr kumimoji="1" lang="zh-CN" altLang="en-US" sz="36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kumimoji="1" lang="en-US" altLang="zh-CN" dirty="0">
                <a:latin typeface="Calibri" charset="0"/>
                <a:ea typeface="Calibri" charset="0"/>
                <a:cs typeface="Calibri" charset="0"/>
              </a:rPr>
              <a:t>equivalent to </a:t>
            </a:r>
            <a:r>
              <a:rPr kumimoji="1" lang="en-US" altLang="zh-CN" sz="36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80 cups </a:t>
            </a:r>
            <a:r>
              <a:rPr kumimoji="1" lang="en-US" altLang="zh-CN" dirty="0">
                <a:latin typeface="Calibri" charset="0"/>
                <a:ea typeface="Calibri" charset="0"/>
                <a:cs typeface="Calibri" charset="0"/>
              </a:rPr>
              <a:t>250ml yogurt.</a:t>
            </a:r>
            <a:r>
              <a:rPr kumimoji="1" lang="zh-CN" altLang="en-US" dirty="0">
                <a:latin typeface="Calibri" charset="0"/>
                <a:ea typeface="Calibri" charset="0"/>
                <a:cs typeface="Calibri" charset="0"/>
              </a:rPr>
              <a:t> </a:t>
            </a:r>
            <a:endParaRPr kumimoji="1" lang="en-US" altLang="zh-CN" dirty="0">
              <a:latin typeface="Calibri" charset="0"/>
              <a:ea typeface="Calibri" charset="0"/>
              <a:cs typeface="Calibri" charset="0"/>
            </a:endParaRP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Good</a:t>
            </a:r>
            <a:r>
              <a:rPr kumimoji="1" lang="zh-CN" alt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kumimoji="1" lang="en-US" altLang="zh-CN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taste</a:t>
            </a:r>
            <a:r>
              <a:rPr kumimoji="1" lang="zh-CN" alt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kumimoji="1" lang="en-US" altLang="zh-CN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altLang="zh-CN" dirty="0"/>
              <a:t>Easy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/>
              <a:t>and portability</a:t>
            </a:r>
            <a:endParaRPr kumimoji="1" lang="en-US" altLang="zh-CN" dirty="0"/>
          </a:p>
        </p:txBody>
      </p:sp>
      <p:grpSp>
        <p:nvGrpSpPr>
          <p:cNvPr id="4" name="组 3"/>
          <p:cNvGrpSpPr/>
          <p:nvPr/>
        </p:nvGrpSpPr>
        <p:grpSpPr>
          <a:xfrm>
            <a:off x="762000" y="457200"/>
            <a:ext cx="3667992" cy="1110084"/>
            <a:chOff x="602674" y="1854499"/>
            <a:chExt cx="3667992" cy="1110084"/>
          </a:xfrm>
        </p:grpSpPr>
        <p:sp>
          <p:nvSpPr>
            <p:cNvPr id="5" name="矩形 4"/>
            <p:cNvSpPr/>
            <p:nvPr/>
          </p:nvSpPr>
          <p:spPr>
            <a:xfrm>
              <a:off x="602674" y="1854499"/>
              <a:ext cx="3667992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6600" b="1" dirty="0" err="1">
                  <a:ln w="12700" cmpd="sng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5"/>
                  </a:solidFill>
                </a:rPr>
                <a:t>Probio</a:t>
              </a:r>
              <a:r>
                <a:rPr lang="en-US" altLang="zh-CN" sz="6600" b="1" dirty="0">
                  <a:ln w="12700" cmpd="sng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5"/>
                  </a:solidFill>
                </a:rPr>
                <a:t> 3 </a:t>
              </a:r>
              <a:endParaRPr lang="zh-CN" altLang="en-US" sz="6600" b="1" dirty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167209" y="1856587"/>
              <a:ext cx="87296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zh-CN" sz="6600" b="1" dirty="0">
                  <a:ln/>
                  <a:solidFill>
                    <a:schemeClr val="accent4"/>
                  </a:solidFill>
                </a:rPr>
                <a:t>3</a:t>
              </a:r>
              <a:endParaRPr lang="zh-CN" altLang="en-US" sz="6600" b="1" dirty="0">
                <a:ln/>
                <a:solidFill>
                  <a:schemeClr val="accent4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49917"/>
            <a:ext cx="5714498" cy="380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14"/>
    </mc:Choice>
    <mc:Fallback xmlns="">
      <p:transition spd="slow" advTm="8331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0" y="1410257"/>
            <a:ext cx="9677400" cy="384174"/>
          </a:xfrm>
        </p:spPr>
        <p:txBody>
          <a:bodyPr/>
          <a:lstStyle/>
          <a:p>
            <a:r>
              <a:rPr kumimoji="1" lang="en-US" altLang="zh-CN" dirty="0"/>
              <a:t>Triple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effect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three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useful</a:t>
            </a:r>
            <a:r>
              <a:rPr kumimoji="1" lang="zh-CN" altLang="en-US" dirty="0"/>
              <a:t> </a:t>
            </a:r>
            <a:r>
              <a:rPr kumimoji="1" lang="en-US" altLang="zh-CN" dirty="0"/>
              <a:t>bacterial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floras</a:t>
            </a:r>
          </a:p>
        </p:txBody>
      </p:sp>
      <p:grpSp>
        <p:nvGrpSpPr>
          <p:cNvPr id="4" name="组 3"/>
          <p:cNvGrpSpPr/>
          <p:nvPr/>
        </p:nvGrpSpPr>
        <p:grpSpPr>
          <a:xfrm>
            <a:off x="762000" y="457200"/>
            <a:ext cx="3667992" cy="1110084"/>
            <a:chOff x="602674" y="1854499"/>
            <a:chExt cx="3667992" cy="1110084"/>
          </a:xfrm>
        </p:grpSpPr>
        <p:sp>
          <p:nvSpPr>
            <p:cNvPr id="5" name="矩形 4"/>
            <p:cNvSpPr/>
            <p:nvPr/>
          </p:nvSpPr>
          <p:spPr>
            <a:xfrm>
              <a:off x="602674" y="1854499"/>
              <a:ext cx="3667992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6600" b="1" dirty="0" err="1">
                  <a:ln w="12700" cmpd="sng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5"/>
                  </a:solidFill>
                </a:rPr>
                <a:t>Probio</a:t>
              </a:r>
              <a:r>
                <a:rPr lang="en-US" altLang="zh-CN" sz="6600" b="1" dirty="0">
                  <a:ln w="12700" cmpd="sng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5"/>
                  </a:solidFill>
                </a:rPr>
                <a:t> 3 </a:t>
              </a:r>
              <a:endParaRPr lang="zh-CN" altLang="en-US" sz="6600" b="1" dirty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167209" y="1856587"/>
              <a:ext cx="87296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zh-CN" sz="6600" b="1" dirty="0">
                  <a:ln/>
                  <a:solidFill>
                    <a:schemeClr val="accent4"/>
                  </a:solidFill>
                </a:rPr>
                <a:t>3</a:t>
              </a:r>
              <a:endParaRPr lang="zh-CN" altLang="en-US" sz="6600" b="1" dirty="0">
                <a:ln/>
                <a:solidFill>
                  <a:schemeClr val="accent4"/>
                </a:solidFill>
              </a:endParaRPr>
            </a:p>
          </p:txBody>
        </p:sp>
      </p:grpSp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1873958259"/>
              </p:ext>
            </p:extLst>
          </p:nvPr>
        </p:nvGraphicFramePr>
        <p:xfrm>
          <a:off x="762000" y="1829265"/>
          <a:ext cx="9372600" cy="4498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007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51"/>
    </mc:Choice>
    <mc:Fallback xmlns="">
      <p:transition spd="slow" advTm="3705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47800"/>
            <a:ext cx="5563152" cy="23622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95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505">
            <a:off x="3117425" y="3956644"/>
            <a:ext cx="4629467" cy="230570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3962400"/>
            <a:ext cx="3276600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8014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Each strain of Probio3 is clinically studied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1067">
            <a:off x="269539" y="492981"/>
            <a:ext cx="2443252" cy="125420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120200" y="2743200"/>
            <a:ext cx="2667000" cy="762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To Survive</a:t>
            </a:r>
          </a:p>
        </p:txBody>
      </p:sp>
      <p:cxnSp>
        <p:nvCxnSpPr>
          <p:cNvPr id="11" name="Elbow Connector 10"/>
          <p:cNvCxnSpPr/>
          <p:nvPr/>
        </p:nvCxnSpPr>
        <p:spPr>
          <a:xfrm>
            <a:off x="3810000" y="3115800"/>
            <a:ext cx="12192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491165" y="4750882"/>
            <a:ext cx="2667000" cy="762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Harsh Acidic Environment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267200" y="4618396"/>
            <a:ext cx="1219200" cy="48700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8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27"/>
    </mc:Choice>
    <mc:Fallback xmlns="">
      <p:transition spd="slow" advTm="3482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29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79" y="2567298"/>
            <a:ext cx="1623687" cy="1135595"/>
          </a:xfrm>
          <a:prstGeom prst="rect">
            <a:avLst/>
          </a:prstGeom>
        </p:spPr>
      </p:pic>
      <p:grpSp>
        <p:nvGrpSpPr>
          <p:cNvPr id="7" name="组合 1038"/>
          <p:cNvGrpSpPr/>
          <p:nvPr/>
        </p:nvGrpSpPr>
        <p:grpSpPr>
          <a:xfrm>
            <a:off x="2828445" y="4365786"/>
            <a:ext cx="6444701" cy="2163365"/>
            <a:chOff x="1685647" y="3197027"/>
            <a:chExt cx="8577897" cy="3167382"/>
          </a:xfrm>
        </p:grpSpPr>
        <p:sp>
          <p:nvSpPr>
            <p:cNvPr id="8" name="梯形 1037"/>
            <p:cNvSpPr/>
            <p:nvPr/>
          </p:nvSpPr>
          <p:spPr>
            <a:xfrm>
              <a:off x="1685647" y="4670719"/>
              <a:ext cx="8577897" cy="1693690"/>
            </a:xfrm>
            <a:custGeom>
              <a:avLst/>
              <a:gdLst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3676" h="1863059">
                  <a:moveTo>
                    <a:pt x="0" y="1863059"/>
                  </a:moveTo>
                  <a:lnTo>
                    <a:pt x="966909" y="0"/>
                  </a:lnTo>
                  <a:lnTo>
                    <a:pt x="7696767" y="0"/>
                  </a:lnTo>
                  <a:lnTo>
                    <a:pt x="8663676" y="1863059"/>
                  </a:lnTo>
                  <a:cubicBezTo>
                    <a:pt x="5631800" y="1614997"/>
                    <a:pt x="3200936" y="1608399"/>
                    <a:pt x="0" y="18630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7000"/>
                  </a:schemeClr>
                </a:gs>
                <a:gs pos="100000">
                  <a:srgbClr val="B2B2B2">
                    <a:alpha val="41000"/>
                  </a:srgbClr>
                </a:gs>
                <a:gs pos="58000">
                  <a:srgbClr val="777777">
                    <a:alpha val="2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9" name="Group 26"/>
            <p:cNvGrpSpPr>
              <a:grpSpLocks noChangeAspect="1"/>
            </p:cNvGrpSpPr>
            <p:nvPr/>
          </p:nvGrpSpPr>
          <p:grpSpPr bwMode="auto">
            <a:xfrm>
              <a:off x="2133872" y="3197027"/>
              <a:ext cx="7924257" cy="2195757"/>
              <a:chOff x="-40" y="982"/>
              <a:chExt cx="7747" cy="2356"/>
            </a:xfrm>
          </p:grpSpPr>
          <p:sp>
            <p:nvSpPr>
              <p:cNvPr id="10" name="Freeform 27"/>
              <p:cNvSpPr>
                <a:spLocks/>
              </p:cNvSpPr>
              <p:nvPr/>
            </p:nvSpPr>
            <p:spPr bwMode="auto">
              <a:xfrm>
                <a:off x="-7" y="2540"/>
                <a:ext cx="7692" cy="798"/>
              </a:xfrm>
              <a:custGeom>
                <a:avLst/>
                <a:gdLst>
                  <a:gd name="T0" fmla="*/ 3249 w 3253"/>
                  <a:gd name="T1" fmla="*/ 290 h 337"/>
                  <a:gd name="T2" fmla="*/ 3230 w 3253"/>
                  <a:gd name="T3" fmla="*/ 253 h 337"/>
                  <a:gd name="T4" fmla="*/ 3236 w 3253"/>
                  <a:gd name="T5" fmla="*/ 150 h 337"/>
                  <a:gd name="T6" fmla="*/ 3229 w 3253"/>
                  <a:gd name="T7" fmla="*/ 131 h 337"/>
                  <a:gd name="T8" fmla="*/ 3222 w 3253"/>
                  <a:gd name="T9" fmla="*/ 109 h 337"/>
                  <a:gd name="T10" fmla="*/ 2814 w 3253"/>
                  <a:gd name="T11" fmla="*/ 62 h 337"/>
                  <a:gd name="T12" fmla="*/ 1816 w 3253"/>
                  <a:gd name="T13" fmla="*/ 67 h 337"/>
                  <a:gd name="T14" fmla="*/ 1634 w 3253"/>
                  <a:gd name="T15" fmla="*/ 118 h 337"/>
                  <a:gd name="T16" fmla="*/ 1080 w 3253"/>
                  <a:gd name="T17" fmla="*/ 46 h 337"/>
                  <a:gd name="T18" fmla="*/ 414 w 3253"/>
                  <a:gd name="T19" fmla="*/ 80 h 337"/>
                  <a:gd name="T20" fmla="*/ 72 w 3253"/>
                  <a:gd name="T21" fmla="*/ 92 h 337"/>
                  <a:gd name="T22" fmla="*/ 26 w 3253"/>
                  <a:gd name="T23" fmla="*/ 101 h 337"/>
                  <a:gd name="T24" fmla="*/ 11 w 3253"/>
                  <a:gd name="T25" fmla="*/ 127 h 337"/>
                  <a:gd name="T26" fmla="*/ 6 w 3253"/>
                  <a:gd name="T27" fmla="*/ 206 h 337"/>
                  <a:gd name="T28" fmla="*/ 9 w 3253"/>
                  <a:gd name="T29" fmla="*/ 209 h 337"/>
                  <a:gd name="T30" fmla="*/ 9 w 3253"/>
                  <a:gd name="T31" fmla="*/ 314 h 337"/>
                  <a:gd name="T32" fmla="*/ 27 w 3253"/>
                  <a:gd name="T33" fmla="*/ 328 h 337"/>
                  <a:gd name="T34" fmla="*/ 56 w 3253"/>
                  <a:gd name="T35" fmla="*/ 327 h 337"/>
                  <a:gd name="T36" fmla="*/ 222 w 3253"/>
                  <a:gd name="T37" fmla="*/ 328 h 337"/>
                  <a:gd name="T38" fmla="*/ 353 w 3253"/>
                  <a:gd name="T39" fmla="*/ 329 h 337"/>
                  <a:gd name="T40" fmla="*/ 481 w 3253"/>
                  <a:gd name="T41" fmla="*/ 332 h 337"/>
                  <a:gd name="T42" fmla="*/ 511 w 3253"/>
                  <a:gd name="T43" fmla="*/ 330 h 337"/>
                  <a:gd name="T44" fmla="*/ 568 w 3253"/>
                  <a:gd name="T45" fmla="*/ 326 h 337"/>
                  <a:gd name="T46" fmla="*/ 652 w 3253"/>
                  <a:gd name="T47" fmla="*/ 328 h 337"/>
                  <a:gd name="T48" fmla="*/ 717 w 3253"/>
                  <a:gd name="T49" fmla="*/ 328 h 337"/>
                  <a:gd name="T50" fmla="*/ 762 w 3253"/>
                  <a:gd name="T51" fmla="*/ 331 h 337"/>
                  <a:gd name="T52" fmla="*/ 806 w 3253"/>
                  <a:gd name="T53" fmla="*/ 331 h 337"/>
                  <a:gd name="T54" fmla="*/ 1589 w 3253"/>
                  <a:gd name="T55" fmla="*/ 337 h 337"/>
                  <a:gd name="T56" fmla="*/ 1607 w 3253"/>
                  <a:gd name="T57" fmla="*/ 317 h 337"/>
                  <a:gd name="T58" fmla="*/ 1617 w 3253"/>
                  <a:gd name="T59" fmla="*/ 159 h 337"/>
                  <a:gd name="T60" fmla="*/ 1623 w 3253"/>
                  <a:gd name="T61" fmla="*/ 148 h 337"/>
                  <a:gd name="T62" fmla="*/ 1628 w 3253"/>
                  <a:gd name="T63" fmla="*/ 141 h 337"/>
                  <a:gd name="T64" fmla="*/ 1636 w 3253"/>
                  <a:gd name="T65" fmla="*/ 128 h 337"/>
                  <a:gd name="T66" fmla="*/ 1649 w 3253"/>
                  <a:gd name="T67" fmla="*/ 162 h 337"/>
                  <a:gd name="T68" fmla="*/ 1648 w 3253"/>
                  <a:gd name="T69" fmla="*/ 207 h 337"/>
                  <a:gd name="T70" fmla="*/ 1639 w 3253"/>
                  <a:gd name="T71" fmla="*/ 273 h 337"/>
                  <a:gd name="T72" fmla="*/ 1649 w 3253"/>
                  <a:gd name="T73" fmla="*/ 276 h 337"/>
                  <a:gd name="T74" fmla="*/ 1654 w 3253"/>
                  <a:gd name="T75" fmla="*/ 276 h 337"/>
                  <a:gd name="T76" fmla="*/ 1654 w 3253"/>
                  <a:gd name="T77" fmla="*/ 289 h 337"/>
                  <a:gd name="T78" fmla="*/ 1665 w 3253"/>
                  <a:gd name="T79" fmla="*/ 291 h 337"/>
                  <a:gd name="T80" fmla="*/ 1664 w 3253"/>
                  <a:gd name="T81" fmla="*/ 316 h 337"/>
                  <a:gd name="T82" fmla="*/ 1690 w 3253"/>
                  <a:gd name="T83" fmla="*/ 324 h 337"/>
                  <a:gd name="T84" fmla="*/ 3200 w 3253"/>
                  <a:gd name="T85" fmla="*/ 325 h 337"/>
                  <a:gd name="T86" fmla="*/ 3249 w 3253"/>
                  <a:gd name="T87" fmla="*/ 29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53" h="337">
                    <a:moveTo>
                      <a:pt x="3249" y="290"/>
                    </a:moveTo>
                    <a:cubicBezTo>
                      <a:pt x="3246" y="277"/>
                      <a:pt x="3230" y="253"/>
                      <a:pt x="3230" y="253"/>
                    </a:cubicBezTo>
                    <a:cubicBezTo>
                      <a:pt x="3236" y="150"/>
                      <a:pt x="3236" y="150"/>
                      <a:pt x="3236" y="150"/>
                    </a:cubicBezTo>
                    <a:cubicBezTo>
                      <a:pt x="3236" y="150"/>
                      <a:pt x="3238" y="141"/>
                      <a:pt x="3229" y="131"/>
                    </a:cubicBezTo>
                    <a:cubicBezTo>
                      <a:pt x="3221" y="116"/>
                      <a:pt x="3222" y="109"/>
                      <a:pt x="3222" y="109"/>
                    </a:cubicBezTo>
                    <a:cubicBezTo>
                      <a:pt x="3222" y="109"/>
                      <a:pt x="2992" y="77"/>
                      <a:pt x="2814" y="62"/>
                    </a:cubicBezTo>
                    <a:cubicBezTo>
                      <a:pt x="2625" y="46"/>
                      <a:pt x="2150" y="0"/>
                      <a:pt x="1816" y="67"/>
                    </a:cubicBezTo>
                    <a:cubicBezTo>
                      <a:pt x="1816" y="67"/>
                      <a:pt x="1700" y="97"/>
                      <a:pt x="1634" y="118"/>
                    </a:cubicBezTo>
                    <a:cubicBezTo>
                      <a:pt x="1387" y="41"/>
                      <a:pt x="1145" y="48"/>
                      <a:pt x="1080" y="46"/>
                    </a:cubicBezTo>
                    <a:cubicBezTo>
                      <a:pt x="961" y="47"/>
                      <a:pt x="467" y="77"/>
                      <a:pt x="414" y="80"/>
                    </a:cubicBezTo>
                    <a:cubicBezTo>
                      <a:pt x="361" y="82"/>
                      <a:pt x="108" y="95"/>
                      <a:pt x="72" y="92"/>
                    </a:cubicBezTo>
                    <a:cubicBezTo>
                      <a:pt x="33" y="93"/>
                      <a:pt x="26" y="101"/>
                      <a:pt x="26" y="101"/>
                    </a:cubicBezTo>
                    <a:cubicBezTo>
                      <a:pt x="8" y="122"/>
                      <a:pt x="11" y="121"/>
                      <a:pt x="11" y="127"/>
                    </a:cubicBezTo>
                    <a:cubicBezTo>
                      <a:pt x="1" y="178"/>
                      <a:pt x="6" y="206"/>
                      <a:pt x="6" y="206"/>
                    </a:cubicBezTo>
                    <a:cubicBezTo>
                      <a:pt x="6" y="206"/>
                      <a:pt x="6" y="206"/>
                      <a:pt x="9" y="209"/>
                    </a:cubicBezTo>
                    <a:cubicBezTo>
                      <a:pt x="0" y="249"/>
                      <a:pt x="6" y="299"/>
                      <a:pt x="9" y="314"/>
                    </a:cubicBezTo>
                    <a:cubicBezTo>
                      <a:pt x="11" y="329"/>
                      <a:pt x="27" y="328"/>
                      <a:pt x="27" y="328"/>
                    </a:cubicBezTo>
                    <a:cubicBezTo>
                      <a:pt x="27" y="328"/>
                      <a:pt x="35" y="328"/>
                      <a:pt x="56" y="327"/>
                    </a:cubicBezTo>
                    <a:cubicBezTo>
                      <a:pt x="86" y="324"/>
                      <a:pt x="110" y="326"/>
                      <a:pt x="222" y="328"/>
                    </a:cubicBezTo>
                    <a:cubicBezTo>
                      <a:pt x="254" y="326"/>
                      <a:pt x="320" y="327"/>
                      <a:pt x="353" y="329"/>
                    </a:cubicBezTo>
                    <a:cubicBezTo>
                      <a:pt x="369" y="331"/>
                      <a:pt x="472" y="331"/>
                      <a:pt x="481" y="332"/>
                    </a:cubicBezTo>
                    <a:cubicBezTo>
                      <a:pt x="490" y="332"/>
                      <a:pt x="511" y="330"/>
                      <a:pt x="511" y="330"/>
                    </a:cubicBezTo>
                    <a:cubicBezTo>
                      <a:pt x="511" y="330"/>
                      <a:pt x="511" y="330"/>
                      <a:pt x="568" y="326"/>
                    </a:cubicBezTo>
                    <a:cubicBezTo>
                      <a:pt x="631" y="328"/>
                      <a:pt x="652" y="328"/>
                      <a:pt x="652" y="328"/>
                    </a:cubicBezTo>
                    <a:cubicBezTo>
                      <a:pt x="652" y="328"/>
                      <a:pt x="699" y="328"/>
                      <a:pt x="717" y="328"/>
                    </a:cubicBezTo>
                    <a:cubicBezTo>
                      <a:pt x="735" y="328"/>
                      <a:pt x="745" y="331"/>
                      <a:pt x="762" y="331"/>
                    </a:cubicBezTo>
                    <a:cubicBezTo>
                      <a:pt x="777" y="329"/>
                      <a:pt x="806" y="331"/>
                      <a:pt x="806" y="331"/>
                    </a:cubicBezTo>
                    <a:cubicBezTo>
                      <a:pt x="806" y="331"/>
                      <a:pt x="1306" y="336"/>
                      <a:pt x="1589" y="337"/>
                    </a:cubicBezTo>
                    <a:cubicBezTo>
                      <a:pt x="1611" y="336"/>
                      <a:pt x="1607" y="317"/>
                      <a:pt x="1607" y="317"/>
                    </a:cubicBezTo>
                    <a:cubicBezTo>
                      <a:pt x="1607" y="317"/>
                      <a:pt x="1617" y="163"/>
                      <a:pt x="1617" y="159"/>
                    </a:cubicBezTo>
                    <a:cubicBezTo>
                      <a:pt x="1617" y="155"/>
                      <a:pt x="1623" y="148"/>
                      <a:pt x="1623" y="148"/>
                    </a:cubicBezTo>
                    <a:cubicBezTo>
                      <a:pt x="1623" y="148"/>
                      <a:pt x="1628" y="145"/>
                      <a:pt x="1628" y="141"/>
                    </a:cubicBezTo>
                    <a:cubicBezTo>
                      <a:pt x="1629" y="139"/>
                      <a:pt x="1633" y="133"/>
                      <a:pt x="1636" y="128"/>
                    </a:cubicBezTo>
                    <a:cubicBezTo>
                      <a:pt x="1640" y="132"/>
                      <a:pt x="1649" y="146"/>
                      <a:pt x="1649" y="162"/>
                    </a:cubicBezTo>
                    <a:cubicBezTo>
                      <a:pt x="1649" y="182"/>
                      <a:pt x="1654" y="179"/>
                      <a:pt x="1648" y="207"/>
                    </a:cubicBezTo>
                    <a:cubicBezTo>
                      <a:pt x="1644" y="237"/>
                      <a:pt x="1639" y="273"/>
                      <a:pt x="1639" y="273"/>
                    </a:cubicBezTo>
                    <a:cubicBezTo>
                      <a:pt x="1649" y="276"/>
                      <a:pt x="1649" y="276"/>
                      <a:pt x="1649" y="276"/>
                    </a:cubicBezTo>
                    <a:cubicBezTo>
                      <a:pt x="1654" y="276"/>
                      <a:pt x="1654" y="276"/>
                      <a:pt x="1654" y="276"/>
                    </a:cubicBezTo>
                    <a:cubicBezTo>
                      <a:pt x="1654" y="289"/>
                      <a:pt x="1654" y="289"/>
                      <a:pt x="1654" y="289"/>
                    </a:cubicBezTo>
                    <a:cubicBezTo>
                      <a:pt x="1654" y="289"/>
                      <a:pt x="1657" y="292"/>
                      <a:pt x="1665" y="291"/>
                    </a:cubicBezTo>
                    <a:cubicBezTo>
                      <a:pt x="1664" y="316"/>
                      <a:pt x="1664" y="316"/>
                      <a:pt x="1664" y="316"/>
                    </a:cubicBezTo>
                    <a:cubicBezTo>
                      <a:pt x="1664" y="316"/>
                      <a:pt x="1677" y="323"/>
                      <a:pt x="1690" y="324"/>
                    </a:cubicBezTo>
                    <a:cubicBezTo>
                      <a:pt x="1702" y="324"/>
                      <a:pt x="3200" y="325"/>
                      <a:pt x="3200" y="325"/>
                    </a:cubicBezTo>
                    <a:cubicBezTo>
                      <a:pt x="3200" y="325"/>
                      <a:pt x="3253" y="333"/>
                      <a:pt x="3249" y="29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Freeform 28"/>
              <p:cNvSpPr>
                <a:spLocks/>
              </p:cNvSpPr>
              <p:nvPr/>
            </p:nvSpPr>
            <p:spPr bwMode="auto">
              <a:xfrm>
                <a:off x="21" y="1756"/>
                <a:ext cx="3821" cy="1066"/>
              </a:xfrm>
              <a:custGeom>
                <a:avLst/>
                <a:gdLst>
                  <a:gd name="T0" fmla="*/ 1616 w 1616"/>
                  <a:gd name="T1" fmla="*/ 450 h 450"/>
                  <a:gd name="T2" fmla="*/ 1607 w 1616"/>
                  <a:gd name="T3" fmla="*/ 446 h 450"/>
                  <a:gd name="T4" fmla="*/ 1055 w 1616"/>
                  <a:gd name="T5" fmla="*/ 369 h 450"/>
                  <a:gd name="T6" fmla="*/ 388 w 1616"/>
                  <a:gd name="T7" fmla="*/ 402 h 450"/>
                  <a:gd name="T8" fmla="*/ 47 w 1616"/>
                  <a:gd name="T9" fmla="*/ 415 h 450"/>
                  <a:gd name="T10" fmla="*/ 0 w 1616"/>
                  <a:gd name="T11" fmla="*/ 424 h 450"/>
                  <a:gd name="T12" fmla="*/ 95 w 1616"/>
                  <a:gd name="T13" fmla="*/ 292 h 450"/>
                  <a:gd name="T14" fmla="*/ 277 w 1616"/>
                  <a:gd name="T15" fmla="*/ 0 h 450"/>
                  <a:gd name="T16" fmla="*/ 284 w 1616"/>
                  <a:gd name="T17" fmla="*/ 1 h 450"/>
                  <a:gd name="T18" fmla="*/ 45 w 1616"/>
                  <a:gd name="T19" fmla="*/ 386 h 450"/>
                  <a:gd name="T20" fmla="*/ 451 w 1616"/>
                  <a:gd name="T21" fmla="*/ 361 h 450"/>
                  <a:gd name="T22" fmla="*/ 1239 w 1616"/>
                  <a:gd name="T23" fmla="*/ 353 h 450"/>
                  <a:gd name="T24" fmla="*/ 1616 w 1616"/>
                  <a:gd name="T25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6" h="450">
                    <a:moveTo>
                      <a:pt x="1616" y="450"/>
                    </a:moveTo>
                    <a:cubicBezTo>
                      <a:pt x="1607" y="446"/>
                      <a:pt x="1607" y="446"/>
                      <a:pt x="1607" y="446"/>
                    </a:cubicBezTo>
                    <a:cubicBezTo>
                      <a:pt x="1360" y="370"/>
                      <a:pt x="1120" y="371"/>
                      <a:pt x="1055" y="369"/>
                    </a:cubicBezTo>
                    <a:cubicBezTo>
                      <a:pt x="936" y="370"/>
                      <a:pt x="441" y="400"/>
                      <a:pt x="388" y="402"/>
                    </a:cubicBezTo>
                    <a:cubicBezTo>
                      <a:pt x="335" y="405"/>
                      <a:pt x="82" y="417"/>
                      <a:pt x="47" y="415"/>
                    </a:cubicBezTo>
                    <a:cubicBezTo>
                      <a:pt x="8" y="416"/>
                      <a:pt x="0" y="424"/>
                      <a:pt x="0" y="424"/>
                    </a:cubicBezTo>
                    <a:cubicBezTo>
                      <a:pt x="0" y="424"/>
                      <a:pt x="62" y="348"/>
                      <a:pt x="95" y="292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84" y="1"/>
                      <a:pt x="284" y="1"/>
                      <a:pt x="284" y="1"/>
                    </a:cubicBezTo>
                    <a:cubicBezTo>
                      <a:pt x="45" y="386"/>
                      <a:pt x="45" y="386"/>
                      <a:pt x="45" y="386"/>
                    </a:cubicBezTo>
                    <a:cubicBezTo>
                      <a:pt x="45" y="386"/>
                      <a:pt x="358" y="367"/>
                      <a:pt x="451" y="361"/>
                    </a:cubicBezTo>
                    <a:cubicBezTo>
                      <a:pt x="547" y="355"/>
                      <a:pt x="1008" y="317"/>
                      <a:pt x="1239" y="353"/>
                    </a:cubicBezTo>
                    <a:cubicBezTo>
                      <a:pt x="1287" y="360"/>
                      <a:pt x="1473" y="385"/>
                      <a:pt x="1616" y="45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Freeform 29"/>
              <p:cNvSpPr>
                <a:spLocks/>
              </p:cNvSpPr>
              <p:nvPr/>
            </p:nvSpPr>
            <p:spPr bwMode="auto">
              <a:xfrm>
                <a:off x="3845" y="1801"/>
                <a:ext cx="3679" cy="1021"/>
              </a:xfrm>
              <a:custGeom>
                <a:avLst/>
                <a:gdLst>
                  <a:gd name="T0" fmla="*/ 9 w 1556"/>
                  <a:gd name="T1" fmla="*/ 424 h 431"/>
                  <a:gd name="T2" fmla="*/ 39 w 1556"/>
                  <a:gd name="T3" fmla="*/ 402 h 431"/>
                  <a:gd name="T4" fmla="*/ 162 w 1556"/>
                  <a:gd name="T5" fmla="*/ 307 h 431"/>
                  <a:gd name="T6" fmla="*/ 481 w 1556"/>
                  <a:gd name="T7" fmla="*/ 164 h 431"/>
                  <a:gd name="T8" fmla="*/ 1212 w 1556"/>
                  <a:gd name="T9" fmla="*/ 0 h 431"/>
                  <a:gd name="T10" fmla="*/ 1214 w 1556"/>
                  <a:gd name="T11" fmla="*/ 2 h 431"/>
                  <a:gd name="T12" fmla="*/ 1340 w 1556"/>
                  <a:gd name="T13" fmla="*/ 140 h 431"/>
                  <a:gd name="T14" fmla="*/ 1556 w 1556"/>
                  <a:gd name="T15" fmla="*/ 388 h 431"/>
                  <a:gd name="T16" fmla="*/ 1549 w 1556"/>
                  <a:gd name="T17" fmla="*/ 390 h 431"/>
                  <a:gd name="T18" fmla="*/ 1129 w 1556"/>
                  <a:gd name="T19" fmla="*/ 332 h 431"/>
                  <a:gd name="T20" fmla="*/ 641 w 1556"/>
                  <a:gd name="T21" fmla="*/ 302 h 431"/>
                  <a:gd name="T22" fmla="*/ 145 w 1556"/>
                  <a:gd name="T23" fmla="*/ 376 h 431"/>
                  <a:gd name="T24" fmla="*/ 19 w 1556"/>
                  <a:gd name="T25" fmla="*/ 426 h 431"/>
                  <a:gd name="T26" fmla="*/ 2 w 1556"/>
                  <a:gd name="T27" fmla="*/ 431 h 431"/>
                  <a:gd name="T28" fmla="*/ 0 w 1556"/>
                  <a:gd name="T29" fmla="*/ 430 h 431"/>
                  <a:gd name="T30" fmla="*/ 10 w 1556"/>
                  <a:gd name="T31" fmla="*/ 423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6" h="431">
                    <a:moveTo>
                      <a:pt x="9" y="424"/>
                    </a:moveTo>
                    <a:cubicBezTo>
                      <a:pt x="9" y="424"/>
                      <a:pt x="12" y="422"/>
                      <a:pt x="39" y="402"/>
                    </a:cubicBezTo>
                    <a:cubicBezTo>
                      <a:pt x="98" y="346"/>
                      <a:pt x="162" y="307"/>
                      <a:pt x="162" y="307"/>
                    </a:cubicBezTo>
                    <a:cubicBezTo>
                      <a:pt x="310" y="218"/>
                      <a:pt x="434" y="179"/>
                      <a:pt x="481" y="164"/>
                    </a:cubicBezTo>
                    <a:cubicBezTo>
                      <a:pt x="914" y="30"/>
                      <a:pt x="1212" y="0"/>
                      <a:pt x="1212" y="0"/>
                    </a:cubicBezTo>
                    <a:cubicBezTo>
                      <a:pt x="1212" y="0"/>
                      <a:pt x="1212" y="0"/>
                      <a:pt x="1214" y="2"/>
                    </a:cubicBezTo>
                    <a:cubicBezTo>
                      <a:pt x="1214" y="2"/>
                      <a:pt x="1222" y="17"/>
                      <a:pt x="1340" y="140"/>
                    </a:cubicBezTo>
                    <a:cubicBezTo>
                      <a:pt x="1459" y="251"/>
                      <a:pt x="1552" y="378"/>
                      <a:pt x="1556" y="388"/>
                    </a:cubicBezTo>
                    <a:cubicBezTo>
                      <a:pt x="1556" y="392"/>
                      <a:pt x="1549" y="390"/>
                      <a:pt x="1549" y="390"/>
                    </a:cubicBezTo>
                    <a:cubicBezTo>
                      <a:pt x="1489" y="375"/>
                      <a:pt x="1129" y="332"/>
                      <a:pt x="1129" y="332"/>
                    </a:cubicBezTo>
                    <a:cubicBezTo>
                      <a:pt x="912" y="306"/>
                      <a:pt x="731" y="300"/>
                      <a:pt x="641" y="302"/>
                    </a:cubicBezTo>
                    <a:cubicBezTo>
                      <a:pt x="324" y="306"/>
                      <a:pt x="172" y="366"/>
                      <a:pt x="145" y="376"/>
                    </a:cubicBezTo>
                    <a:cubicBezTo>
                      <a:pt x="109" y="388"/>
                      <a:pt x="19" y="426"/>
                      <a:pt x="19" y="426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0" y="430"/>
                      <a:pt x="0" y="430"/>
                      <a:pt x="0" y="430"/>
                    </a:cubicBezTo>
                    <a:cubicBezTo>
                      <a:pt x="10" y="423"/>
                      <a:pt x="10" y="423"/>
                      <a:pt x="10" y="423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Freeform 30"/>
              <p:cNvSpPr>
                <a:spLocks/>
              </p:cNvSpPr>
              <p:nvPr/>
            </p:nvSpPr>
            <p:spPr bwMode="auto">
              <a:xfrm>
                <a:off x="130" y="1761"/>
                <a:ext cx="3736" cy="1061"/>
              </a:xfrm>
              <a:custGeom>
                <a:avLst/>
                <a:gdLst>
                  <a:gd name="T0" fmla="*/ 0 w 1580"/>
                  <a:gd name="T1" fmla="*/ 384 h 448"/>
                  <a:gd name="T2" fmla="*/ 237 w 1580"/>
                  <a:gd name="T3" fmla="*/ 0 h 448"/>
                  <a:gd name="T4" fmla="*/ 1235 w 1580"/>
                  <a:gd name="T5" fmla="*/ 244 h 448"/>
                  <a:gd name="T6" fmla="*/ 1580 w 1580"/>
                  <a:gd name="T7" fmla="*/ 441 h 448"/>
                  <a:gd name="T8" fmla="*/ 1570 w 1580"/>
                  <a:gd name="T9" fmla="*/ 448 h 448"/>
                  <a:gd name="T10" fmla="*/ 1285 w 1580"/>
                  <a:gd name="T11" fmla="*/ 366 h 448"/>
                  <a:gd name="T12" fmla="*/ 580 w 1580"/>
                  <a:gd name="T13" fmla="*/ 347 h 448"/>
                  <a:gd name="T14" fmla="*/ 0 w 1580"/>
                  <a:gd name="T15" fmla="*/ 38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0" h="448">
                    <a:moveTo>
                      <a:pt x="0" y="384"/>
                    </a:moveTo>
                    <a:cubicBezTo>
                      <a:pt x="237" y="0"/>
                      <a:pt x="237" y="0"/>
                      <a:pt x="237" y="0"/>
                    </a:cubicBezTo>
                    <a:cubicBezTo>
                      <a:pt x="237" y="0"/>
                      <a:pt x="993" y="132"/>
                      <a:pt x="1235" y="244"/>
                    </a:cubicBezTo>
                    <a:cubicBezTo>
                      <a:pt x="1358" y="293"/>
                      <a:pt x="1489" y="351"/>
                      <a:pt x="1580" y="441"/>
                    </a:cubicBezTo>
                    <a:cubicBezTo>
                      <a:pt x="1570" y="448"/>
                      <a:pt x="1570" y="448"/>
                      <a:pt x="1570" y="448"/>
                    </a:cubicBezTo>
                    <a:cubicBezTo>
                      <a:pt x="1570" y="448"/>
                      <a:pt x="1445" y="392"/>
                      <a:pt x="1285" y="366"/>
                    </a:cubicBezTo>
                    <a:cubicBezTo>
                      <a:pt x="1208" y="353"/>
                      <a:pt x="1062" y="318"/>
                      <a:pt x="580" y="347"/>
                    </a:cubicBezTo>
                    <a:cubicBezTo>
                      <a:pt x="103" y="382"/>
                      <a:pt x="0" y="384"/>
                      <a:pt x="0" y="38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Freeform 31"/>
              <p:cNvSpPr>
                <a:spLocks/>
              </p:cNvSpPr>
              <p:nvPr/>
            </p:nvSpPr>
            <p:spPr bwMode="auto">
              <a:xfrm>
                <a:off x="-40" y="2630"/>
                <a:ext cx="3882" cy="689"/>
              </a:xfrm>
              <a:custGeom>
                <a:avLst/>
                <a:gdLst>
                  <a:gd name="T0" fmla="*/ 1633 w 1642"/>
                  <a:gd name="T1" fmla="*/ 77 h 291"/>
                  <a:gd name="T2" fmla="*/ 1081 w 1642"/>
                  <a:gd name="T3" fmla="*/ 0 h 291"/>
                  <a:gd name="T4" fmla="*/ 414 w 1642"/>
                  <a:gd name="T5" fmla="*/ 33 h 291"/>
                  <a:gd name="T6" fmla="*/ 73 w 1642"/>
                  <a:gd name="T7" fmla="*/ 46 h 291"/>
                  <a:gd name="T8" fmla="*/ 26 w 1642"/>
                  <a:gd name="T9" fmla="*/ 55 h 291"/>
                  <a:gd name="T10" fmla="*/ 11 w 1642"/>
                  <a:gd name="T11" fmla="*/ 80 h 291"/>
                  <a:gd name="T12" fmla="*/ 7 w 1642"/>
                  <a:gd name="T13" fmla="*/ 159 h 291"/>
                  <a:gd name="T14" fmla="*/ 9 w 1642"/>
                  <a:gd name="T15" fmla="*/ 163 h 291"/>
                  <a:gd name="T16" fmla="*/ 9 w 1642"/>
                  <a:gd name="T17" fmla="*/ 268 h 291"/>
                  <a:gd name="T18" fmla="*/ 28 w 1642"/>
                  <a:gd name="T19" fmla="*/ 281 h 291"/>
                  <a:gd name="T20" fmla="*/ 57 w 1642"/>
                  <a:gd name="T21" fmla="*/ 281 h 291"/>
                  <a:gd name="T22" fmla="*/ 223 w 1642"/>
                  <a:gd name="T23" fmla="*/ 281 h 291"/>
                  <a:gd name="T24" fmla="*/ 354 w 1642"/>
                  <a:gd name="T25" fmla="*/ 282 h 291"/>
                  <a:gd name="T26" fmla="*/ 482 w 1642"/>
                  <a:gd name="T27" fmla="*/ 285 h 291"/>
                  <a:gd name="T28" fmla="*/ 512 w 1642"/>
                  <a:gd name="T29" fmla="*/ 283 h 291"/>
                  <a:gd name="T30" fmla="*/ 568 w 1642"/>
                  <a:gd name="T31" fmla="*/ 280 h 291"/>
                  <a:gd name="T32" fmla="*/ 653 w 1642"/>
                  <a:gd name="T33" fmla="*/ 281 h 291"/>
                  <a:gd name="T34" fmla="*/ 718 w 1642"/>
                  <a:gd name="T35" fmla="*/ 281 h 291"/>
                  <a:gd name="T36" fmla="*/ 762 w 1642"/>
                  <a:gd name="T37" fmla="*/ 284 h 291"/>
                  <a:gd name="T38" fmla="*/ 806 w 1642"/>
                  <a:gd name="T39" fmla="*/ 285 h 291"/>
                  <a:gd name="T40" fmla="*/ 1590 w 1642"/>
                  <a:gd name="T41" fmla="*/ 291 h 291"/>
                  <a:gd name="T42" fmla="*/ 1608 w 1642"/>
                  <a:gd name="T43" fmla="*/ 271 h 291"/>
                  <a:gd name="T44" fmla="*/ 1618 w 1642"/>
                  <a:gd name="T45" fmla="*/ 113 h 291"/>
                  <a:gd name="T46" fmla="*/ 1624 w 1642"/>
                  <a:gd name="T47" fmla="*/ 102 h 291"/>
                  <a:gd name="T48" fmla="*/ 1629 w 1642"/>
                  <a:gd name="T49" fmla="*/ 95 h 291"/>
                  <a:gd name="T50" fmla="*/ 1642 w 1642"/>
                  <a:gd name="T51" fmla="*/ 81 h 291"/>
                  <a:gd name="T52" fmla="*/ 1633 w 1642"/>
                  <a:gd name="T53" fmla="*/ 7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42" h="291">
                    <a:moveTo>
                      <a:pt x="1633" y="77"/>
                    </a:moveTo>
                    <a:cubicBezTo>
                      <a:pt x="1386" y="1"/>
                      <a:pt x="1146" y="2"/>
                      <a:pt x="1081" y="0"/>
                    </a:cubicBezTo>
                    <a:cubicBezTo>
                      <a:pt x="962" y="1"/>
                      <a:pt x="467" y="31"/>
                      <a:pt x="414" y="33"/>
                    </a:cubicBezTo>
                    <a:cubicBezTo>
                      <a:pt x="361" y="36"/>
                      <a:pt x="108" y="48"/>
                      <a:pt x="73" y="46"/>
                    </a:cubicBezTo>
                    <a:cubicBezTo>
                      <a:pt x="34" y="47"/>
                      <a:pt x="26" y="55"/>
                      <a:pt x="26" y="55"/>
                    </a:cubicBezTo>
                    <a:cubicBezTo>
                      <a:pt x="9" y="75"/>
                      <a:pt x="12" y="75"/>
                      <a:pt x="11" y="80"/>
                    </a:cubicBezTo>
                    <a:cubicBezTo>
                      <a:pt x="2" y="132"/>
                      <a:pt x="7" y="159"/>
                      <a:pt x="7" y="159"/>
                    </a:cubicBezTo>
                    <a:cubicBezTo>
                      <a:pt x="7" y="159"/>
                      <a:pt x="7" y="159"/>
                      <a:pt x="9" y="163"/>
                    </a:cubicBezTo>
                    <a:cubicBezTo>
                      <a:pt x="0" y="203"/>
                      <a:pt x="7" y="253"/>
                      <a:pt x="9" y="268"/>
                    </a:cubicBezTo>
                    <a:cubicBezTo>
                      <a:pt x="12" y="282"/>
                      <a:pt x="28" y="281"/>
                      <a:pt x="28" y="281"/>
                    </a:cubicBezTo>
                    <a:cubicBezTo>
                      <a:pt x="28" y="281"/>
                      <a:pt x="36" y="282"/>
                      <a:pt x="57" y="281"/>
                    </a:cubicBezTo>
                    <a:cubicBezTo>
                      <a:pt x="87" y="278"/>
                      <a:pt x="110" y="280"/>
                      <a:pt x="223" y="281"/>
                    </a:cubicBezTo>
                    <a:cubicBezTo>
                      <a:pt x="255" y="280"/>
                      <a:pt x="320" y="281"/>
                      <a:pt x="354" y="282"/>
                    </a:cubicBezTo>
                    <a:cubicBezTo>
                      <a:pt x="370" y="285"/>
                      <a:pt x="472" y="285"/>
                      <a:pt x="482" y="285"/>
                    </a:cubicBezTo>
                    <a:cubicBezTo>
                      <a:pt x="491" y="286"/>
                      <a:pt x="512" y="283"/>
                      <a:pt x="512" y="283"/>
                    </a:cubicBezTo>
                    <a:cubicBezTo>
                      <a:pt x="512" y="283"/>
                      <a:pt x="512" y="283"/>
                      <a:pt x="568" y="280"/>
                    </a:cubicBezTo>
                    <a:cubicBezTo>
                      <a:pt x="631" y="282"/>
                      <a:pt x="653" y="281"/>
                      <a:pt x="653" y="281"/>
                    </a:cubicBezTo>
                    <a:cubicBezTo>
                      <a:pt x="653" y="281"/>
                      <a:pt x="699" y="281"/>
                      <a:pt x="718" y="281"/>
                    </a:cubicBezTo>
                    <a:cubicBezTo>
                      <a:pt x="736" y="281"/>
                      <a:pt x="746" y="284"/>
                      <a:pt x="762" y="284"/>
                    </a:cubicBezTo>
                    <a:cubicBezTo>
                      <a:pt x="777" y="283"/>
                      <a:pt x="806" y="285"/>
                      <a:pt x="806" y="285"/>
                    </a:cubicBezTo>
                    <a:cubicBezTo>
                      <a:pt x="806" y="285"/>
                      <a:pt x="1306" y="290"/>
                      <a:pt x="1590" y="291"/>
                    </a:cubicBezTo>
                    <a:cubicBezTo>
                      <a:pt x="1611" y="290"/>
                      <a:pt x="1608" y="271"/>
                      <a:pt x="1608" y="271"/>
                    </a:cubicBezTo>
                    <a:cubicBezTo>
                      <a:pt x="1608" y="271"/>
                      <a:pt x="1618" y="117"/>
                      <a:pt x="1618" y="113"/>
                    </a:cubicBezTo>
                    <a:cubicBezTo>
                      <a:pt x="1618" y="109"/>
                      <a:pt x="1624" y="102"/>
                      <a:pt x="1624" y="102"/>
                    </a:cubicBezTo>
                    <a:cubicBezTo>
                      <a:pt x="1624" y="102"/>
                      <a:pt x="1628" y="99"/>
                      <a:pt x="1629" y="95"/>
                    </a:cubicBezTo>
                    <a:cubicBezTo>
                      <a:pt x="1630" y="90"/>
                      <a:pt x="1642" y="81"/>
                      <a:pt x="1642" y="81"/>
                    </a:cubicBezTo>
                    <a:lnTo>
                      <a:pt x="1633" y="77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Freeform 32"/>
              <p:cNvSpPr>
                <a:spLocks/>
              </p:cNvSpPr>
              <p:nvPr/>
            </p:nvSpPr>
            <p:spPr bwMode="auto">
              <a:xfrm>
                <a:off x="3890" y="1801"/>
                <a:ext cx="3757" cy="1009"/>
              </a:xfrm>
              <a:custGeom>
                <a:avLst/>
                <a:gdLst>
                  <a:gd name="T0" fmla="*/ 312 w 1589"/>
                  <a:gd name="T1" fmla="*/ 327 h 426"/>
                  <a:gd name="T2" fmla="*/ 925 w 1589"/>
                  <a:gd name="T3" fmla="*/ 313 h 426"/>
                  <a:gd name="T4" fmla="*/ 1535 w 1589"/>
                  <a:gd name="T5" fmla="*/ 391 h 426"/>
                  <a:gd name="T6" fmla="*/ 1415 w 1589"/>
                  <a:gd name="T7" fmla="*/ 237 h 426"/>
                  <a:gd name="T8" fmla="*/ 1193 w 1589"/>
                  <a:gd name="T9" fmla="*/ 0 h 426"/>
                  <a:gd name="T10" fmla="*/ 1557 w 1589"/>
                  <a:gd name="T11" fmla="*/ 375 h 426"/>
                  <a:gd name="T12" fmla="*/ 1585 w 1589"/>
                  <a:gd name="T13" fmla="*/ 416 h 426"/>
                  <a:gd name="T14" fmla="*/ 1179 w 1589"/>
                  <a:gd name="T15" fmla="*/ 370 h 426"/>
                  <a:gd name="T16" fmla="*/ 181 w 1589"/>
                  <a:gd name="T17" fmla="*/ 375 h 426"/>
                  <a:gd name="T18" fmla="*/ 0 w 1589"/>
                  <a:gd name="T19" fmla="*/ 426 h 426"/>
                  <a:gd name="T20" fmla="*/ 312 w 1589"/>
                  <a:gd name="T21" fmla="*/ 32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9" h="426">
                    <a:moveTo>
                      <a:pt x="312" y="327"/>
                    </a:moveTo>
                    <a:cubicBezTo>
                      <a:pt x="635" y="280"/>
                      <a:pt x="833" y="307"/>
                      <a:pt x="925" y="313"/>
                    </a:cubicBezTo>
                    <a:cubicBezTo>
                      <a:pt x="1255" y="341"/>
                      <a:pt x="1523" y="388"/>
                      <a:pt x="1535" y="391"/>
                    </a:cubicBezTo>
                    <a:cubicBezTo>
                      <a:pt x="1543" y="370"/>
                      <a:pt x="1415" y="237"/>
                      <a:pt x="1415" y="237"/>
                    </a:cubicBezTo>
                    <a:cubicBezTo>
                      <a:pt x="1415" y="237"/>
                      <a:pt x="1415" y="237"/>
                      <a:pt x="1193" y="0"/>
                    </a:cubicBezTo>
                    <a:cubicBezTo>
                      <a:pt x="1199" y="13"/>
                      <a:pt x="1526" y="341"/>
                      <a:pt x="1557" y="375"/>
                    </a:cubicBezTo>
                    <a:cubicBezTo>
                      <a:pt x="1589" y="409"/>
                      <a:pt x="1585" y="416"/>
                      <a:pt x="1585" y="416"/>
                    </a:cubicBezTo>
                    <a:cubicBezTo>
                      <a:pt x="1558" y="413"/>
                      <a:pt x="1346" y="384"/>
                      <a:pt x="1179" y="370"/>
                    </a:cubicBezTo>
                    <a:cubicBezTo>
                      <a:pt x="991" y="354"/>
                      <a:pt x="516" y="308"/>
                      <a:pt x="181" y="375"/>
                    </a:cubicBezTo>
                    <a:cubicBezTo>
                      <a:pt x="181" y="375"/>
                      <a:pt x="65" y="405"/>
                      <a:pt x="0" y="426"/>
                    </a:cubicBezTo>
                    <a:cubicBezTo>
                      <a:pt x="0" y="426"/>
                      <a:pt x="169" y="346"/>
                      <a:pt x="312" y="3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Freeform 33"/>
              <p:cNvSpPr>
                <a:spLocks/>
              </p:cNvSpPr>
              <p:nvPr/>
            </p:nvSpPr>
            <p:spPr bwMode="auto">
              <a:xfrm>
                <a:off x="3879" y="2526"/>
                <a:ext cx="3828" cy="788"/>
              </a:xfrm>
              <a:custGeom>
                <a:avLst/>
                <a:gdLst>
                  <a:gd name="T0" fmla="*/ 0 w 1619"/>
                  <a:gd name="T1" fmla="*/ 118 h 333"/>
                  <a:gd name="T2" fmla="*/ 1 w 1619"/>
                  <a:gd name="T3" fmla="*/ 126 h 333"/>
                  <a:gd name="T4" fmla="*/ 14 w 1619"/>
                  <a:gd name="T5" fmla="*/ 162 h 333"/>
                  <a:gd name="T6" fmla="*/ 13 w 1619"/>
                  <a:gd name="T7" fmla="*/ 207 h 333"/>
                  <a:gd name="T8" fmla="*/ 5 w 1619"/>
                  <a:gd name="T9" fmla="*/ 273 h 333"/>
                  <a:gd name="T10" fmla="*/ 15 w 1619"/>
                  <a:gd name="T11" fmla="*/ 276 h 333"/>
                  <a:gd name="T12" fmla="*/ 20 w 1619"/>
                  <a:gd name="T13" fmla="*/ 276 h 333"/>
                  <a:gd name="T14" fmla="*/ 19 w 1619"/>
                  <a:gd name="T15" fmla="*/ 289 h 333"/>
                  <a:gd name="T16" fmla="*/ 30 w 1619"/>
                  <a:gd name="T17" fmla="*/ 291 h 333"/>
                  <a:gd name="T18" fmla="*/ 29 w 1619"/>
                  <a:gd name="T19" fmla="*/ 316 h 333"/>
                  <a:gd name="T20" fmla="*/ 55 w 1619"/>
                  <a:gd name="T21" fmla="*/ 324 h 333"/>
                  <a:gd name="T22" fmla="*/ 1566 w 1619"/>
                  <a:gd name="T23" fmla="*/ 325 h 333"/>
                  <a:gd name="T24" fmla="*/ 1614 w 1619"/>
                  <a:gd name="T25" fmla="*/ 290 h 333"/>
                  <a:gd name="T26" fmla="*/ 1596 w 1619"/>
                  <a:gd name="T27" fmla="*/ 253 h 333"/>
                  <a:gd name="T28" fmla="*/ 1602 w 1619"/>
                  <a:gd name="T29" fmla="*/ 150 h 333"/>
                  <a:gd name="T30" fmla="*/ 1595 w 1619"/>
                  <a:gd name="T31" fmla="*/ 131 h 333"/>
                  <a:gd name="T32" fmla="*/ 1587 w 1619"/>
                  <a:gd name="T33" fmla="*/ 109 h 333"/>
                  <a:gd name="T34" fmla="*/ 1179 w 1619"/>
                  <a:gd name="T35" fmla="*/ 62 h 333"/>
                  <a:gd name="T36" fmla="*/ 181 w 1619"/>
                  <a:gd name="T37" fmla="*/ 67 h 333"/>
                  <a:gd name="T38" fmla="*/ 0 w 1619"/>
                  <a:gd name="T39" fmla="*/ 11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9" h="333">
                    <a:moveTo>
                      <a:pt x="0" y="118"/>
                    </a:moveTo>
                    <a:cubicBezTo>
                      <a:pt x="1" y="126"/>
                      <a:pt x="1" y="126"/>
                      <a:pt x="1" y="126"/>
                    </a:cubicBezTo>
                    <a:cubicBezTo>
                      <a:pt x="1" y="126"/>
                      <a:pt x="14" y="142"/>
                      <a:pt x="14" y="162"/>
                    </a:cubicBezTo>
                    <a:cubicBezTo>
                      <a:pt x="14" y="183"/>
                      <a:pt x="20" y="179"/>
                      <a:pt x="13" y="207"/>
                    </a:cubicBezTo>
                    <a:cubicBezTo>
                      <a:pt x="9" y="237"/>
                      <a:pt x="5" y="273"/>
                      <a:pt x="5" y="273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20" y="276"/>
                      <a:pt x="20" y="276"/>
                      <a:pt x="20" y="276"/>
                    </a:cubicBezTo>
                    <a:cubicBezTo>
                      <a:pt x="19" y="289"/>
                      <a:pt x="19" y="289"/>
                      <a:pt x="19" y="289"/>
                    </a:cubicBezTo>
                    <a:cubicBezTo>
                      <a:pt x="19" y="289"/>
                      <a:pt x="22" y="292"/>
                      <a:pt x="30" y="291"/>
                    </a:cubicBezTo>
                    <a:cubicBezTo>
                      <a:pt x="29" y="316"/>
                      <a:pt x="29" y="316"/>
                      <a:pt x="29" y="316"/>
                    </a:cubicBezTo>
                    <a:cubicBezTo>
                      <a:pt x="29" y="316"/>
                      <a:pt x="43" y="323"/>
                      <a:pt x="55" y="324"/>
                    </a:cubicBezTo>
                    <a:cubicBezTo>
                      <a:pt x="68" y="324"/>
                      <a:pt x="1566" y="325"/>
                      <a:pt x="1566" y="325"/>
                    </a:cubicBezTo>
                    <a:cubicBezTo>
                      <a:pt x="1566" y="325"/>
                      <a:pt x="1619" y="333"/>
                      <a:pt x="1614" y="290"/>
                    </a:cubicBezTo>
                    <a:cubicBezTo>
                      <a:pt x="1612" y="277"/>
                      <a:pt x="1596" y="253"/>
                      <a:pt x="1596" y="253"/>
                    </a:cubicBezTo>
                    <a:cubicBezTo>
                      <a:pt x="1602" y="150"/>
                      <a:pt x="1602" y="150"/>
                      <a:pt x="1602" y="150"/>
                    </a:cubicBezTo>
                    <a:cubicBezTo>
                      <a:pt x="1602" y="150"/>
                      <a:pt x="1603" y="141"/>
                      <a:pt x="1595" y="131"/>
                    </a:cubicBezTo>
                    <a:cubicBezTo>
                      <a:pt x="1587" y="116"/>
                      <a:pt x="1587" y="109"/>
                      <a:pt x="1587" y="109"/>
                    </a:cubicBezTo>
                    <a:cubicBezTo>
                      <a:pt x="1587" y="109"/>
                      <a:pt x="1357" y="77"/>
                      <a:pt x="1179" y="62"/>
                    </a:cubicBezTo>
                    <a:cubicBezTo>
                      <a:pt x="991" y="46"/>
                      <a:pt x="516" y="0"/>
                      <a:pt x="181" y="67"/>
                    </a:cubicBezTo>
                    <a:cubicBezTo>
                      <a:pt x="181" y="67"/>
                      <a:pt x="65" y="97"/>
                      <a:pt x="0" y="11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Freeform 34"/>
              <p:cNvSpPr>
                <a:spLocks/>
              </p:cNvSpPr>
              <p:nvPr/>
            </p:nvSpPr>
            <p:spPr bwMode="auto">
              <a:xfrm>
                <a:off x="317" y="2647"/>
                <a:ext cx="3457" cy="161"/>
              </a:xfrm>
              <a:custGeom>
                <a:avLst/>
                <a:gdLst>
                  <a:gd name="T0" fmla="*/ 1462 w 1462"/>
                  <a:gd name="T1" fmla="*/ 68 h 68"/>
                  <a:gd name="T2" fmla="*/ 980 w 1462"/>
                  <a:gd name="T3" fmla="*/ 1 h 68"/>
                  <a:gd name="T4" fmla="*/ 594 w 1462"/>
                  <a:gd name="T5" fmla="*/ 10 h 68"/>
                  <a:gd name="T6" fmla="*/ 58 w 1462"/>
                  <a:gd name="T7" fmla="*/ 38 h 68"/>
                  <a:gd name="T8" fmla="*/ 0 w 1462"/>
                  <a:gd name="T9" fmla="*/ 40 h 68"/>
                  <a:gd name="T10" fmla="*/ 263 w 1462"/>
                  <a:gd name="T11" fmla="*/ 34 h 68"/>
                  <a:gd name="T12" fmla="*/ 820 w 1462"/>
                  <a:gd name="T13" fmla="*/ 10 h 68"/>
                  <a:gd name="T14" fmla="*/ 1330 w 1462"/>
                  <a:gd name="T15" fmla="*/ 41 h 68"/>
                  <a:gd name="T16" fmla="*/ 1462 w 1462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2" h="68">
                    <a:moveTo>
                      <a:pt x="1462" y="68"/>
                    </a:moveTo>
                    <a:cubicBezTo>
                      <a:pt x="1462" y="68"/>
                      <a:pt x="1277" y="8"/>
                      <a:pt x="980" y="1"/>
                    </a:cubicBezTo>
                    <a:cubicBezTo>
                      <a:pt x="940" y="0"/>
                      <a:pt x="774" y="0"/>
                      <a:pt x="594" y="10"/>
                    </a:cubicBezTo>
                    <a:cubicBezTo>
                      <a:pt x="413" y="21"/>
                      <a:pt x="58" y="38"/>
                      <a:pt x="58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729" y="10"/>
                      <a:pt x="820" y="10"/>
                    </a:cubicBezTo>
                    <a:cubicBezTo>
                      <a:pt x="912" y="9"/>
                      <a:pt x="1031" y="5"/>
                      <a:pt x="1330" y="41"/>
                    </a:cubicBezTo>
                    <a:cubicBezTo>
                      <a:pt x="1358" y="45"/>
                      <a:pt x="1451" y="62"/>
                      <a:pt x="1462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Freeform 35"/>
              <p:cNvSpPr>
                <a:spLocks/>
              </p:cNvSpPr>
              <p:nvPr/>
            </p:nvSpPr>
            <p:spPr bwMode="auto">
              <a:xfrm>
                <a:off x="698" y="2666"/>
                <a:ext cx="3031" cy="139"/>
              </a:xfrm>
              <a:custGeom>
                <a:avLst/>
                <a:gdLst>
                  <a:gd name="T0" fmla="*/ 1282 w 1282"/>
                  <a:gd name="T1" fmla="*/ 59 h 59"/>
                  <a:gd name="T2" fmla="*/ 750 w 1282"/>
                  <a:gd name="T3" fmla="*/ 9 h 59"/>
                  <a:gd name="T4" fmla="*/ 315 w 1282"/>
                  <a:gd name="T5" fmla="*/ 21 h 59"/>
                  <a:gd name="T6" fmla="*/ 0 w 1282"/>
                  <a:gd name="T7" fmla="*/ 33 h 59"/>
                  <a:gd name="T8" fmla="*/ 441 w 1282"/>
                  <a:gd name="T9" fmla="*/ 18 h 59"/>
                  <a:gd name="T10" fmla="*/ 998 w 1282"/>
                  <a:gd name="T11" fmla="*/ 23 h 59"/>
                  <a:gd name="T12" fmla="*/ 1282 w 1282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2" h="59">
                    <a:moveTo>
                      <a:pt x="1282" y="59"/>
                    </a:moveTo>
                    <a:cubicBezTo>
                      <a:pt x="1282" y="59"/>
                      <a:pt x="1105" y="17"/>
                      <a:pt x="750" y="9"/>
                    </a:cubicBezTo>
                    <a:cubicBezTo>
                      <a:pt x="716" y="8"/>
                      <a:pt x="495" y="12"/>
                      <a:pt x="315" y="21"/>
                    </a:cubicBezTo>
                    <a:cubicBezTo>
                      <a:pt x="107" y="30"/>
                      <a:pt x="0" y="33"/>
                      <a:pt x="0" y="33"/>
                    </a:cubicBezTo>
                    <a:cubicBezTo>
                      <a:pt x="441" y="18"/>
                      <a:pt x="441" y="18"/>
                      <a:pt x="441" y="18"/>
                    </a:cubicBezTo>
                    <a:cubicBezTo>
                      <a:pt x="441" y="18"/>
                      <a:pt x="761" y="0"/>
                      <a:pt x="998" y="23"/>
                    </a:cubicBezTo>
                    <a:cubicBezTo>
                      <a:pt x="1149" y="39"/>
                      <a:pt x="1241" y="51"/>
                      <a:pt x="1282" y="5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Freeform 36"/>
              <p:cNvSpPr>
                <a:spLocks/>
              </p:cNvSpPr>
              <p:nvPr/>
            </p:nvSpPr>
            <p:spPr bwMode="auto">
              <a:xfrm>
                <a:off x="854" y="2694"/>
                <a:ext cx="2594" cy="88"/>
              </a:xfrm>
              <a:custGeom>
                <a:avLst/>
                <a:gdLst>
                  <a:gd name="T0" fmla="*/ 1097 w 1097"/>
                  <a:gd name="T1" fmla="*/ 37 h 37"/>
                  <a:gd name="T2" fmla="*/ 524 w 1097"/>
                  <a:gd name="T3" fmla="*/ 14 h 37"/>
                  <a:gd name="T4" fmla="*/ 0 w 1097"/>
                  <a:gd name="T5" fmla="*/ 30 h 37"/>
                  <a:gd name="T6" fmla="*/ 504 w 1097"/>
                  <a:gd name="T7" fmla="*/ 17 h 37"/>
                  <a:gd name="T8" fmla="*/ 1097 w 109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37">
                    <a:moveTo>
                      <a:pt x="1097" y="37"/>
                    </a:moveTo>
                    <a:cubicBezTo>
                      <a:pt x="1097" y="37"/>
                      <a:pt x="852" y="0"/>
                      <a:pt x="524" y="14"/>
                    </a:cubicBezTo>
                    <a:cubicBezTo>
                      <a:pt x="401" y="17"/>
                      <a:pt x="0" y="30"/>
                      <a:pt x="0" y="30"/>
                    </a:cubicBezTo>
                    <a:cubicBezTo>
                      <a:pt x="504" y="17"/>
                      <a:pt x="504" y="17"/>
                      <a:pt x="504" y="17"/>
                    </a:cubicBezTo>
                    <a:cubicBezTo>
                      <a:pt x="504" y="17"/>
                      <a:pt x="928" y="7"/>
                      <a:pt x="1097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Freeform 37"/>
              <p:cNvSpPr>
                <a:spLocks/>
              </p:cNvSpPr>
              <p:nvPr/>
            </p:nvSpPr>
            <p:spPr bwMode="auto">
              <a:xfrm>
                <a:off x="73" y="2739"/>
                <a:ext cx="3658" cy="119"/>
              </a:xfrm>
              <a:custGeom>
                <a:avLst/>
                <a:gdLst>
                  <a:gd name="T0" fmla="*/ 0 w 1547"/>
                  <a:gd name="T1" fmla="*/ 27 h 50"/>
                  <a:gd name="T2" fmla="*/ 514 w 1547"/>
                  <a:gd name="T3" fmla="*/ 23 h 50"/>
                  <a:gd name="T4" fmla="*/ 1484 w 1547"/>
                  <a:gd name="T5" fmla="*/ 40 h 50"/>
                  <a:gd name="T6" fmla="*/ 1547 w 1547"/>
                  <a:gd name="T7" fmla="*/ 50 h 50"/>
                  <a:gd name="T8" fmla="*/ 1069 w 1547"/>
                  <a:gd name="T9" fmla="*/ 25 h 50"/>
                  <a:gd name="T10" fmla="*/ 604 w 1547"/>
                  <a:gd name="T11" fmla="*/ 28 h 50"/>
                  <a:gd name="T12" fmla="*/ 0 w 1547"/>
                  <a:gd name="T1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50">
                    <a:moveTo>
                      <a:pt x="0" y="27"/>
                    </a:moveTo>
                    <a:cubicBezTo>
                      <a:pt x="0" y="27"/>
                      <a:pt x="306" y="31"/>
                      <a:pt x="514" y="23"/>
                    </a:cubicBezTo>
                    <a:cubicBezTo>
                      <a:pt x="722" y="19"/>
                      <a:pt x="1088" y="0"/>
                      <a:pt x="1484" y="40"/>
                    </a:cubicBezTo>
                    <a:cubicBezTo>
                      <a:pt x="1547" y="50"/>
                      <a:pt x="1547" y="50"/>
                      <a:pt x="1547" y="50"/>
                    </a:cubicBezTo>
                    <a:cubicBezTo>
                      <a:pt x="1547" y="50"/>
                      <a:pt x="1416" y="26"/>
                      <a:pt x="1069" y="25"/>
                    </a:cubicBezTo>
                    <a:cubicBezTo>
                      <a:pt x="604" y="28"/>
                      <a:pt x="604" y="28"/>
                      <a:pt x="604" y="28"/>
                    </a:cubicBezTo>
                    <a:cubicBezTo>
                      <a:pt x="604" y="28"/>
                      <a:pt x="30" y="35"/>
                      <a:pt x="0" y="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38"/>
              <p:cNvSpPr>
                <a:spLocks/>
              </p:cNvSpPr>
              <p:nvPr/>
            </p:nvSpPr>
            <p:spPr bwMode="auto">
              <a:xfrm>
                <a:off x="3968" y="2623"/>
                <a:ext cx="3369" cy="175"/>
              </a:xfrm>
              <a:custGeom>
                <a:avLst/>
                <a:gdLst>
                  <a:gd name="T0" fmla="*/ 0 w 1425"/>
                  <a:gd name="T1" fmla="*/ 74 h 74"/>
                  <a:gd name="T2" fmla="*/ 751 w 1425"/>
                  <a:gd name="T3" fmla="*/ 20 h 74"/>
                  <a:gd name="T4" fmla="*/ 1425 w 1425"/>
                  <a:gd name="T5" fmla="*/ 55 h 74"/>
                  <a:gd name="T6" fmla="*/ 664 w 1425"/>
                  <a:gd name="T7" fmla="*/ 27 h 74"/>
                  <a:gd name="T8" fmla="*/ 0 w 1425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5" h="74">
                    <a:moveTo>
                      <a:pt x="0" y="74"/>
                    </a:moveTo>
                    <a:cubicBezTo>
                      <a:pt x="0" y="74"/>
                      <a:pt x="266" y="0"/>
                      <a:pt x="751" y="20"/>
                    </a:cubicBezTo>
                    <a:cubicBezTo>
                      <a:pt x="1084" y="35"/>
                      <a:pt x="1425" y="55"/>
                      <a:pt x="1425" y="55"/>
                    </a:cubicBezTo>
                    <a:cubicBezTo>
                      <a:pt x="1425" y="55"/>
                      <a:pt x="808" y="27"/>
                      <a:pt x="664" y="27"/>
                    </a:cubicBezTo>
                    <a:cubicBezTo>
                      <a:pt x="517" y="27"/>
                      <a:pt x="294" y="19"/>
                      <a:pt x="0" y="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Freeform 39"/>
              <p:cNvSpPr>
                <a:spLocks/>
              </p:cNvSpPr>
              <p:nvPr/>
            </p:nvSpPr>
            <p:spPr bwMode="auto">
              <a:xfrm>
                <a:off x="4095" y="2687"/>
                <a:ext cx="3245" cy="92"/>
              </a:xfrm>
              <a:custGeom>
                <a:avLst/>
                <a:gdLst>
                  <a:gd name="T0" fmla="*/ 0 w 1372"/>
                  <a:gd name="T1" fmla="*/ 39 h 39"/>
                  <a:gd name="T2" fmla="*/ 448 w 1372"/>
                  <a:gd name="T3" fmla="*/ 10 h 39"/>
                  <a:gd name="T4" fmla="*/ 1087 w 1372"/>
                  <a:gd name="T5" fmla="*/ 24 h 39"/>
                  <a:gd name="T6" fmla="*/ 1306 w 1372"/>
                  <a:gd name="T7" fmla="*/ 30 h 39"/>
                  <a:gd name="T8" fmla="*/ 1372 w 1372"/>
                  <a:gd name="T9" fmla="*/ 31 h 39"/>
                  <a:gd name="T10" fmla="*/ 719 w 1372"/>
                  <a:gd name="T11" fmla="*/ 17 h 39"/>
                  <a:gd name="T12" fmla="*/ 0 w 137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2" h="39">
                    <a:moveTo>
                      <a:pt x="0" y="39"/>
                    </a:moveTo>
                    <a:cubicBezTo>
                      <a:pt x="0" y="39"/>
                      <a:pt x="214" y="8"/>
                      <a:pt x="448" y="10"/>
                    </a:cubicBezTo>
                    <a:cubicBezTo>
                      <a:pt x="688" y="11"/>
                      <a:pt x="1087" y="24"/>
                      <a:pt x="1087" y="24"/>
                    </a:cubicBezTo>
                    <a:cubicBezTo>
                      <a:pt x="1306" y="30"/>
                      <a:pt x="1306" y="30"/>
                      <a:pt x="1306" y="30"/>
                    </a:cubicBezTo>
                    <a:cubicBezTo>
                      <a:pt x="1372" y="31"/>
                      <a:pt x="1372" y="31"/>
                      <a:pt x="1372" y="31"/>
                    </a:cubicBezTo>
                    <a:cubicBezTo>
                      <a:pt x="719" y="17"/>
                      <a:pt x="719" y="17"/>
                      <a:pt x="719" y="17"/>
                    </a:cubicBezTo>
                    <a:cubicBezTo>
                      <a:pt x="719" y="17"/>
                      <a:pt x="365" y="0"/>
                      <a:pt x="0" y="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Freeform 40"/>
              <p:cNvSpPr>
                <a:spLocks/>
              </p:cNvSpPr>
              <p:nvPr/>
            </p:nvSpPr>
            <p:spPr bwMode="auto">
              <a:xfrm>
                <a:off x="4311" y="2730"/>
                <a:ext cx="2612" cy="38"/>
              </a:xfrm>
              <a:custGeom>
                <a:avLst/>
                <a:gdLst>
                  <a:gd name="T0" fmla="*/ 0 w 1105"/>
                  <a:gd name="T1" fmla="*/ 16 h 16"/>
                  <a:gd name="T2" fmla="*/ 392 w 1105"/>
                  <a:gd name="T3" fmla="*/ 2 h 16"/>
                  <a:gd name="T4" fmla="*/ 1105 w 1105"/>
                  <a:gd name="T5" fmla="*/ 13 h 16"/>
                  <a:gd name="T6" fmla="*/ 372 w 1105"/>
                  <a:gd name="T7" fmla="*/ 7 h 16"/>
                  <a:gd name="T8" fmla="*/ 0 w 110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5" h="16">
                    <a:moveTo>
                      <a:pt x="0" y="16"/>
                    </a:moveTo>
                    <a:cubicBezTo>
                      <a:pt x="0" y="16"/>
                      <a:pt x="207" y="0"/>
                      <a:pt x="392" y="2"/>
                    </a:cubicBezTo>
                    <a:cubicBezTo>
                      <a:pt x="577" y="3"/>
                      <a:pt x="1105" y="13"/>
                      <a:pt x="1105" y="13"/>
                    </a:cubicBez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48" y="9"/>
                      <a:pt x="0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Freeform 41"/>
              <p:cNvSpPr>
                <a:spLocks/>
              </p:cNvSpPr>
              <p:nvPr/>
            </p:nvSpPr>
            <p:spPr bwMode="auto">
              <a:xfrm>
                <a:off x="4006" y="2777"/>
                <a:ext cx="2991" cy="85"/>
              </a:xfrm>
              <a:custGeom>
                <a:avLst/>
                <a:gdLst>
                  <a:gd name="T0" fmla="*/ 0 w 1265"/>
                  <a:gd name="T1" fmla="*/ 36 h 36"/>
                  <a:gd name="T2" fmla="*/ 1265 w 1265"/>
                  <a:gd name="T3" fmla="*/ 22 h 36"/>
                  <a:gd name="T4" fmla="*/ 912 w 1265"/>
                  <a:gd name="T5" fmla="*/ 25 h 36"/>
                  <a:gd name="T6" fmla="*/ 315 w 1265"/>
                  <a:gd name="T7" fmla="*/ 28 h 36"/>
                  <a:gd name="T8" fmla="*/ 0 w 12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5" h="36">
                    <a:moveTo>
                      <a:pt x="0" y="36"/>
                    </a:moveTo>
                    <a:cubicBezTo>
                      <a:pt x="0" y="36"/>
                      <a:pt x="445" y="0"/>
                      <a:pt x="1265" y="22"/>
                    </a:cubicBezTo>
                    <a:cubicBezTo>
                      <a:pt x="912" y="25"/>
                      <a:pt x="912" y="25"/>
                      <a:pt x="912" y="25"/>
                    </a:cubicBezTo>
                    <a:cubicBezTo>
                      <a:pt x="315" y="28"/>
                      <a:pt x="315" y="28"/>
                      <a:pt x="315" y="28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Freeform 42"/>
              <p:cNvSpPr>
                <a:spLocks/>
              </p:cNvSpPr>
              <p:nvPr/>
            </p:nvSpPr>
            <p:spPr bwMode="auto">
              <a:xfrm>
                <a:off x="3866" y="1770"/>
                <a:ext cx="3360" cy="1038"/>
              </a:xfrm>
              <a:custGeom>
                <a:avLst/>
                <a:gdLst>
                  <a:gd name="T0" fmla="*/ 0 w 1421"/>
                  <a:gd name="T1" fmla="*/ 437 h 438"/>
                  <a:gd name="T2" fmla="*/ 8 w 1421"/>
                  <a:gd name="T3" fmla="*/ 431 h 438"/>
                  <a:gd name="T4" fmla="*/ 11 w 1421"/>
                  <a:gd name="T5" fmla="*/ 429 h 438"/>
                  <a:gd name="T6" fmla="*/ 28 w 1421"/>
                  <a:gd name="T7" fmla="*/ 416 h 438"/>
                  <a:gd name="T8" fmla="*/ 66 w 1421"/>
                  <a:gd name="T9" fmla="*/ 383 h 438"/>
                  <a:gd name="T10" fmla="*/ 95 w 1421"/>
                  <a:gd name="T11" fmla="*/ 360 h 438"/>
                  <a:gd name="T12" fmla="*/ 355 w 1421"/>
                  <a:gd name="T13" fmla="*/ 220 h 438"/>
                  <a:gd name="T14" fmla="*/ 913 w 1421"/>
                  <a:gd name="T15" fmla="*/ 66 h 438"/>
                  <a:gd name="T16" fmla="*/ 1377 w 1421"/>
                  <a:gd name="T17" fmla="*/ 0 h 438"/>
                  <a:gd name="T18" fmla="*/ 1421 w 1421"/>
                  <a:gd name="T19" fmla="*/ 52 h 438"/>
                  <a:gd name="T20" fmla="*/ 1 w 1421"/>
                  <a:gd name="T2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1" h="438">
                    <a:moveTo>
                      <a:pt x="0" y="437"/>
                    </a:moveTo>
                    <a:cubicBezTo>
                      <a:pt x="0" y="438"/>
                      <a:pt x="5" y="433"/>
                      <a:pt x="8" y="431"/>
                    </a:cubicBezTo>
                    <a:cubicBezTo>
                      <a:pt x="11" y="429"/>
                      <a:pt x="11" y="429"/>
                      <a:pt x="11" y="429"/>
                    </a:cubicBezTo>
                    <a:cubicBezTo>
                      <a:pt x="23" y="420"/>
                      <a:pt x="28" y="416"/>
                      <a:pt x="28" y="416"/>
                    </a:cubicBezTo>
                    <a:cubicBezTo>
                      <a:pt x="66" y="383"/>
                      <a:pt x="66" y="383"/>
                      <a:pt x="66" y="383"/>
                    </a:cubicBezTo>
                    <a:cubicBezTo>
                      <a:pt x="95" y="360"/>
                      <a:pt x="95" y="360"/>
                      <a:pt x="95" y="360"/>
                    </a:cubicBezTo>
                    <a:cubicBezTo>
                      <a:pt x="179" y="296"/>
                      <a:pt x="299" y="243"/>
                      <a:pt x="355" y="220"/>
                    </a:cubicBezTo>
                    <a:cubicBezTo>
                      <a:pt x="536" y="149"/>
                      <a:pt x="689" y="114"/>
                      <a:pt x="913" y="66"/>
                    </a:cubicBezTo>
                    <a:cubicBezTo>
                      <a:pt x="1137" y="18"/>
                      <a:pt x="1377" y="0"/>
                      <a:pt x="1377" y="0"/>
                    </a:cubicBezTo>
                    <a:cubicBezTo>
                      <a:pt x="1421" y="52"/>
                      <a:pt x="1421" y="52"/>
                      <a:pt x="1421" y="52"/>
                    </a:cubicBezTo>
                    <a:cubicBezTo>
                      <a:pt x="1421" y="52"/>
                      <a:pt x="502" y="55"/>
                      <a:pt x="1" y="43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Freeform 43"/>
              <p:cNvSpPr>
                <a:spLocks/>
              </p:cNvSpPr>
              <p:nvPr/>
            </p:nvSpPr>
            <p:spPr bwMode="auto">
              <a:xfrm>
                <a:off x="513" y="1737"/>
                <a:ext cx="3353" cy="1068"/>
              </a:xfrm>
              <a:custGeom>
                <a:avLst/>
                <a:gdLst>
                  <a:gd name="T0" fmla="*/ 42 w 1418"/>
                  <a:gd name="T1" fmla="*/ 0 h 451"/>
                  <a:gd name="T2" fmla="*/ 0 w 1418"/>
                  <a:gd name="T3" fmla="*/ 57 h 451"/>
                  <a:gd name="T4" fmla="*/ 1418 w 1418"/>
                  <a:gd name="T5" fmla="*/ 451 h 451"/>
                  <a:gd name="T6" fmla="*/ 42 w 1418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8" h="451">
                    <a:moveTo>
                      <a:pt x="42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930" y="155"/>
                      <a:pt x="1418" y="451"/>
                    </a:cubicBezTo>
                    <a:cubicBezTo>
                      <a:pt x="1375" y="410"/>
                      <a:pt x="1156" y="166"/>
                      <a:pt x="4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Freeform 44"/>
              <p:cNvSpPr>
                <a:spLocks/>
              </p:cNvSpPr>
              <p:nvPr/>
            </p:nvSpPr>
            <p:spPr bwMode="auto">
              <a:xfrm>
                <a:off x="553" y="982"/>
                <a:ext cx="3323" cy="1823"/>
              </a:xfrm>
              <a:custGeom>
                <a:avLst/>
                <a:gdLst>
                  <a:gd name="T0" fmla="*/ 1335 w 1405"/>
                  <a:gd name="T1" fmla="*/ 454 h 770"/>
                  <a:gd name="T2" fmla="*/ 180 w 1405"/>
                  <a:gd name="T3" fmla="*/ 0 h 770"/>
                  <a:gd name="T4" fmla="*/ 136 w 1405"/>
                  <a:gd name="T5" fmla="*/ 86 h 770"/>
                  <a:gd name="T6" fmla="*/ 0 w 1405"/>
                  <a:gd name="T7" fmla="*/ 317 h 770"/>
                  <a:gd name="T8" fmla="*/ 526 w 1405"/>
                  <a:gd name="T9" fmla="*/ 423 h 770"/>
                  <a:gd name="T10" fmla="*/ 1094 w 1405"/>
                  <a:gd name="T11" fmla="*/ 588 h 770"/>
                  <a:gd name="T12" fmla="*/ 1402 w 1405"/>
                  <a:gd name="T13" fmla="*/ 770 h 770"/>
                  <a:gd name="T14" fmla="*/ 1335 w 1405"/>
                  <a:gd name="T15" fmla="*/ 454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5" h="770">
                    <a:moveTo>
                      <a:pt x="1335" y="454"/>
                    </a:moveTo>
                    <a:cubicBezTo>
                      <a:pt x="1105" y="16"/>
                      <a:pt x="180" y="0"/>
                      <a:pt x="180" y="0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442" y="405"/>
                      <a:pt x="526" y="423"/>
                    </a:cubicBezTo>
                    <a:cubicBezTo>
                      <a:pt x="585" y="436"/>
                      <a:pt x="857" y="493"/>
                      <a:pt x="1094" y="588"/>
                    </a:cubicBezTo>
                    <a:cubicBezTo>
                      <a:pt x="1318" y="693"/>
                      <a:pt x="1402" y="770"/>
                      <a:pt x="1402" y="770"/>
                    </a:cubicBezTo>
                    <a:cubicBezTo>
                      <a:pt x="1402" y="770"/>
                      <a:pt x="1405" y="744"/>
                      <a:pt x="1335" y="45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Freeform 45"/>
              <p:cNvSpPr>
                <a:spLocks/>
              </p:cNvSpPr>
              <p:nvPr/>
            </p:nvSpPr>
            <p:spPr bwMode="auto">
              <a:xfrm>
                <a:off x="3696" y="1043"/>
                <a:ext cx="3516" cy="1765"/>
              </a:xfrm>
              <a:custGeom>
                <a:avLst/>
                <a:gdLst>
                  <a:gd name="T0" fmla="*/ 1480 w 1487"/>
                  <a:gd name="T1" fmla="*/ 309 h 745"/>
                  <a:gd name="T2" fmla="*/ 1486 w 1487"/>
                  <a:gd name="T3" fmla="*/ 302 h 745"/>
                  <a:gd name="T4" fmla="*/ 1464 w 1487"/>
                  <a:gd name="T5" fmla="*/ 277 h 745"/>
                  <a:gd name="T6" fmla="*/ 1466 w 1487"/>
                  <a:gd name="T7" fmla="*/ 277 h 745"/>
                  <a:gd name="T8" fmla="*/ 1448 w 1487"/>
                  <a:gd name="T9" fmla="*/ 263 h 745"/>
                  <a:gd name="T10" fmla="*/ 1403 w 1487"/>
                  <a:gd name="T11" fmla="*/ 225 h 745"/>
                  <a:gd name="T12" fmla="*/ 1402 w 1487"/>
                  <a:gd name="T13" fmla="*/ 226 h 745"/>
                  <a:gd name="T14" fmla="*/ 1117 w 1487"/>
                  <a:gd name="T15" fmla="*/ 0 h 745"/>
                  <a:gd name="T16" fmla="*/ 0 w 1487"/>
                  <a:gd name="T17" fmla="*/ 417 h 745"/>
                  <a:gd name="T18" fmla="*/ 72 w 1487"/>
                  <a:gd name="T19" fmla="*/ 744 h 745"/>
                  <a:gd name="T20" fmla="*/ 80 w 1487"/>
                  <a:gd name="T21" fmla="*/ 738 h 745"/>
                  <a:gd name="T22" fmla="*/ 83 w 1487"/>
                  <a:gd name="T23" fmla="*/ 736 h 745"/>
                  <a:gd name="T24" fmla="*/ 100 w 1487"/>
                  <a:gd name="T25" fmla="*/ 723 h 745"/>
                  <a:gd name="T26" fmla="*/ 138 w 1487"/>
                  <a:gd name="T27" fmla="*/ 690 h 745"/>
                  <a:gd name="T28" fmla="*/ 167 w 1487"/>
                  <a:gd name="T29" fmla="*/ 667 h 745"/>
                  <a:gd name="T30" fmla="*/ 427 w 1487"/>
                  <a:gd name="T31" fmla="*/ 527 h 745"/>
                  <a:gd name="T32" fmla="*/ 985 w 1487"/>
                  <a:gd name="T33" fmla="*/ 373 h 745"/>
                  <a:gd name="T34" fmla="*/ 1480 w 1487"/>
                  <a:gd name="T35" fmla="*/ 309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87" h="745">
                    <a:moveTo>
                      <a:pt x="1480" y="309"/>
                    </a:moveTo>
                    <a:cubicBezTo>
                      <a:pt x="1485" y="309"/>
                      <a:pt x="1487" y="307"/>
                      <a:pt x="1486" y="302"/>
                    </a:cubicBezTo>
                    <a:cubicBezTo>
                      <a:pt x="1482" y="295"/>
                      <a:pt x="1473" y="287"/>
                      <a:pt x="1464" y="277"/>
                    </a:cubicBezTo>
                    <a:cubicBezTo>
                      <a:pt x="1465" y="277"/>
                      <a:pt x="1466" y="277"/>
                      <a:pt x="1466" y="277"/>
                    </a:cubicBezTo>
                    <a:cubicBezTo>
                      <a:pt x="1466" y="277"/>
                      <a:pt x="1466" y="277"/>
                      <a:pt x="1448" y="263"/>
                    </a:cubicBezTo>
                    <a:cubicBezTo>
                      <a:pt x="1426" y="243"/>
                      <a:pt x="1403" y="225"/>
                      <a:pt x="1403" y="225"/>
                    </a:cubicBezTo>
                    <a:cubicBezTo>
                      <a:pt x="1403" y="225"/>
                      <a:pt x="1403" y="225"/>
                      <a:pt x="1402" y="226"/>
                    </a:cubicBezTo>
                    <a:cubicBezTo>
                      <a:pt x="1356" y="188"/>
                      <a:pt x="1253" y="110"/>
                      <a:pt x="1117" y="0"/>
                    </a:cubicBezTo>
                    <a:cubicBezTo>
                      <a:pt x="73" y="22"/>
                      <a:pt x="0" y="417"/>
                      <a:pt x="0" y="417"/>
                    </a:cubicBezTo>
                    <a:cubicBezTo>
                      <a:pt x="0" y="417"/>
                      <a:pt x="7" y="422"/>
                      <a:pt x="72" y="744"/>
                    </a:cubicBezTo>
                    <a:cubicBezTo>
                      <a:pt x="72" y="745"/>
                      <a:pt x="77" y="740"/>
                      <a:pt x="80" y="738"/>
                    </a:cubicBezTo>
                    <a:cubicBezTo>
                      <a:pt x="83" y="736"/>
                      <a:pt x="83" y="736"/>
                      <a:pt x="83" y="736"/>
                    </a:cubicBezTo>
                    <a:cubicBezTo>
                      <a:pt x="95" y="727"/>
                      <a:pt x="100" y="723"/>
                      <a:pt x="100" y="723"/>
                    </a:cubicBezTo>
                    <a:cubicBezTo>
                      <a:pt x="138" y="690"/>
                      <a:pt x="138" y="690"/>
                      <a:pt x="138" y="690"/>
                    </a:cubicBezTo>
                    <a:cubicBezTo>
                      <a:pt x="167" y="667"/>
                      <a:pt x="167" y="667"/>
                      <a:pt x="167" y="667"/>
                    </a:cubicBezTo>
                    <a:cubicBezTo>
                      <a:pt x="251" y="603"/>
                      <a:pt x="371" y="550"/>
                      <a:pt x="427" y="527"/>
                    </a:cubicBezTo>
                    <a:cubicBezTo>
                      <a:pt x="608" y="456"/>
                      <a:pt x="761" y="421"/>
                      <a:pt x="985" y="373"/>
                    </a:cubicBezTo>
                    <a:cubicBezTo>
                      <a:pt x="1209" y="325"/>
                      <a:pt x="1480" y="309"/>
                      <a:pt x="1480" y="309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32" name="组合 56"/>
          <p:cNvGrpSpPr/>
          <p:nvPr/>
        </p:nvGrpSpPr>
        <p:grpSpPr>
          <a:xfrm>
            <a:off x="3049527" y="2260620"/>
            <a:ext cx="359990" cy="359990"/>
            <a:chOff x="2387600" y="2311381"/>
            <a:chExt cx="1219603" cy="1219603"/>
          </a:xfrm>
        </p:grpSpPr>
        <p:sp>
          <p:nvSpPr>
            <p:cNvPr id="33" name="泪滴形 57"/>
            <p:cNvSpPr/>
            <p:nvPr/>
          </p:nvSpPr>
          <p:spPr>
            <a:xfrm rot="18900000" flipH="1" flipV="1">
              <a:off x="2387600" y="2311381"/>
              <a:ext cx="1219603" cy="1219603"/>
            </a:xfrm>
            <a:prstGeom prst="teardrop">
              <a:avLst/>
            </a:prstGeom>
            <a:gradFill flip="none" rotWithShape="0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13500000" scaled="0"/>
                <a:tileRect/>
              </a:gradFill>
            </a:ln>
            <a:effectLst>
              <a:outerShdw blurRad="1778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椭圆 58"/>
            <p:cNvSpPr/>
            <p:nvPr/>
          </p:nvSpPr>
          <p:spPr>
            <a:xfrm>
              <a:off x="2565783" y="2489564"/>
              <a:ext cx="863236" cy="863236"/>
            </a:xfrm>
            <a:prstGeom prst="ellipse">
              <a:avLst/>
            </a:prstGeom>
            <a:solidFill>
              <a:srgbClr val="FFB850"/>
            </a:solidFill>
            <a:ln w="9525">
              <a:gradFill flip="none" rotWithShape="1">
                <a:gsLst>
                  <a:gs pos="0">
                    <a:schemeClr val="bg1">
                      <a:lumMod val="7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8" name="组合 403"/>
          <p:cNvGrpSpPr/>
          <p:nvPr/>
        </p:nvGrpSpPr>
        <p:grpSpPr>
          <a:xfrm>
            <a:off x="5755443" y="1560191"/>
            <a:ext cx="359990" cy="359990"/>
            <a:chOff x="2387600" y="2311381"/>
            <a:chExt cx="1219603" cy="1219603"/>
          </a:xfrm>
        </p:grpSpPr>
        <p:sp>
          <p:nvSpPr>
            <p:cNvPr id="199" name="泪滴形 404"/>
            <p:cNvSpPr/>
            <p:nvPr/>
          </p:nvSpPr>
          <p:spPr>
            <a:xfrm rot="18900000" flipH="1" flipV="1">
              <a:off x="2387600" y="2311381"/>
              <a:ext cx="1219603" cy="1219603"/>
            </a:xfrm>
            <a:prstGeom prst="teardrop">
              <a:avLst/>
            </a:prstGeom>
            <a:gradFill flip="none" rotWithShape="0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13500000" scaled="0"/>
                <a:tileRect/>
              </a:gradFill>
            </a:ln>
            <a:effectLst>
              <a:outerShdw blurRad="1778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椭圆 405"/>
            <p:cNvSpPr/>
            <p:nvPr/>
          </p:nvSpPr>
          <p:spPr>
            <a:xfrm>
              <a:off x="2565783" y="2489564"/>
              <a:ext cx="863236" cy="863236"/>
            </a:xfrm>
            <a:prstGeom prst="ellipse">
              <a:avLst/>
            </a:prstGeom>
            <a:solidFill>
              <a:srgbClr val="01ACBE"/>
            </a:solidFill>
            <a:ln w="9525">
              <a:gradFill flip="none" rotWithShape="1">
                <a:gsLst>
                  <a:gs pos="0">
                    <a:schemeClr val="bg1">
                      <a:lumMod val="7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1" name="组合 406"/>
          <p:cNvGrpSpPr/>
          <p:nvPr/>
        </p:nvGrpSpPr>
        <p:grpSpPr>
          <a:xfrm>
            <a:off x="8615792" y="3053242"/>
            <a:ext cx="359990" cy="359990"/>
            <a:chOff x="2387600" y="2311381"/>
            <a:chExt cx="1219603" cy="1219603"/>
          </a:xfrm>
        </p:grpSpPr>
        <p:sp>
          <p:nvSpPr>
            <p:cNvPr id="202" name="泪滴形 407"/>
            <p:cNvSpPr/>
            <p:nvPr/>
          </p:nvSpPr>
          <p:spPr>
            <a:xfrm rot="18900000" flipH="1" flipV="1">
              <a:off x="2387600" y="2311381"/>
              <a:ext cx="1219603" cy="1219603"/>
            </a:xfrm>
            <a:prstGeom prst="teardrop">
              <a:avLst/>
            </a:prstGeom>
            <a:gradFill flip="none" rotWithShape="0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13500000" scaled="0"/>
                <a:tileRect/>
              </a:gradFill>
            </a:ln>
            <a:effectLst>
              <a:outerShdw blurRad="1778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椭圆 408"/>
            <p:cNvSpPr/>
            <p:nvPr/>
          </p:nvSpPr>
          <p:spPr>
            <a:xfrm>
              <a:off x="2565783" y="2489564"/>
              <a:ext cx="863236" cy="863236"/>
            </a:xfrm>
            <a:prstGeom prst="ellipse">
              <a:avLst/>
            </a:prstGeom>
            <a:solidFill>
              <a:srgbClr val="E87071"/>
            </a:solidFill>
            <a:ln w="9525">
              <a:gradFill flip="none" rotWithShape="1">
                <a:gsLst>
                  <a:gs pos="0">
                    <a:schemeClr val="bg1">
                      <a:lumMod val="7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87071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05" name="文本框 410"/>
          <p:cNvSpPr txBox="1"/>
          <p:nvPr/>
        </p:nvSpPr>
        <p:spPr>
          <a:xfrm>
            <a:off x="2280033" y="2969367"/>
            <a:ext cx="1923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chemeClr val="accent5"/>
                </a:solidFill>
                <a:ea typeface="时尚中黑简体" panose="01010104010101010101" pitchFamily="2" charset="-122"/>
                <a:sym typeface="Arial" panose="020B0604020202020204" pitchFamily="34" charset="0"/>
              </a:rPr>
              <a:t>Pure Vegetarian and Natural Source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ea typeface="时尚中黑简体" panose="01010104010101010101" pitchFamily="2" charset="-122"/>
              <a:sym typeface="Arial" panose="020B0604020202020204" pitchFamily="34" charset="0"/>
            </a:endParaRPr>
          </a:p>
        </p:txBody>
      </p:sp>
      <p:sp>
        <p:nvSpPr>
          <p:cNvPr id="210" name="文本框 416"/>
          <p:cNvSpPr txBox="1"/>
          <p:nvPr/>
        </p:nvSpPr>
        <p:spPr>
          <a:xfrm>
            <a:off x="6440397" y="1901103"/>
            <a:ext cx="951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1ACB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1ACB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" name="文本框 420"/>
          <p:cNvSpPr txBox="1"/>
          <p:nvPr/>
        </p:nvSpPr>
        <p:spPr>
          <a:xfrm>
            <a:off x="9300760" y="3306244"/>
            <a:ext cx="951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E87071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87071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18" name="组合 423"/>
          <p:cNvGrpSpPr/>
          <p:nvPr/>
        </p:nvGrpSpPr>
        <p:grpSpPr>
          <a:xfrm>
            <a:off x="9368309" y="1101692"/>
            <a:ext cx="359990" cy="359990"/>
            <a:chOff x="2387600" y="2311381"/>
            <a:chExt cx="1219603" cy="1219603"/>
          </a:xfrm>
        </p:grpSpPr>
        <p:sp>
          <p:nvSpPr>
            <p:cNvPr id="219" name="泪滴形 424"/>
            <p:cNvSpPr/>
            <p:nvPr/>
          </p:nvSpPr>
          <p:spPr>
            <a:xfrm rot="18900000" flipH="1" flipV="1">
              <a:off x="2387600" y="2311381"/>
              <a:ext cx="1219603" cy="1219603"/>
            </a:xfrm>
            <a:prstGeom prst="teardrop">
              <a:avLst/>
            </a:prstGeom>
            <a:gradFill flip="none" rotWithShape="0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13500000" scaled="0"/>
                <a:tileRect/>
              </a:gradFill>
            </a:ln>
            <a:effectLst>
              <a:outerShdw blurRad="1778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椭圆 425"/>
            <p:cNvSpPr/>
            <p:nvPr/>
          </p:nvSpPr>
          <p:spPr>
            <a:xfrm>
              <a:off x="2565783" y="2489564"/>
              <a:ext cx="863236" cy="863236"/>
            </a:xfrm>
            <a:prstGeom prst="ellipse">
              <a:avLst/>
            </a:prstGeom>
            <a:solidFill>
              <a:srgbClr val="663A77"/>
            </a:solidFill>
            <a:ln w="9525">
              <a:gradFill flip="none" rotWithShape="1">
                <a:gsLst>
                  <a:gs pos="0">
                    <a:schemeClr val="bg1">
                      <a:lumMod val="7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87071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23" name="文本框 428"/>
          <p:cNvSpPr txBox="1"/>
          <p:nvPr/>
        </p:nvSpPr>
        <p:spPr>
          <a:xfrm>
            <a:off x="10029086" y="1359872"/>
            <a:ext cx="951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3A77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3A77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Title 29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Probio3 Source</a:t>
            </a:r>
          </a:p>
        </p:txBody>
      </p:sp>
      <p:pic>
        <p:nvPicPr>
          <p:cNvPr id="295" name="Picture 2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66" y="2482919"/>
            <a:ext cx="2257100" cy="1360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" name="Picture 29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88" y="2237022"/>
            <a:ext cx="499432" cy="573958"/>
          </a:xfrm>
          <a:prstGeom prst="rect">
            <a:avLst/>
          </a:prstGeom>
        </p:spPr>
      </p:pic>
      <p:pic>
        <p:nvPicPr>
          <p:cNvPr id="298" name="Picture 29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47" y="1615553"/>
            <a:ext cx="1955011" cy="1275435"/>
          </a:xfrm>
          <a:prstGeom prst="rect">
            <a:avLst/>
          </a:prstGeom>
        </p:spPr>
      </p:pic>
      <p:pic>
        <p:nvPicPr>
          <p:cNvPr id="299" name="Picture 29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24" y="1382435"/>
            <a:ext cx="499432" cy="573958"/>
          </a:xfrm>
          <a:prstGeom prst="rect">
            <a:avLst/>
          </a:prstGeom>
        </p:spPr>
      </p:pic>
      <p:pic>
        <p:nvPicPr>
          <p:cNvPr id="300" name="Picture 29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965" y="3135095"/>
            <a:ext cx="1972835" cy="1972835"/>
          </a:xfrm>
          <a:prstGeom prst="rect">
            <a:avLst/>
          </a:prstGeom>
        </p:spPr>
      </p:pic>
      <p:pic>
        <p:nvPicPr>
          <p:cNvPr id="301" name="Picture 30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46" y="2946257"/>
            <a:ext cx="499432" cy="573958"/>
          </a:xfrm>
          <a:prstGeom prst="rect">
            <a:avLst/>
          </a:prstGeom>
        </p:spPr>
      </p:pic>
      <p:pic>
        <p:nvPicPr>
          <p:cNvPr id="302" name="Picture 30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758" y="5437751"/>
            <a:ext cx="982235" cy="982235"/>
          </a:xfrm>
          <a:prstGeom prst="rect">
            <a:avLst/>
          </a:prstGeom>
        </p:spPr>
      </p:pic>
      <p:sp>
        <p:nvSpPr>
          <p:cNvPr id="303" name="文本框 410"/>
          <p:cNvSpPr txBox="1"/>
          <p:nvPr/>
        </p:nvSpPr>
        <p:spPr>
          <a:xfrm>
            <a:off x="10019153" y="5578644"/>
            <a:ext cx="192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rgbClr val="00B0F0"/>
                </a:solidFill>
                <a:ea typeface="时尚中黑简体" panose="01010104010101010101" pitchFamily="2" charset="-122"/>
                <a:sym typeface="Arial" panose="020B0604020202020204" pitchFamily="34" charset="0"/>
              </a:rPr>
              <a:t>Room Temperature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时尚中黑简体" panose="01010104010101010101" pitchFamily="2" charset="-122"/>
              <a:sym typeface="Arial" panose="020B0604020202020204" pitchFamily="34" charset="0"/>
            </a:endParaRPr>
          </a:p>
        </p:txBody>
      </p:sp>
      <p:sp>
        <p:nvSpPr>
          <p:cNvPr id="304" name="文本框 410"/>
          <p:cNvSpPr txBox="1"/>
          <p:nvPr/>
        </p:nvSpPr>
        <p:spPr>
          <a:xfrm>
            <a:off x="6843858" y="6249987"/>
            <a:ext cx="287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rgbClr val="00B0F0"/>
                </a:solidFill>
                <a:ea typeface="时尚中黑简体" panose="01010104010101010101" pitchFamily="2" charset="-122"/>
                <a:sym typeface="Arial" panose="020B0604020202020204" pitchFamily="34" charset="0"/>
              </a:rPr>
              <a:t>Longer Shelf-life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时尚中黑简体" panose="01010104010101010101" pitchFamily="2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57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29"/>
    </mc:Choice>
    <mc:Fallback xmlns="">
      <p:transition spd="slow" advTm="30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303" grpId="0"/>
      <p:bldP spid="30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|8.7|1.5|1.7|0.8|1.9|0.8|4.2|1.3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1.9|44.7|58.1"/>
</p:tagLst>
</file>

<file path=ppt/theme/theme1.xml><?xml version="1.0" encoding="utf-8"?>
<a:theme xmlns:a="http://schemas.openxmlformats.org/drawingml/2006/main" name="Office 主题">
  <a:themeElements>
    <a:clrScheme name="BF Suma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ADDE"/>
      </a:accent1>
      <a:accent2>
        <a:srgbClr val="F08618"/>
      </a:accent2>
      <a:accent3>
        <a:srgbClr val="E52774"/>
      </a:accent3>
      <a:accent4>
        <a:srgbClr val="F8B915"/>
      </a:accent4>
      <a:accent5>
        <a:srgbClr val="3DAE31"/>
      </a:accent5>
      <a:accent6>
        <a:srgbClr val="C0C0C0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vi" id="{82A5DFF9-7D77-FE41-B0A0-2B09FADA3FF0}" vid="{F6521F94-3A80-A140-8D97-AEE9CADB4AFC}"/>
    </a:ext>
  </a:extLst>
</a:theme>
</file>

<file path=ppt/theme/theme2.xml><?xml version="1.0" encoding="utf-8"?>
<a:theme xmlns:a="http://schemas.openxmlformats.org/drawingml/2006/main" name="new version">
  <a:themeElements>
    <a:clrScheme name="BF Suma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ADDE"/>
      </a:accent1>
      <a:accent2>
        <a:srgbClr val="F08618"/>
      </a:accent2>
      <a:accent3>
        <a:srgbClr val="E52774"/>
      </a:accent3>
      <a:accent4>
        <a:srgbClr val="F8B915"/>
      </a:accent4>
      <a:accent5>
        <a:srgbClr val="3DAE31"/>
      </a:accent5>
      <a:accent6>
        <a:srgbClr val="C0C0C0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version" id="{CBCE0B33-0D48-7C47-8C13-8044B032EF1B}" vid="{525CA9EA-3334-694B-B2AE-625558B2AB4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</TotalTime>
  <Words>317</Words>
  <Application>Microsoft Office PowerPoint</Application>
  <PresentationFormat>宽屏</PresentationFormat>
  <Paragraphs>80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新細明體</vt:lpstr>
      <vt:lpstr>DengXian</vt:lpstr>
      <vt:lpstr>DengXian Light</vt:lpstr>
      <vt:lpstr>SimHei</vt:lpstr>
      <vt:lpstr>时尚中黑简体</vt:lpstr>
      <vt:lpstr>宋体</vt:lpstr>
      <vt:lpstr>微软雅黑</vt:lpstr>
      <vt:lpstr>Arial</vt:lpstr>
      <vt:lpstr>Calibri</vt:lpstr>
      <vt:lpstr>Helvetica</vt:lpstr>
      <vt:lpstr>Impact</vt:lpstr>
      <vt:lpstr>Office 主题</vt:lpstr>
      <vt:lpstr>new version</vt:lpstr>
      <vt:lpstr>PowerPoint 演示文稿</vt:lpstr>
      <vt:lpstr>  Digestive System Health And Gut Flora </vt:lpstr>
      <vt:lpstr>Why is Gut Flora Important ？</vt:lpstr>
      <vt:lpstr>Probiotic </vt:lpstr>
      <vt:lpstr>Benefits of Probiotic </vt:lpstr>
      <vt:lpstr>PowerPoint 演示文稿</vt:lpstr>
      <vt:lpstr>PowerPoint 演示文稿</vt:lpstr>
      <vt:lpstr>PowerPoint 演示文稿</vt:lpstr>
      <vt:lpstr>Probio3 Source</vt:lpstr>
      <vt:lpstr>PowerPoint 演示文稿</vt:lpstr>
      <vt:lpstr>Other Benefits of Probio3</vt:lpstr>
      <vt:lpstr>PowerPoint 演示文稿</vt:lpstr>
    </vt:vector>
  </TitlesOfParts>
  <Company>Bright Future Pharmaceutical Laboratories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Probio 3</dc:title>
  <dc:creator>Cecilia Chen</dc:creator>
  <cp:lastModifiedBy>user</cp:lastModifiedBy>
  <cp:revision>160</cp:revision>
  <dcterms:created xsi:type="dcterms:W3CDTF">2016-07-28T01:23:39Z</dcterms:created>
  <dcterms:modified xsi:type="dcterms:W3CDTF">2017-10-30T01:49:58Z</dcterms:modified>
</cp:coreProperties>
</file>