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9" r:id="rId2"/>
    <p:sldId id="260" r:id="rId3"/>
    <p:sldId id="261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58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0CCA"/>
    <a:srgbClr val="E62774"/>
    <a:srgbClr val="00A5DD"/>
    <a:srgbClr val="F18618"/>
    <a:srgbClr val="3DB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52"/>
    <p:restoredTop sz="94627"/>
  </p:normalViewPr>
  <p:slideViewPr>
    <p:cSldViewPr snapToGrid="0" snapToObjects="1">
      <p:cViewPr varScale="1">
        <p:scale>
          <a:sx n="66" d="100"/>
          <a:sy n="66" d="100"/>
        </p:scale>
        <p:origin x="-978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F85555-030C-4F15-B180-221DA2F1D540}" type="doc">
      <dgm:prSet loTypeId="urn:microsoft.com/office/officeart/2005/8/layout/hList7#1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18A6AF5-AFEE-4477-BAAA-9E1B8379DF29}">
      <dgm:prSet custT="1"/>
      <dgm:spPr>
        <a:solidFill>
          <a:srgbClr val="E840EC">
            <a:alpha val="69804"/>
          </a:srgbClr>
        </a:solidFill>
        <a:ln>
          <a:solidFill>
            <a:srgbClr val="FFC000"/>
          </a:solidFill>
        </a:ln>
      </dgm:spPr>
      <dgm:t>
        <a:bodyPr/>
        <a:lstStyle/>
        <a:p>
          <a:pPr rtl="0"/>
          <a:endParaRPr lang="en-US" sz="2000" b="1" dirty="0" smtClean="0">
            <a:solidFill>
              <a:schemeClr val="tx1"/>
            </a:solidFill>
          </a:endParaRPr>
        </a:p>
        <a:p>
          <a:pPr rtl="0"/>
          <a:r>
            <a:rPr lang="en-US" sz="1800" b="1" dirty="0" smtClean="0">
              <a:solidFill>
                <a:schemeClr val="tx1"/>
              </a:solidFill>
            </a:rPr>
            <a:t>&gt; 1 in 3 adults worldwide have high blood pressure (HBP)</a:t>
          </a:r>
          <a:endParaRPr lang="en-US" sz="1800" b="1" dirty="0">
            <a:solidFill>
              <a:schemeClr val="tx1"/>
            </a:solidFill>
          </a:endParaRPr>
        </a:p>
      </dgm:t>
    </dgm:pt>
    <dgm:pt modelId="{E85E973D-3E8C-49F7-B2BB-3AB88E29E829}" type="parTrans" cxnId="{7B3A0AB6-0A5F-45A1-B0DB-C8BE7D39F191}">
      <dgm:prSet/>
      <dgm:spPr/>
      <dgm:t>
        <a:bodyPr/>
        <a:lstStyle/>
        <a:p>
          <a:endParaRPr lang="en-US" sz="2000"/>
        </a:p>
      </dgm:t>
    </dgm:pt>
    <dgm:pt modelId="{7FF8A4D9-3095-4E37-A82D-218C4A0B4C4E}" type="sibTrans" cxnId="{7B3A0AB6-0A5F-45A1-B0DB-C8BE7D39F191}">
      <dgm:prSet/>
      <dgm:spPr/>
      <dgm:t>
        <a:bodyPr/>
        <a:lstStyle/>
        <a:p>
          <a:endParaRPr lang="en-US" sz="2000"/>
        </a:p>
      </dgm:t>
    </dgm:pt>
    <dgm:pt modelId="{2EFD1A6F-E4B5-4A45-A42E-45978EF9825B}">
      <dgm:prSet custT="1"/>
      <dgm:spPr>
        <a:solidFill>
          <a:srgbClr val="E840EC">
            <a:alpha val="69804"/>
          </a:srgbClr>
        </a:solidFill>
        <a:ln>
          <a:solidFill>
            <a:srgbClr val="FFC000"/>
          </a:solidFill>
        </a:ln>
      </dgm:spPr>
      <dgm:t>
        <a:bodyPr/>
        <a:lstStyle/>
        <a:p>
          <a:pPr rtl="0"/>
          <a:endParaRPr lang="en-US" sz="2000" b="1" dirty="0" smtClean="0"/>
        </a:p>
        <a:p>
          <a:pPr rtl="0"/>
          <a:r>
            <a:rPr lang="en-US" sz="1800" b="1" dirty="0" smtClean="0">
              <a:solidFill>
                <a:schemeClr val="tx1"/>
              </a:solidFill>
            </a:rPr>
            <a:t>HBP causes around 50% of all deaths from stroke and heart disease </a:t>
          </a:r>
          <a:endParaRPr lang="en-US" sz="1800" b="1" dirty="0">
            <a:solidFill>
              <a:schemeClr val="tx1"/>
            </a:solidFill>
          </a:endParaRPr>
        </a:p>
      </dgm:t>
    </dgm:pt>
    <dgm:pt modelId="{344B9AF7-5B04-46D1-B141-0EEB5B7E501C}" type="parTrans" cxnId="{634F90B0-B9A9-431A-BD49-FF428DB29977}">
      <dgm:prSet/>
      <dgm:spPr/>
      <dgm:t>
        <a:bodyPr/>
        <a:lstStyle/>
        <a:p>
          <a:endParaRPr lang="en-US" sz="2000"/>
        </a:p>
      </dgm:t>
    </dgm:pt>
    <dgm:pt modelId="{E2B587EF-0C59-4F30-8598-2EC3A7A1E6F6}" type="sibTrans" cxnId="{634F90B0-B9A9-431A-BD49-FF428DB29977}">
      <dgm:prSet/>
      <dgm:spPr/>
      <dgm:t>
        <a:bodyPr/>
        <a:lstStyle/>
        <a:p>
          <a:endParaRPr lang="en-US" sz="2000"/>
        </a:p>
      </dgm:t>
    </dgm:pt>
    <dgm:pt modelId="{699AB07B-EA31-47FC-A66C-61FC42E9A973}">
      <dgm:prSet custT="1"/>
      <dgm:spPr>
        <a:solidFill>
          <a:srgbClr val="E840EC">
            <a:alpha val="69804"/>
          </a:srgbClr>
        </a:solidFill>
        <a:ln>
          <a:solidFill>
            <a:srgbClr val="FFC000"/>
          </a:solidFill>
        </a:ln>
      </dgm:spPr>
      <dgm:t>
        <a:bodyPr/>
        <a:lstStyle/>
        <a:p>
          <a:pPr rtl="0"/>
          <a:endParaRPr lang="en-US" sz="2000" b="1" dirty="0" smtClean="0"/>
        </a:p>
        <a:p>
          <a:pPr rtl="0"/>
          <a:r>
            <a:rPr lang="en-US" sz="1800" b="1" dirty="0" smtClean="0">
              <a:solidFill>
                <a:schemeClr val="bg1"/>
              </a:solidFill>
            </a:rPr>
            <a:t>HBP is directly responsible for 7.5 million deaths in 2004 – almost 13% of all global deaths</a:t>
          </a:r>
          <a:endParaRPr lang="en-US" sz="1800" b="1" dirty="0">
            <a:solidFill>
              <a:schemeClr val="bg1"/>
            </a:solidFill>
          </a:endParaRPr>
        </a:p>
      </dgm:t>
    </dgm:pt>
    <dgm:pt modelId="{213C0924-1A73-43F0-8DDC-5712859C1D78}" type="parTrans" cxnId="{7FBE2775-9D85-4A4F-9A05-85E4283AFECD}">
      <dgm:prSet/>
      <dgm:spPr/>
      <dgm:t>
        <a:bodyPr/>
        <a:lstStyle/>
        <a:p>
          <a:endParaRPr lang="en-US" sz="2000"/>
        </a:p>
      </dgm:t>
    </dgm:pt>
    <dgm:pt modelId="{403078B3-EB63-4CF2-9A76-A0EA1711C5E0}" type="sibTrans" cxnId="{7FBE2775-9D85-4A4F-9A05-85E4283AFECD}">
      <dgm:prSet/>
      <dgm:spPr/>
      <dgm:t>
        <a:bodyPr/>
        <a:lstStyle/>
        <a:p>
          <a:endParaRPr lang="en-US" sz="2000"/>
        </a:p>
      </dgm:t>
    </dgm:pt>
    <dgm:pt modelId="{11CD7268-8212-48C5-A127-C9E78C59494B}" type="pres">
      <dgm:prSet presAssocID="{0DF85555-030C-4F15-B180-221DA2F1D5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8B100F-FE0A-4BE4-BF5C-521C48CEE197}" type="pres">
      <dgm:prSet presAssocID="{0DF85555-030C-4F15-B180-221DA2F1D540}" presName="fgShape" presStyleLbl="fgShp" presStyleIdx="0" presStyleCnt="1" custLinFactNeighborX="426" custLinFactNeighborY="6018"/>
      <dgm:spPr>
        <a:solidFill>
          <a:srgbClr val="007AD6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C7136E0F-308A-4205-8F98-F68A44AA59A1}" type="pres">
      <dgm:prSet presAssocID="{0DF85555-030C-4F15-B180-221DA2F1D540}" presName="linComp" presStyleCnt="0"/>
      <dgm:spPr/>
    </dgm:pt>
    <dgm:pt modelId="{9AC14AC0-6F59-419A-8A29-D3B4CF857DDB}" type="pres">
      <dgm:prSet presAssocID="{E18A6AF5-AFEE-4477-BAAA-9E1B8379DF29}" presName="compNode" presStyleCnt="0"/>
      <dgm:spPr/>
    </dgm:pt>
    <dgm:pt modelId="{D8425D3D-39C5-444F-9229-BBD2B24E39EC}" type="pres">
      <dgm:prSet presAssocID="{E18A6AF5-AFEE-4477-BAAA-9E1B8379DF29}" presName="bkgdShape" presStyleLbl="node1" presStyleIdx="0" presStyleCnt="3" custLinFactNeighborY="-1852"/>
      <dgm:spPr/>
      <dgm:t>
        <a:bodyPr/>
        <a:lstStyle/>
        <a:p>
          <a:endParaRPr lang="en-US"/>
        </a:p>
      </dgm:t>
    </dgm:pt>
    <dgm:pt modelId="{5483B1D2-C5AF-47F0-9E61-A2B2A57E088F}" type="pres">
      <dgm:prSet presAssocID="{E18A6AF5-AFEE-4477-BAAA-9E1B8379DF29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74A39-B658-45B1-A805-C58548CD5F40}" type="pres">
      <dgm:prSet presAssocID="{E18A6AF5-AFEE-4477-BAAA-9E1B8379DF29}" presName="invisiNode" presStyleLbl="node1" presStyleIdx="0" presStyleCnt="3"/>
      <dgm:spPr/>
    </dgm:pt>
    <dgm:pt modelId="{C11B879E-1E04-4971-B017-1A4FDDB0F56E}" type="pres">
      <dgm:prSet presAssocID="{E18A6AF5-AFEE-4477-BAAA-9E1B8379DF29}" presName="imagNode" presStyleLbl="fgImgPlace1" presStyleIdx="0" presStyleCnt="3" custScaleX="124913" custScaleY="124913" custLinFactNeighborY="556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AD22445-4DA0-47D6-9FC0-9CDCF093BDF1}" type="pres">
      <dgm:prSet presAssocID="{7FF8A4D9-3095-4E37-A82D-218C4A0B4C4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1A23A83-FA98-415D-AB68-CE8F78151ACA}" type="pres">
      <dgm:prSet presAssocID="{2EFD1A6F-E4B5-4A45-A42E-45978EF9825B}" presName="compNode" presStyleCnt="0"/>
      <dgm:spPr/>
    </dgm:pt>
    <dgm:pt modelId="{0566AA46-8982-4E93-96E7-D98B2BB550FF}" type="pres">
      <dgm:prSet presAssocID="{2EFD1A6F-E4B5-4A45-A42E-45978EF9825B}" presName="bkgdShape" presStyleLbl="node1" presStyleIdx="1" presStyleCnt="3" custLinFactNeighborY="1621"/>
      <dgm:spPr/>
      <dgm:t>
        <a:bodyPr/>
        <a:lstStyle/>
        <a:p>
          <a:endParaRPr lang="en-US"/>
        </a:p>
      </dgm:t>
    </dgm:pt>
    <dgm:pt modelId="{299A4994-B3BD-4491-9F04-EA4E08DEB2AB}" type="pres">
      <dgm:prSet presAssocID="{2EFD1A6F-E4B5-4A45-A42E-45978EF9825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C779F9-A09C-4943-B1D6-E432D86AAF99}" type="pres">
      <dgm:prSet presAssocID="{2EFD1A6F-E4B5-4A45-A42E-45978EF9825B}" presName="invisiNode" presStyleLbl="node1" presStyleIdx="1" presStyleCnt="3"/>
      <dgm:spPr/>
    </dgm:pt>
    <dgm:pt modelId="{73E48D0B-D4A7-439E-8B17-6019D6CCBA10}" type="pres">
      <dgm:prSet presAssocID="{2EFD1A6F-E4B5-4A45-A42E-45978EF9825B}" presName="imagNode" presStyleLbl="fgImgPlace1" presStyleIdx="1" presStyleCnt="3" custScaleX="124913" custScaleY="124913" custLinFactNeighborY="556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216AA99-130C-4614-B3AD-FEDE9FD51EF1}" type="pres">
      <dgm:prSet presAssocID="{E2B587EF-0C59-4F30-8598-2EC3A7A1E6F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F8EF0D6-FE05-42A8-9585-B0702A2ECE50}" type="pres">
      <dgm:prSet presAssocID="{699AB07B-EA31-47FC-A66C-61FC42E9A973}" presName="compNode" presStyleCnt="0"/>
      <dgm:spPr/>
    </dgm:pt>
    <dgm:pt modelId="{BECBA5E9-5402-48E2-AB60-10B32ECD1E2F}" type="pres">
      <dgm:prSet presAssocID="{699AB07B-EA31-47FC-A66C-61FC42E9A973}" presName="bkgdShape" presStyleLbl="node1" presStyleIdx="2" presStyleCnt="3" custLinFactNeighborY="-1852"/>
      <dgm:spPr/>
      <dgm:t>
        <a:bodyPr/>
        <a:lstStyle/>
        <a:p>
          <a:endParaRPr lang="en-US"/>
        </a:p>
      </dgm:t>
    </dgm:pt>
    <dgm:pt modelId="{BCE93ECB-1E2D-4DF3-B558-04625A162F71}" type="pres">
      <dgm:prSet presAssocID="{699AB07B-EA31-47FC-A66C-61FC42E9A97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2BF66C-B143-43D1-827D-9C441A60C1A2}" type="pres">
      <dgm:prSet presAssocID="{699AB07B-EA31-47FC-A66C-61FC42E9A973}" presName="invisiNode" presStyleLbl="node1" presStyleIdx="2" presStyleCnt="3"/>
      <dgm:spPr/>
    </dgm:pt>
    <dgm:pt modelId="{D335053E-0540-4F27-9427-A7D55E8D1A58}" type="pres">
      <dgm:prSet presAssocID="{699AB07B-EA31-47FC-A66C-61FC42E9A973}" presName="imagNode" presStyleLbl="fgImgPlace1" presStyleIdx="2" presStyleCnt="3" custScaleX="124913" custScaleY="124913" custLinFactNeighborY="5561"/>
      <dgm:spPr>
        <a:blipFill rotWithShape="0">
          <a:blip xmlns:r="http://schemas.openxmlformats.org/officeDocument/2006/relationships"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</dgm:ptLst>
  <dgm:cxnLst>
    <dgm:cxn modelId="{46E3D7FE-F5D7-4ECF-B31D-45BFB0BB7522}" type="presOf" srcId="{699AB07B-EA31-47FC-A66C-61FC42E9A973}" destId="{BECBA5E9-5402-48E2-AB60-10B32ECD1E2F}" srcOrd="0" destOrd="0" presId="urn:microsoft.com/office/officeart/2005/8/layout/hList7#1"/>
    <dgm:cxn modelId="{7B3A0AB6-0A5F-45A1-B0DB-C8BE7D39F191}" srcId="{0DF85555-030C-4F15-B180-221DA2F1D540}" destId="{E18A6AF5-AFEE-4477-BAAA-9E1B8379DF29}" srcOrd="0" destOrd="0" parTransId="{E85E973D-3E8C-49F7-B2BB-3AB88E29E829}" sibTransId="{7FF8A4D9-3095-4E37-A82D-218C4A0B4C4E}"/>
    <dgm:cxn modelId="{2E4BA33E-D238-4277-8B78-93B72356D9D9}" type="presOf" srcId="{E18A6AF5-AFEE-4477-BAAA-9E1B8379DF29}" destId="{5483B1D2-C5AF-47F0-9E61-A2B2A57E088F}" srcOrd="1" destOrd="0" presId="urn:microsoft.com/office/officeart/2005/8/layout/hList7#1"/>
    <dgm:cxn modelId="{634F90B0-B9A9-431A-BD49-FF428DB29977}" srcId="{0DF85555-030C-4F15-B180-221DA2F1D540}" destId="{2EFD1A6F-E4B5-4A45-A42E-45978EF9825B}" srcOrd="1" destOrd="0" parTransId="{344B9AF7-5B04-46D1-B141-0EEB5B7E501C}" sibTransId="{E2B587EF-0C59-4F30-8598-2EC3A7A1E6F6}"/>
    <dgm:cxn modelId="{824C2508-28E8-4F70-B661-88A98DB43E1A}" type="presOf" srcId="{7FF8A4D9-3095-4E37-A82D-218C4A0B4C4E}" destId="{BAD22445-4DA0-47D6-9FC0-9CDCF093BDF1}" srcOrd="0" destOrd="0" presId="urn:microsoft.com/office/officeart/2005/8/layout/hList7#1"/>
    <dgm:cxn modelId="{A71CEB80-90CA-4B83-BE78-D2F41E37DF21}" type="presOf" srcId="{E2B587EF-0C59-4F30-8598-2EC3A7A1E6F6}" destId="{3216AA99-130C-4614-B3AD-FEDE9FD51EF1}" srcOrd="0" destOrd="0" presId="urn:microsoft.com/office/officeart/2005/8/layout/hList7#1"/>
    <dgm:cxn modelId="{C0FC54CD-8D4F-4F81-880C-12009D1E7549}" type="presOf" srcId="{2EFD1A6F-E4B5-4A45-A42E-45978EF9825B}" destId="{0566AA46-8982-4E93-96E7-D98B2BB550FF}" srcOrd="0" destOrd="0" presId="urn:microsoft.com/office/officeart/2005/8/layout/hList7#1"/>
    <dgm:cxn modelId="{0079288B-7E9A-41E5-8F49-226600E741BA}" type="presOf" srcId="{699AB07B-EA31-47FC-A66C-61FC42E9A973}" destId="{BCE93ECB-1E2D-4DF3-B558-04625A162F71}" srcOrd="1" destOrd="0" presId="urn:microsoft.com/office/officeart/2005/8/layout/hList7#1"/>
    <dgm:cxn modelId="{1BCD2FD5-6A34-4163-8EA7-2D7E769F56B1}" type="presOf" srcId="{2EFD1A6F-E4B5-4A45-A42E-45978EF9825B}" destId="{299A4994-B3BD-4491-9F04-EA4E08DEB2AB}" srcOrd="1" destOrd="0" presId="urn:microsoft.com/office/officeart/2005/8/layout/hList7#1"/>
    <dgm:cxn modelId="{3A3FA6EC-9EE9-485A-9630-28A268C3767A}" type="presOf" srcId="{E18A6AF5-AFEE-4477-BAAA-9E1B8379DF29}" destId="{D8425D3D-39C5-444F-9229-BBD2B24E39EC}" srcOrd="0" destOrd="0" presId="urn:microsoft.com/office/officeart/2005/8/layout/hList7#1"/>
    <dgm:cxn modelId="{876A35C7-6FB7-4C2B-9E3D-627A3FD6F203}" type="presOf" srcId="{0DF85555-030C-4F15-B180-221DA2F1D540}" destId="{11CD7268-8212-48C5-A127-C9E78C59494B}" srcOrd="0" destOrd="0" presId="urn:microsoft.com/office/officeart/2005/8/layout/hList7#1"/>
    <dgm:cxn modelId="{7FBE2775-9D85-4A4F-9A05-85E4283AFECD}" srcId="{0DF85555-030C-4F15-B180-221DA2F1D540}" destId="{699AB07B-EA31-47FC-A66C-61FC42E9A973}" srcOrd="2" destOrd="0" parTransId="{213C0924-1A73-43F0-8DDC-5712859C1D78}" sibTransId="{403078B3-EB63-4CF2-9A76-A0EA1711C5E0}"/>
    <dgm:cxn modelId="{4B9003D3-B8E4-461B-917B-50F2643FB5A7}" type="presParOf" srcId="{11CD7268-8212-48C5-A127-C9E78C59494B}" destId="{A78B100F-FE0A-4BE4-BF5C-521C48CEE197}" srcOrd="0" destOrd="0" presId="urn:microsoft.com/office/officeart/2005/8/layout/hList7#1"/>
    <dgm:cxn modelId="{D895BDA4-90DA-48C7-828A-39CA1F3941D0}" type="presParOf" srcId="{11CD7268-8212-48C5-A127-C9E78C59494B}" destId="{C7136E0F-308A-4205-8F98-F68A44AA59A1}" srcOrd="1" destOrd="0" presId="urn:microsoft.com/office/officeart/2005/8/layout/hList7#1"/>
    <dgm:cxn modelId="{CC3CF4B1-0B06-4A4C-9735-CFFACF10A6AF}" type="presParOf" srcId="{C7136E0F-308A-4205-8F98-F68A44AA59A1}" destId="{9AC14AC0-6F59-419A-8A29-D3B4CF857DDB}" srcOrd="0" destOrd="0" presId="urn:microsoft.com/office/officeart/2005/8/layout/hList7#1"/>
    <dgm:cxn modelId="{6B7AC2DF-40E8-4364-ACC3-6D15447B54EE}" type="presParOf" srcId="{9AC14AC0-6F59-419A-8A29-D3B4CF857DDB}" destId="{D8425D3D-39C5-444F-9229-BBD2B24E39EC}" srcOrd="0" destOrd="0" presId="urn:microsoft.com/office/officeart/2005/8/layout/hList7#1"/>
    <dgm:cxn modelId="{232FD104-5B33-4A10-90BD-158A56F9761E}" type="presParOf" srcId="{9AC14AC0-6F59-419A-8A29-D3B4CF857DDB}" destId="{5483B1D2-C5AF-47F0-9E61-A2B2A57E088F}" srcOrd="1" destOrd="0" presId="urn:microsoft.com/office/officeart/2005/8/layout/hList7#1"/>
    <dgm:cxn modelId="{A3906CEC-E2ED-497D-AEB3-F807A97FD1C8}" type="presParOf" srcId="{9AC14AC0-6F59-419A-8A29-D3B4CF857DDB}" destId="{46D74A39-B658-45B1-A805-C58548CD5F40}" srcOrd="2" destOrd="0" presId="urn:microsoft.com/office/officeart/2005/8/layout/hList7#1"/>
    <dgm:cxn modelId="{9684AA14-9183-4AC7-B93B-A029978FFEA1}" type="presParOf" srcId="{9AC14AC0-6F59-419A-8A29-D3B4CF857DDB}" destId="{C11B879E-1E04-4971-B017-1A4FDDB0F56E}" srcOrd="3" destOrd="0" presId="urn:microsoft.com/office/officeart/2005/8/layout/hList7#1"/>
    <dgm:cxn modelId="{1289617E-ADC5-4354-8969-1A0E649B3F85}" type="presParOf" srcId="{C7136E0F-308A-4205-8F98-F68A44AA59A1}" destId="{BAD22445-4DA0-47D6-9FC0-9CDCF093BDF1}" srcOrd="1" destOrd="0" presId="urn:microsoft.com/office/officeart/2005/8/layout/hList7#1"/>
    <dgm:cxn modelId="{843B6605-2596-4BA2-81F7-80554B8E7004}" type="presParOf" srcId="{C7136E0F-308A-4205-8F98-F68A44AA59A1}" destId="{91A23A83-FA98-415D-AB68-CE8F78151ACA}" srcOrd="2" destOrd="0" presId="urn:microsoft.com/office/officeart/2005/8/layout/hList7#1"/>
    <dgm:cxn modelId="{ACADE784-6141-4FCB-A6C2-FD99D393FF8D}" type="presParOf" srcId="{91A23A83-FA98-415D-AB68-CE8F78151ACA}" destId="{0566AA46-8982-4E93-96E7-D98B2BB550FF}" srcOrd="0" destOrd="0" presId="urn:microsoft.com/office/officeart/2005/8/layout/hList7#1"/>
    <dgm:cxn modelId="{3511A91C-D5AE-4994-AD6A-7F3AD6D89EFC}" type="presParOf" srcId="{91A23A83-FA98-415D-AB68-CE8F78151ACA}" destId="{299A4994-B3BD-4491-9F04-EA4E08DEB2AB}" srcOrd="1" destOrd="0" presId="urn:microsoft.com/office/officeart/2005/8/layout/hList7#1"/>
    <dgm:cxn modelId="{2A283D05-97D0-492A-A1AA-915679BB5745}" type="presParOf" srcId="{91A23A83-FA98-415D-AB68-CE8F78151ACA}" destId="{B3C779F9-A09C-4943-B1D6-E432D86AAF99}" srcOrd="2" destOrd="0" presId="urn:microsoft.com/office/officeart/2005/8/layout/hList7#1"/>
    <dgm:cxn modelId="{36802879-5C89-40DF-BAC1-B37E09249334}" type="presParOf" srcId="{91A23A83-FA98-415D-AB68-CE8F78151ACA}" destId="{73E48D0B-D4A7-439E-8B17-6019D6CCBA10}" srcOrd="3" destOrd="0" presId="urn:microsoft.com/office/officeart/2005/8/layout/hList7#1"/>
    <dgm:cxn modelId="{AA96E84A-C8FB-4BA0-8EFC-9D14539925C0}" type="presParOf" srcId="{C7136E0F-308A-4205-8F98-F68A44AA59A1}" destId="{3216AA99-130C-4614-B3AD-FEDE9FD51EF1}" srcOrd="3" destOrd="0" presId="urn:microsoft.com/office/officeart/2005/8/layout/hList7#1"/>
    <dgm:cxn modelId="{CF0D1C00-8DDE-407C-A15A-AFFFFC1FF271}" type="presParOf" srcId="{C7136E0F-308A-4205-8F98-F68A44AA59A1}" destId="{AF8EF0D6-FE05-42A8-9585-B0702A2ECE50}" srcOrd="4" destOrd="0" presId="urn:microsoft.com/office/officeart/2005/8/layout/hList7#1"/>
    <dgm:cxn modelId="{0FD4DC5F-A91A-47C7-B21F-C0253D7BC241}" type="presParOf" srcId="{AF8EF0D6-FE05-42A8-9585-B0702A2ECE50}" destId="{BECBA5E9-5402-48E2-AB60-10B32ECD1E2F}" srcOrd="0" destOrd="0" presId="urn:microsoft.com/office/officeart/2005/8/layout/hList7#1"/>
    <dgm:cxn modelId="{6CF987DE-6D11-4B8D-8E31-F1C01A28AEDF}" type="presParOf" srcId="{AF8EF0D6-FE05-42A8-9585-B0702A2ECE50}" destId="{BCE93ECB-1E2D-4DF3-B558-04625A162F71}" srcOrd="1" destOrd="0" presId="urn:microsoft.com/office/officeart/2005/8/layout/hList7#1"/>
    <dgm:cxn modelId="{C0D7149C-D288-4B94-9487-CA25D976AEBF}" type="presParOf" srcId="{AF8EF0D6-FE05-42A8-9585-B0702A2ECE50}" destId="{432BF66C-B143-43D1-827D-9C441A60C1A2}" srcOrd="2" destOrd="0" presId="urn:microsoft.com/office/officeart/2005/8/layout/hList7#1"/>
    <dgm:cxn modelId="{F8735BF4-ED6C-4D39-8122-D6B923065908}" type="presParOf" srcId="{AF8EF0D6-FE05-42A8-9585-B0702A2ECE50}" destId="{D335053E-0540-4F27-9427-A7D55E8D1A5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25D3D-39C5-444F-9229-BBD2B24E39EC}">
      <dsp:nvSpPr>
        <dsp:cNvPr id="0" name=""/>
        <dsp:cNvSpPr/>
      </dsp:nvSpPr>
      <dsp:spPr>
        <a:xfrm>
          <a:off x="2367" y="0"/>
          <a:ext cx="3683942" cy="4114800"/>
        </a:xfrm>
        <a:prstGeom prst="roundRect">
          <a:avLst>
            <a:gd name="adj" fmla="val 10000"/>
          </a:avLst>
        </a:prstGeom>
        <a:solidFill>
          <a:srgbClr val="E840EC">
            <a:alpha val="69804"/>
          </a:srgbClr>
        </a:solidFill>
        <a:ln w="190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tx1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&gt; 1 in 3 adults worldwide have high blood pressure (HBP)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2367" y="1645920"/>
        <a:ext cx="3683942" cy="1645920"/>
      </dsp:txXfrm>
    </dsp:sp>
    <dsp:sp modelId="{C11B879E-1E04-4971-B017-1A4FDDB0F56E}">
      <dsp:nvSpPr>
        <dsp:cNvPr id="0" name=""/>
        <dsp:cNvSpPr/>
      </dsp:nvSpPr>
      <dsp:spPr>
        <a:xfrm>
          <a:off x="988542" y="152403"/>
          <a:ext cx="1711593" cy="17115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566AA46-8982-4E93-96E7-D98B2BB550FF}">
      <dsp:nvSpPr>
        <dsp:cNvPr id="0" name=""/>
        <dsp:cNvSpPr/>
      </dsp:nvSpPr>
      <dsp:spPr>
        <a:xfrm>
          <a:off x="3796828" y="0"/>
          <a:ext cx="3683942" cy="4114800"/>
        </a:xfrm>
        <a:prstGeom prst="roundRect">
          <a:avLst>
            <a:gd name="adj" fmla="val 10000"/>
          </a:avLst>
        </a:prstGeom>
        <a:solidFill>
          <a:srgbClr val="E840EC">
            <a:alpha val="69804"/>
          </a:srgbClr>
        </a:solidFill>
        <a:ln w="190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HBP causes around 50% of all deaths from stroke and heart disease 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796828" y="1645920"/>
        <a:ext cx="3683942" cy="1645920"/>
      </dsp:txXfrm>
    </dsp:sp>
    <dsp:sp modelId="{73E48D0B-D4A7-439E-8B17-6019D6CCBA10}">
      <dsp:nvSpPr>
        <dsp:cNvPr id="0" name=""/>
        <dsp:cNvSpPr/>
      </dsp:nvSpPr>
      <dsp:spPr>
        <a:xfrm>
          <a:off x="4783003" y="152403"/>
          <a:ext cx="1711593" cy="171159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CBA5E9-5402-48E2-AB60-10B32ECD1E2F}">
      <dsp:nvSpPr>
        <dsp:cNvPr id="0" name=""/>
        <dsp:cNvSpPr/>
      </dsp:nvSpPr>
      <dsp:spPr>
        <a:xfrm>
          <a:off x="7591289" y="0"/>
          <a:ext cx="3683942" cy="4114800"/>
        </a:xfrm>
        <a:prstGeom prst="roundRect">
          <a:avLst>
            <a:gd name="adj" fmla="val 10000"/>
          </a:avLst>
        </a:prstGeom>
        <a:solidFill>
          <a:srgbClr val="E840EC">
            <a:alpha val="69804"/>
          </a:srgbClr>
        </a:solidFill>
        <a:ln w="190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HBP is directly responsible for 7.5 million deaths in 2004 – almost 13% of all global deaths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7591289" y="1645920"/>
        <a:ext cx="3683942" cy="1645920"/>
      </dsp:txXfrm>
    </dsp:sp>
    <dsp:sp modelId="{D335053E-0540-4F27-9427-A7D55E8D1A58}">
      <dsp:nvSpPr>
        <dsp:cNvPr id="0" name=""/>
        <dsp:cNvSpPr/>
      </dsp:nvSpPr>
      <dsp:spPr>
        <a:xfrm>
          <a:off x="8577464" y="152403"/>
          <a:ext cx="1711593" cy="1711593"/>
        </a:xfrm>
        <a:prstGeom prst="ellipse">
          <a:avLst/>
        </a:prstGeom>
        <a:blipFill rotWithShape="0">
          <a:blip xmlns:r="http://schemas.openxmlformats.org/officeDocument/2006/relationships"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8B100F-FE0A-4BE4-BF5C-521C48CEE197}">
      <dsp:nvSpPr>
        <dsp:cNvPr id="0" name=""/>
        <dsp:cNvSpPr/>
      </dsp:nvSpPr>
      <dsp:spPr>
        <a:xfrm>
          <a:off x="495303" y="3328984"/>
          <a:ext cx="10375392" cy="617220"/>
        </a:xfrm>
        <a:prstGeom prst="leftRightArrow">
          <a:avLst/>
        </a:prstGeom>
        <a:solidFill>
          <a:srgbClr val="007AD6"/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D16D5-6D2A-3947-986F-B85A182A1B7F}" type="datetimeFigureOut">
              <a:rPr kumimoji="1" lang="zh-CN" altLang="en-US" smtClean="0"/>
              <a:t>2017/12/4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CF1BF-9901-294D-B465-8FAA80E6D19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44276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A3EC3-254A-497A-8544-00F9D3E3480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371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A3EC3-254A-497A-8544-00F9D3E3480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79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 userDrawn="1"/>
        </p:nvGrpSpPr>
        <p:grpSpPr>
          <a:xfrm>
            <a:off x="581" y="0"/>
            <a:ext cx="5447347" cy="6858001"/>
            <a:chOff x="581" y="0"/>
            <a:chExt cx="5447347" cy="6858001"/>
          </a:xfrm>
        </p:grpSpPr>
        <p:pic>
          <p:nvPicPr>
            <p:cNvPr id="9" name="Picture 5" descr="E:\设计文件\BF suam VI\PPT-0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1" y="0"/>
              <a:ext cx="5375339" cy="6858001"/>
            </a:xfrm>
            <a:prstGeom prst="rect">
              <a:avLst/>
            </a:prstGeom>
            <a:noFill/>
          </p:spPr>
        </p:pic>
        <p:sp>
          <p:nvSpPr>
            <p:cNvPr id="10" name="矩形 9"/>
            <p:cNvSpPr/>
            <p:nvPr/>
          </p:nvSpPr>
          <p:spPr>
            <a:xfrm>
              <a:off x="4079776" y="2852936"/>
              <a:ext cx="1368152" cy="1512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11" name="Picture 5" descr="E:\设计文件\BF suam VI\PPT-01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3131" y="1317224"/>
            <a:ext cx="5064805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661941" y="3327401"/>
            <a:ext cx="6655347" cy="68996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40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6415088" y="4365625"/>
            <a:ext cx="4902200" cy="895350"/>
          </a:xfrm>
          <a:prstGeom prst="rect">
            <a:avLst/>
          </a:prstGeom>
        </p:spPr>
        <p:txBody>
          <a:bodyPr/>
          <a:lstStyle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</a:lstStyle>
          <a:p>
            <a:pPr lvl="1"/>
            <a:r>
              <a:rPr kumimoji="1" lang="zh-CN" altLang="en-US" dirty="0" smtClean="0"/>
              <a:t>二级</a:t>
            </a:r>
          </a:p>
        </p:txBody>
      </p:sp>
    </p:spTree>
    <p:extLst>
      <p:ext uri="{BB962C8B-B14F-4D97-AF65-F5344CB8AC3E}">
        <p14:creationId xmlns:p14="http://schemas.microsoft.com/office/powerpoint/2010/main" val="86112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题加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1079500" y="1858963"/>
            <a:ext cx="10274300" cy="442118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1079500" y="584200"/>
            <a:ext cx="8139113" cy="10048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94186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130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设计文件\BF suam VI\PPT-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2679" y="0"/>
            <a:ext cx="9144001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67944" y="2766218"/>
            <a:ext cx="6970731" cy="1325563"/>
          </a:xfrm>
          <a:prstGeom prst="rect">
            <a:avLst/>
          </a:prstGeom>
        </p:spPr>
        <p:txBody>
          <a:bodyPr anchor="ctr"/>
          <a:lstStyle>
            <a:lvl1pPr algn="ctr">
              <a:defRPr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7892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609600" y="980728"/>
            <a:ext cx="10972800" cy="936104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 altLang="zh-TW" dirty="0" smtClean="0"/>
              <a:t>Title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623392" y="1988840"/>
            <a:ext cx="10972800" cy="46805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6858006" y="6500835"/>
            <a:ext cx="52387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b="0" dirty="0" smtClean="0">
                <a:solidFill>
                  <a:srgbClr val="5A5A5A"/>
                </a:solidFill>
                <a:latin typeface="Calibri" pitchFamily="34" charset="0"/>
              </a:rPr>
              <a:t>Product Training Materials - Cardiovascular Series 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43" y="6500835"/>
            <a:ext cx="6381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/>
            <a:r>
              <a:rPr lang="en-US" altLang="zh-CN" sz="1400" dirty="0" smtClean="0">
                <a:solidFill>
                  <a:srgbClr val="5A5A5A"/>
                </a:solidFill>
                <a:latin typeface="Calibri" pitchFamily="34" charset="0"/>
                <a:cs typeface="Arial" pitchFamily="34" charset="0"/>
              </a:rPr>
              <a:t>© 2006-2015 BF Suma Pharmaceuticals Inc. All rights reserved.</a:t>
            </a:r>
            <a:endParaRPr lang="zh-CN" altLang="en-US" sz="1400" dirty="0">
              <a:solidFill>
                <a:srgbClr val="5A5A5A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35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623393" y="980728"/>
            <a:ext cx="4011084" cy="11620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200" b="1"/>
            </a:lvl1pPr>
          </a:lstStyle>
          <a:p>
            <a:r>
              <a:rPr lang="en-US" altLang="zh-TW" dirty="0" smtClean="0"/>
              <a:t>Title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766733" y="1004887"/>
            <a:ext cx="6815667" cy="56644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2238946"/>
            <a:ext cx="4011084" cy="44304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  <p:sp>
        <p:nvSpPr>
          <p:cNvPr id="9" name="矩形 8"/>
          <p:cNvSpPr/>
          <p:nvPr userDrawn="1"/>
        </p:nvSpPr>
        <p:spPr>
          <a:xfrm>
            <a:off x="6858006" y="6500835"/>
            <a:ext cx="52387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b="0" dirty="0" smtClean="0">
                <a:solidFill>
                  <a:srgbClr val="5A5A5A"/>
                </a:solidFill>
                <a:latin typeface="Calibri" pitchFamily="34" charset="0"/>
              </a:rPr>
              <a:t>Product Training Materials - Cardiovascular Series 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43" y="6500835"/>
            <a:ext cx="6381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/>
            <a:r>
              <a:rPr lang="en-US" altLang="zh-CN" sz="1400" dirty="0" smtClean="0">
                <a:solidFill>
                  <a:srgbClr val="5A5A5A"/>
                </a:solidFill>
                <a:latin typeface="Calibri" pitchFamily="34" charset="0"/>
                <a:cs typeface="Arial" pitchFamily="34" charset="0"/>
              </a:rPr>
              <a:t>© 2006-2015 BF Suma Pharmaceuticals Inc. All rights reserved.</a:t>
            </a:r>
            <a:endParaRPr lang="zh-CN" altLang="en-US" sz="1400" dirty="0">
              <a:solidFill>
                <a:srgbClr val="5A5A5A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88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设计文件\BF suam VI\PPT-03.jp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855605"/>
            <a:ext cx="300943" cy="5015226"/>
          </a:xfrm>
          <a:prstGeom prst="rect">
            <a:avLst/>
          </a:prstGeom>
          <a:noFill/>
        </p:spPr>
      </p:pic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8381" y="230188"/>
            <a:ext cx="1963712" cy="95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3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1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77913" y="3357381"/>
            <a:ext cx="8199335" cy="68996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sz="3200" dirty="0" smtClean="0">
                <a:solidFill>
                  <a:schemeClr val="accent1"/>
                </a:solidFill>
              </a:rPr>
              <a:t>Pressure Free Tea</a:t>
            </a:r>
            <a:endParaRPr kumimoji="1" lang="zh-CN" alt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3428982" y="-24"/>
            <a:ext cx="5334037" cy="6333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solidFill>
                  <a:srgbClr val="323291"/>
                </a:solidFill>
              </a:rPr>
              <a:t>Difference in control</a:t>
            </a:r>
            <a:br>
              <a:rPr lang="en-US" sz="2800" dirty="0" smtClean="0">
                <a:solidFill>
                  <a:srgbClr val="323291"/>
                </a:solidFill>
              </a:rPr>
            </a:br>
            <a:r>
              <a:rPr lang="en-US" sz="2800" dirty="0" smtClean="0">
                <a:solidFill>
                  <a:srgbClr val="323291"/>
                </a:solidFill>
              </a:rPr>
              <a:t>between countries</a:t>
            </a:r>
            <a:endParaRPr lang="en-US" sz="2800" dirty="0">
              <a:solidFill>
                <a:srgbClr val="32329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858962"/>
            <a:ext cx="5080000" cy="4454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任意多边形 47"/>
          <p:cNvSpPr>
            <a:spLocks noChangeArrowheads="1"/>
          </p:cNvSpPr>
          <p:nvPr/>
        </p:nvSpPr>
        <p:spPr bwMode="auto">
          <a:xfrm>
            <a:off x="95208" y="1214423"/>
            <a:ext cx="5029200" cy="4913313"/>
          </a:xfrm>
          <a:custGeom>
            <a:avLst/>
            <a:gdLst>
              <a:gd name="T0" fmla="*/ 0 w 3771900"/>
              <a:gd name="T1" fmla="*/ 0 h 4914514"/>
              <a:gd name="T2" fmla="*/ 3771900 w 3771900"/>
              <a:gd name="T3" fmla="*/ 0 h 4914514"/>
              <a:gd name="T4" fmla="*/ 3771900 w 3771900"/>
              <a:gd name="T5" fmla="*/ 1646074 h 4914514"/>
              <a:gd name="T6" fmla="*/ 3119718 w 3771900"/>
              <a:gd name="T7" fmla="*/ 2297936 h 4914514"/>
              <a:gd name="T8" fmla="*/ 3771900 w 3771900"/>
              <a:gd name="T9" fmla="*/ 2949800 h 4914514"/>
              <a:gd name="T10" fmla="*/ 3771900 w 3771900"/>
              <a:gd name="T11" fmla="*/ 4912112 h 4914514"/>
              <a:gd name="T12" fmla="*/ 0 w 3771900"/>
              <a:gd name="T13" fmla="*/ 4912112 h 4914514"/>
              <a:gd name="T14" fmla="*/ 0 w 3771900"/>
              <a:gd name="T15" fmla="*/ 0 h 49145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71900"/>
              <a:gd name="T25" fmla="*/ 0 h 4914514"/>
              <a:gd name="T26" fmla="*/ 3771900 w 3771900"/>
              <a:gd name="T27" fmla="*/ 4914514 h 49145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71900" h="4914514">
                <a:moveTo>
                  <a:pt x="0" y="0"/>
                </a:moveTo>
                <a:lnTo>
                  <a:pt x="3771900" y="0"/>
                </a:lnTo>
                <a:lnTo>
                  <a:pt x="3771900" y="1646878"/>
                </a:lnTo>
                <a:cubicBezTo>
                  <a:pt x="3411710" y="1646878"/>
                  <a:pt x="3119718" y="1938870"/>
                  <a:pt x="3119718" y="2299060"/>
                </a:cubicBezTo>
                <a:cubicBezTo>
                  <a:pt x="3119718" y="2659250"/>
                  <a:pt x="3411710" y="2951242"/>
                  <a:pt x="3771900" y="2951242"/>
                </a:cubicBezTo>
                <a:lnTo>
                  <a:pt x="3771900" y="4914514"/>
                </a:lnTo>
                <a:lnTo>
                  <a:pt x="0" y="4914514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rgbClr val="E840EC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8" name="任意多边形 49"/>
          <p:cNvSpPr>
            <a:spLocks noChangeArrowheads="1"/>
          </p:cNvSpPr>
          <p:nvPr/>
        </p:nvSpPr>
        <p:spPr bwMode="auto">
          <a:xfrm>
            <a:off x="6191251" y="1214423"/>
            <a:ext cx="5899151" cy="4913313"/>
          </a:xfrm>
          <a:custGeom>
            <a:avLst/>
            <a:gdLst>
              <a:gd name="T0" fmla="*/ 652264 w 4424082"/>
              <a:gd name="T1" fmla="*/ 0 h 4914514"/>
              <a:gd name="T2" fmla="*/ 4424644 w 4424082"/>
              <a:gd name="T3" fmla="*/ 0 h 4914514"/>
              <a:gd name="T4" fmla="*/ 4424644 w 4424082"/>
              <a:gd name="T5" fmla="*/ 4912112 h 4914514"/>
              <a:gd name="T6" fmla="*/ 652264 w 4424082"/>
              <a:gd name="T7" fmla="*/ 4912112 h 4914514"/>
              <a:gd name="T8" fmla="*/ 652264 w 4424082"/>
              <a:gd name="T9" fmla="*/ 2949800 h 4914514"/>
              <a:gd name="T10" fmla="*/ 0 w 4424082"/>
              <a:gd name="T11" fmla="*/ 2297936 h 4914514"/>
              <a:gd name="T12" fmla="*/ 652264 w 4424082"/>
              <a:gd name="T13" fmla="*/ 1646074 h 49145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424082"/>
              <a:gd name="T22" fmla="*/ 0 h 4914514"/>
              <a:gd name="T23" fmla="*/ 4424082 w 4424082"/>
              <a:gd name="T24" fmla="*/ 4914514 h 49145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424082" h="4914514">
                <a:moveTo>
                  <a:pt x="652182" y="0"/>
                </a:moveTo>
                <a:lnTo>
                  <a:pt x="4424082" y="0"/>
                </a:lnTo>
                <a:lnTo>
                  <a:pt x="4424082" y="4914514"/>
                </a:lnTo>
                <a:lnTo>
                  <a:pt x="652182" y="4914514"/>
                </a:lnTo>
                <a:lnTo>
                  <a:pt x="652182" y="2951242"/>
                </a:lnTo>
                <a:cubicBezTo>
                  <a:pt x="291992" y="2951242"/>
                  <a:pt x="0" y="2659250"/>
                  <a:pt x="0" y="2299060"/>
                </a:cubicBezTo>
                <a:cubicBezTo>
                  <a:pt x="0" y="1938870"/>
                  <a:pt x="291992" y="1646878"/>
                  <a:pt x="652182" y="1646878"/>
                </a:cubicBezTo>
                <a:lnTo>
                  <a:pt x="652182" y="0"/>
                </a:lnTo>
                <a:close/>
              </a:path>
            </a:pathLst>
          </a:custGeom>
          <a:noFill/>
          <a:ln w="38100" cap="flat" cmpd="sng">
            <a:solidFill>
              <a:srgbClr val="E840EC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椭圆 50"/>
          <p:cNvSpPr>
            <a:spLocks noChangeAspect="1" noChangeArrowheads="1"/>
          </p:cNvSpPr>
          <p:nvPr/>
        </p:nvSpPr>
        <p:spPr bwMode="auto">
          <a:xfrm>
            <a:off x="4321501" y="2928934"/>
            <a:ext cx="1584001" cy="1188000"/>
          </a:xfrm>
          <a:prstGeom prst="ellipse">
            <a:avLst/>
          </a:prstGeom>
          <a:solidFill>
            <a:srgbClr val="007AD6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Font typeface="Arial" pitchFamily="34" charset="0"/>
              <a:buNone/>
            </a:pPr>
            <a:r>
              <a:rPr lang="en-US" altLang="zh-CN" sz="1200" b="1" dirty="0" smtClean="0">
                <a:solidFill>
                  <a:schemeClr val="bg1"/>
                </a:solidFill>
              </a:rPr>
              <a:t>Developed countries</a:t>
            </a:r>
          </a:p>
        </p:txBody>
      </p:sp>
      <p:sp>
        <p:nvSpPr>
          <p:cNvPr id="10" name="椭圆 51"/>
          <p:cNvSpPr>
            <a:spLocks noChangeAspect="1" noChangeArrowheads="1"/>
          </p:cNvSpPr>
          <p:nvPr/>
        </p:nvSpPr>
        <p:spPr bwMode="auto">
          <a:xfrm>
            <a:off x="6280153" y="2928936"/>
            <a:ext cx="1584000" cy="1188001"/>
          </a:xfrm>
          <a:prstGeom prst="ellipse">
            <a:avLst/>
          </a:prstGeom>
          <a:solidFill>
            <a:srgbClr val="007AD6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altLang="zh-CN" sz="1200" b="1" dirty="0" smtClean="0">
                <a:solidFill>
                  <a:schemeClr val="bg1"/>
                </a:solidFill>
              </a:rPr>
              <a:t>Developing countries</a:t>
            </a:r>
          </a:p>
        </p:txBody>
      </p:sp>
      <p:sp>
        <p:nvSpPr>
          <p:cNvPr id="11" name="文本框 52"/>
          <p:cNvSpPr>
            <a:spLocks noChangeArrowheads="1"/>
          </p:cNvSpPr>
          <p:nvPr/>
        </p:nvSpPr>
        <p:spPr bwMode="auto">
          <a:xfrm>
            <a:off x="190459" y="1292354"/>
            <a:ext cx="46291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5A5A5A"/>
                </a:solidFill>
                <a:ea typeface="微软雅黑" pitchFamily="34" charset="-122"/>
                <a:sym typeface="Calibri" pitchFamily="34" charset="0"/>
              </a:rPr>
              <a:t>Widespread diagnosis and treatment </a:t>
            </a:r>
          </a:p>
        </p:txBody>
      </p:sp>
      <p:sp>
        <p:nvSpPr>
          <p:cNvPr id="12" name="文本框 54"/>
          <p:cNvSpPr>
            <a:spLocks noChangeArrowheads="1"/>
          </p:cNvSpPr>
          <p:nvPr/>
        </p:nvSpPr>
        <p:spPr bwMode="auto">
          <a:xfrm>
            <a:off x="7137409" y="1357298"/>
            <a:ext cx="49529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5A5A5A"/>
                </a:solidFill>
                <a:ea typeface="微软雅黑" pitchFamily="34" charset="-122"/>
                <a:sym typeface="Calibri" pitchFamily="34" charset="0"/>
              </a:rPr>
              <a:t>People remain undiagnosed</a:t>
            </a:r>
          </a:p>
        </p:txBody>
      </p:sp>
      <p:sp>
        <p:nvSpPr>
          <p:cNvPr id="13" name="直接连接符 56"/>
          <p:cNvSpPr>
            <a:spLocks noChangeShapeType="1"/>
          </p:cNvSpPr>
          <p:nvPr/>
        </p:nvSpPr>
        <p:spPr bwMode="auto">
          <a:xfrm>
            <a:off x="1485885" y="2357430"/>
            <a:ext cx="2609851" cy="0"/>
          </a:xfrm>
          <a:prstGeom prst="line">
            <a:avLst/>
          </a:prstGeom>
          <a:noFill/>
          <a:ln w="38100">
            <a:solidFill>
              <a:srgbClr val="E840EC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直接连接符 58"/>
          <p:cNvSpPr>
            <a:spLocks noChangeShapeType="1"/>
          </p:cNvSpPr>
          <p:nvPr/>
        </p:nvSpPr>
        <p:spPr bwMode="auto">
          <a:xfrm>
            <a:off x="7708913" y="2357430"/>
            <a:ext cx="2609851" cy="0"/>
          </a:xfrm>
          <a:prstGeom prst="line">
            <a:avLst/>
          </a:prstGeom>
          <a:noFill/>
          <a:ln w="38100">
            <a:solidFill>
              <a:srgbClr val="E840EC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椭圆 59"/>
          <p:cNvSpPr>
            <a:spLocks noChangeArrowheads="1"/>
          </p:cNvSpPr>
          <p:nvPr/>
        </p:nvSpPr>
        <p:spPr bwMode="auto">
          <a:xfrm>
            <a:off x="819132" y="2143116"/>
            <a:ext cx="603249" cy="450850"/>
          </a:xfrm>
          <a:prstGeom prst="ellipse">
            <a:avLst/>
          </a:prstGeom>
          <a:solidFill>
            <a:srgbClr val="007AD6"/>
          </a:solidFill>
          <a:ln w="38100">
            <a:solidFill>
              <a:srgbClr val="E840EC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6" name="椭圆 60"/>
          <p:cNvSpPr>
            <a:spLocks noChangeArrowheads="1"/>
          </p:cNvSpPr>
          <p:nvPr/>
        </p:nvSpPr>
        <p:spPr bwMode="auto">
          <a:xfrm>
            <a:off x="10375933" y="2143116"/>
            <a:ext cx="603249" cy="450850"/>
          </a:xfrm>
          <a:prstGeom prst="ellipse">
            <a:avLst/>
          </a:prstGeom>
          <a:solidFill>
            <a:srgbClr val="007AD6"/>
          </a:solidFill>
          <a:ln w="38100">
            <a:solidFill>
              <a:srgbClr val="E840EC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8" name="文本框 52"/>
          <p:cNvSpPr>
            <a:spLocks noChangeArrowheads="1"/>
          </p:cNvSpPr>
          <p:nvPr/>
        </p:nvSpPr>
        <p:spPr bwMode="auto">
          <a:xfrm>
            <a:off x="95251" y="2799892"/>
            <a:ext cx="4190987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5A5A5A"/>
                </a:solidFill>
                <a:ea typeface="微软雅黑" pitchFamily="34" charset="-122"/>
                <a:sym typeface="Calibri" pitchFamily="34" charset="0"/>
              </a:rPr>
              <a:t>Low-cost medication </a:t>
            </a:r>
          </a:p>
          <a:p>
            <a:pPr marL="355600"/>
            <a:r>
              <a:rPr lang="en-US" altLang="zh-CN" sz="2000" dirty="0" smtClean="0">
                <a:solidFill>
                  <a:srgbClr val="5A5A5A"/>
                </a:solidFill>
                <a:ea typeface="微软雅黑" pitchFamily="34" charset="-122"/>
                <a:sym typeface="Calibri" pitchFamily="34" charset="0"/>
              </a:rPr>
              <a:t>(</a:t>
            </a:r>
            <a:r>
              <a:rPr lang="en-US" altLang="zh-CN" dirty="0" smtClean="0">
                <a:solidFill>
                  <a:srgbClr val="5A5A5A"/>
                </a:solidFill>
                <a:ea typeface="微软雅黑" pitchFamily="34" charset="-122"/>
                <a:sym typeface="Calibri" pitchFamily="34" charset="0"/>
              </a:rPr>
              <a:t>e.g. almost 40% of adults in the WHO European Region and 31% of adults in the WHO Region of the Americas had high blood pressure in 1980. By 2008, this had dropped to below 30% and 23% respectively.)</a:t>
            </a:r>
          </a:p>
        </p:txBody>
      </p:sp>
      <p:sp>
        <p:nvSpPr>
          <p:cNvPr id="19" name="文本框 54"/>
          <p:cNvSpPr>
            <a:spLocks noChangeArrowheads="1"/>
          </p:cNvSpPr>
          <p:nvPr/>
        </p:nvSpPr>
        <p:spPr bwMode="auto">
          <a:xfrm>
            <a:off x="7613664" y="2786059"/>
            <a:ext cx="472863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5A5A5A"/>
                </a:solidFill>
                <a:ea typeface="微软雅黑" pitchFamily="34" charset="-122"/>
                <a:sym typeface="Calibri" pitchFamily="34" charset="0"/>
              </a:rPr>
              <a:t>Often miss out on treatment that can help reduce the risks</a:t>
            </a:r>
            <a:endParaRPr lang="zh-CN" altLang="en-US" dirty="0" smtClean="0">
              <a:solidFill>
                <a:srgbClr val="5A5A5A"/>
              </a:solidFill>
              <a:ea typeface="微软雅黑" pitchFamily="34" charset="-122"/>
              <a:sym typeface="Calibri" pitchFamily="34" charset="0"/>
            </a:endParaRPr>
          </a:p>
          <a:p>
            <a:pPr marL="355600"/>
            <a:r>
              <a:rPr lang="en-US" altLang="zh-CN" dirty="0" smtClean="0">
                <a:solidFill>
                  <a:srgbClr val="5A5A5A"/>
                </a:solidFill>
                <a:ea typeface="微软雅黑" pitchFamily="34" charset="-122"/>
                <a:sym typeface="Calibri" pitchFamily="34" charset="0"/>
              </a:rPr>
              <a:t>(e.g. in the WHO African region, more than 40% (and up to 50%) of adults in many countries are estimated to have high blood pressure and this proportion is increasing)</a:t>
            </a:r>
          </a:p>
        </p:txBody>
      </p:sp>
    </p:spTree>
    <p:extLst>
      <p:ext uri="{BB962C8B-B14F-4D97-AF65-F5344CB8AC3E}">
        <p14:creationId xmlns:p14="http://schemas.microsoft.com/office/powerpoint/2010/main" val="4202760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直接连接符 44"/>
          <p:cNvSpPr>
            <a:spLocks noChangeShapeType="1"/>
          </p:cNvSpPr>
          <p:nvPr/>
        </p:nvSpPr>
        <p:spPr bwMode="auto">
          <a:xfrm>
            <a:off x="3581097" y="3241664"/>
            <a:ext cx="5949937" cy="830279"/>
          </a:xfrm>
          <a:prstGeom prst="line">
            <a:avLst/>
          </a:prstGeom>
          <a:noFill/>
          <a:ln w="38100">
            <a:solidFill>
              <a:srgbClr val="007AD6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62227" y="-24"/>
            <a:ext cx="7048549" cy="100013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323291"/>
                </a:solidFill>
              </a:rPr>
              <a:t>Pressure Free Tea helps you</a:t>
            </a:r>
            <a:r>
              <a:rPr lang="en-US" altLang="zh-CN" sz="2800" dirty="0" smtClean="0">
                <a:ln w="3175">
                  <a:noFill/>
                </a:ln>
                <a:solidFill>
                  <a:srgbClr val="323291"/>
                </a:solidFill>
              </a:rPr>
              <a:t> In 4 aspects </a:t>
            </a:r>
            <a:endParaRPr lang="en-US" sz="2800" dirty="0">
              <a:solidFill>
                <a:srgbClr val="323291"/>
              </a:solidFill>
            </a:endParaRPr>
          </a:p>
        </p:txBody>
      </p:sp>
      <p:sp>
        <p:nvSpPr>
          <p:cNvPr id="31" name="椭圆 16"/>
          <p:cNvSpPr>
            <a:spLocks noChangeArrowheads="1"/>
          </p:cNvSpPr>
          <p:nvPr/>
        </p:nvSpPr>
        <p:spPr bwMode="auto">
          <a:xfrm>
            <a:off x="770086" y="1652574"/>
            <a:ext cx="2842685" cy="2085975"/>
          </a:xfrm>
          <a:prstGeom prst="ellipse">
            <a:avLst/>
          </a:pr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pic>
        <p:nvPicPr>
          <p:cNvPr id="32" name="图片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1638" y="1827204"/>
            <a:ext cx="3439132" cy="171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椭圆 25"/>
          <p:cNvSpPr>
            <a:spLocks noChangeArrowheads="1"/>
          </p:cNvSpPr>
          <p:nvPr/>
        </p:nvSpPr>
        <p:spPr bwMode="auto">
          <a:xfrm>
            <a:off x="577472" y="1500175"/>
            <a:ext cx="3230033" cy="2370137"/>
          </a:xfrm>
          <a:prstGeom prst="ellipse">
            <a:avLst/>
          </a:prstGeom>
          <a:noFill/>
          <a:ln w="57150">
            <a:solidFill>
              <a:srgbClr val="007AD6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529978" y="4857760"/>
            <a:ext cx="2245733" cy="1648500"/>
            <a:chOff x="-2327275" y="3866503"/>
            <a:chExt cx="2327275" cy="2277810"/>
          </a:xfrm>
        </p:grpSpPr>
        <p:sp>
          <p:nvSpPr>
            <p:cNvPr id="29" name="椭圆 18"/>
            <p:cNvSpPr>
              <a:spLocks noChangeArrowheads="1"/>
            </p:cNvSpPr>
            <p:nvPr/>
          </p:nvSpPr>
          <p:spPr bwMode="auto">
            <a:xfrm>
              <a:off x="-2190140" y="4000504"/>
              <a:ext cx="2053004" cy="2009809"/>
            </a:xfrm>
            <a:prstGeom prst="ellipse">
              <a:avLst/>
            </a:prstGeom>
            <a:solidFill>
              <a:srgbClr val="FFFF00">
                <a:alpha val="39999"/>
              </a:srgb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r>
                <a:rPr lang="en-US" altLang="zh-CN" b="1" dirty="0" smtClean="0">
                  <a:solidFill>
                    <a:srgbClr val="5A5A5A"/>
                  </a:solidFill>
                </a:rPr>
                <a:t>Better Urinary</a:t>
              </a:r>
            </a:p>
          </p:txBody>
        </p:sp>
        <p:sp>
          <p:nvSpPr>
            <p:cNvPr id="30" name="椭圆 26"/>
            <p:cNvSpPr>
              <a:spLocks noChangeArrowheads="1"/>
            </p:cNvSpPr>
            <p:nvPr/>
          </p:nvSpPr>
          <p:spPr bwMode="auto">
            <a:xfrm>
              <a:off x="-2327275" y="3866503"/>
              <a:ext cx="2327275" cy="2277810"/>
            </a:xfrm>
            <a:prstGeom prst="ellipse">
              <a:avLst/>
            </a:prstGeom>
            <a:noFill/>
            <a:ln w="57150">
              <a:solidFill>
                <a:srgbClr val="007AD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848149" y="4500570"/>
            <a:ext cx="2248116" cy="1648498"/>
            <a:chOff x="-3066091" y="1080423"/>
            <a:chExt cx="2329747" cy="2277809"/>
          </a:xfrm>
        </p:grpSpPr>
        <p:sp>
          <p:nvSpPr>
            <p:cNvPr id="27" name="椭圆 23"/>
            <p:cNvSpPr>
              <a:spLocks noChangeArrowheads="1"/>
            </p:cNvSpPr>
            <p:nvPr/>
          </p:nvSpPr>
          <p:spPr bwMode="auto">
            <a:xfrm>
              <a:off x="-2928990" y="1214422"/>
              <a:ext cx="2055545" cy="2009811"/>
            </a:xfrm>
            <a:prstGeom prst="ellipse">
              <a:avLst/>
            </a:prstGeom>
            <a:solidFill>
              <a:srgbClr val="FFFF00">
                <a:alpha val="39999"/>
              </a:srgb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r>
                <a:rPr lang="en-US" altLang="zh-CN" b="1" dirty="0" smtClean="0">
                  <a:solidFill>
                    <a:srgbClr val="5A5A5A"/>
                  </a:solidFill>
                </a:rPr>
                <a:t>Anti-oxidant</a:t>
              </a:r>
            </a:p>
          </p:txBody>
        </p:sp>
        <p:sp>
          <p:nvSpPr>
            <p:cNvPr id="28" name="椭圆 27"/>
            <p:cNvSpPr>
              <a:spLocks noChangeArrowheads="1"/>
            </p:cNvSpPr>
            <p:nvPr/>
          </p:nvSpPr>
          <p:spPr bwMode="auto">
            <a:xfrm>
              <a:off x="-3066091" y="1080423"/>
              <a:ext cx="2329747" cy="2277809"/>
            </a:xfrm>
            <a:prstGeom prst="ellipse">
              <a:avLst/>
            </a:prstGeom>
            <a:noFill/>
            <a:ln w="57150">
              <a:solidFill>
                <a:srgbClr val="007AD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531034" y="3357562"/>
            <a:ext cx="2089505" cy="1533856"/>
            <a:chOff x="6648209" y="3080721"/>
            <a:chExt cx="1567129" cy="1533856"/>
          </a:xfrm>
        </p:grpSpPr>
        <p:sp>
          <p:nvSpPr>
            <p:cNvPr id="25" name="椭圆 21"/>
            <p:cNvSpPr>
              <a:spLocks noChangeArrowheads="1"/>
            </p:cNvSpPr>
            <p:nvPr/>
          </p:nvSpPr>
          <p:spPr bwMode="auto">
            <a:xfrm>
              <a:off x="6741285" y="3170835"/>
              <a:ext cx="1380976" cy="1353629"/>
            </a:xfrm>
            <a:prstGeom prst="ellipse">
              <a:avLst/>
            </a:prstGeom>
            <a:solidFill>
              <a:srgbClr val="FFFF00">
                <a:alpha val="39999"/>
              </a:srgb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r>
                <a:rPr lang="en-US" altLang="zh-CN" b="1" dirty="0" smtClean="0">
                  <a:solidFill>
                    <a:srgbClr val="5A5A5A"/>
                  </a:solidFill>
                </a:rPr>
                <a:t>Relief from anxiety</a:t>
              </a:r>
              <a:endParaRPr lang="zh-CN" altLang="en-US" b="1" dirty="0">
                <a:solidFill>
                  <a:srgbClr val="5A5A5A"/>
                </a:solidFill>
              </a:endParaRPr>
            </a:p>
          </p:txBody>
        </p:sp>
        <p:sp>
          <p:nvSpPr>
            <p:cNvPr id="26" name="椭圆 28"/>
            <p:cNvSpPr>
              <a:spLocks noChangeArrowheads="1"/>
            </p:cNvSpPr>
            <p:nvPr/>
          </p:nvSpPr>
          <p:spPr bwMode="auto">
            <a:xfrm>
              <a:off x="6648209" y="3080721"/>
              <a:ext cx="1567129" cy="1533856"/>
            </a:xfrm>
            <a:prstGeom prst="ellipse">
              <a:avLst/>
            </a:prstGeom>
            <a:noFill/>
            <a:ln w="57150">
              <a:solidFill>
                <a:srgbClr val="007AD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006760" y="1071547"/>
            <a:ext cx="3106329" cy="2277811"/>
            <a:chOff x="4099641" y="1080421"/>
            <a:chExt cx="2329747" cy="2277811"/>
          </a:xfrm>
        </p:grpSpPr>
        <p:sp>
          <p:nvSpPr>
            <p:cNvPr id="23" name="椭圆 19"/>
            <p:cNvSpPr>
              <a:spLocks noChangeArrowheads="1"/>
            </p:cNvSpPr>
            <p:nvPr/>
          </p:nvSpPr>
          <p:spPr bwMode="auto">
            <a:xfrm>
              <a:off x="4236741" y="1214422"/>
              <a:ext cx="2055546" cy="2009809"/>
            </a:xfrm>
            <a:prstGeom prst="ellipse">
              <a:avLst/>
            </a:prstGeom>
            <a:solidFill>
              <a:srgbClr val="FFFF00">
                <a:alpha val="39999"/>
              </a:srgb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r>
                <a:rPr lang="en-US" altLang="zh-CN" b="1" dirty="0" smtClean="0">
                  <a:solidFill>
                    <a:srgbClr val="5A5A5A"/>
                  </a:solidFill>
                </a:rPr>
                <a:t>Lowers blood pressure and cholesterol </a:t>
              </a:r>
            </a:p>
          </p:txBody>
        </p:sp>
        <p:sp>
          <p:nvSpPr>
            <p:cNvPr id="24" name="椭圆 29"/>
            <p:cNvSpPr>
              <a:spLocks noChangeArrowheads="1"/>
            </p:cNvSpPr>
            <p:nvPr/>
          </p:nvSpPr>
          <p:spPr bwMode="auto">
            <a:xfrm>
              <a:off x="4099641" y="1080421"/>
              <a:ext cx="2329747" cy="2277811"/>
            </a:xfrm>
            <a:prstGeom prst="ellipse">
              <a:avLst/>
            </a:prstGeom>
            <a:noFill/>
            <a:ln w="57150">
              <a:solidFill>
                <a:srgbClr val="007AD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18" name="椭圆 22"/>
          <p:cNvSpPr>
            <a:spLocks noChangeArrowheads="1"/>
          </p:cNvSpPr>
          <p:nvPr/>
        </p:nvSpPr>
        <p:spPr bwMode="auto">
          <a:xfrm>
            <a:off x="636737" y="1412861"/>
            <a:ext cx="1030816" cy="757238"/>
          </a:xfrm>
          <a:prstGeom prst="ellipse">
            <a:avLst/>
          </a:prstGeom>
          <a:solidFill>
            <a:srgbClr val="E840EC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Font typeface="Arial" pitchFamily="34" charset="0"/>
              <a:buNone/>
            </a:pPr>
            <a:r>
              <a:rPr lang="en-US" altLang="zh-CN" b="1" dirty="0" smtClean="0">
                <a:solidFill>
                  <a:srgbClr val="FFFFFF"/>
                </a:solidFill>
              </a:rPr>
              <a:t>New</a:t>
            </a:r>
            <a:endParaRPr lang="zh-CN" altLang="en-US" b="1" dirty="0">
              <a:solidFill>
                <a:srgbClr val="FFFFFF"/>
              </a:solidFill>
            </a:endParaRPr>
          </a:p>
        </p:txBody>
      </p:sp>
      <p:sp>
        <p:nvSpPr>
          <p:cNvPr id="19" name="直接连接符 35"/>
          <p:cNvSpPr>
            <a:spLocks noChangeShapeType="1"/>
          </p:cNvSpPr>
          <p:nvPr/>
        </p:nvSpPr>
        <p:spPr bwMode="auto">
          <a:xfrm>
            <a:off x="1910980" y="3857628"/>
            <a:ext cx="666755" cy="1000132"/>
          </a:xfrm>
          <a:prstGeom prst="line">
            <a:avLst/>
          </a:prstGeom>
          <a:noFill/>
          <a:ln w="38100">
            <a:solidFill>
              <a:srgbClr val="007AD6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直接连接符 37"/>
          <p:cNvSpPr>
            <a:spLocks noChangeShapeType="1"/>
          </p:cNvSpPr>
          <p:nvPr/>
        </p:nvSpPr>
        <p:spPr bwMode="auto">
          <a:xfrm flipV="1">
            <a:off x="3815994" y="1928802"/>
            <a:ext cx="2190765" cy="631826"/>
          </a:xfrm>
          <a:prstGeom prst="line">
            <a:avLst/>
          </a:prstGeom>
          <a:noFill/>
          <a:ln w="38100">
            <a:solidFill>
              <a:srgbClr val="007AD6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直接连接符 39"/>
          <p:cNvSpPr>
            <a:spLocks noChangeShapeType="1"/>
          </p:cNvSpPr>
          <p:nvPr/>
        </p:nvSpPr>
        <p:spPr bwMode="auto">
          <a:xfrm>
            <a:off x="2952728" y="3714752"/>
            <a:ext cx="3238523" cy="1000132"/>
          </a:xfrm>
          <a:prstGeom prst="line">
            <a:avLst/>
          </a:prstGeom>
          <a:noFill/>
          <a:ln w="38100">
            <a:solidFill>
              <a:srgbClr val="007AD6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384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4"/>
          <p:cNvSpPr>
            <a:spLocks noChangeArrowheads="1"/>
          </p:cNvSpPr>
          <p:nvPr/>
        </p:nvSpPr>
        <p:spPr bwMode="auto">
          <a:xfrm>
            <a:off x="340786" y="3949688"/>
            <a:ext cx="690033" cy="1944000"/>
          </a:xfrm>
          <a:prstGeom prst="rect">
            <a:avLst/>
          </a:prstGeom>
          <a:solidFill>
            <a:srgbClr val="E840EC"/>
          </a:solidFill>
          <a:ln w="9525">
            <a:noFill/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buFont typeface="Arial" pitchFamily="34" charset="0"/>
              <a:buNone/>
            </a:pPr>
            <a:r>
              <a:rPr lang="en-US" altLang="zh-CN" b="1" dirty="0" err="1" smtClean="0">
                <a:solidFill>
                  <a:schemeClr val="bg1"/>
                </a:solidFill>
              </a:rPr>
              <a:t>Luobuma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sosorank.com/uploads/allimg/121120/18-1211201649103K.jpg"/>
          <p:cNvPicPr>
            <a:picLocks noChangeAspect="1" noChangeArrowheads="1"/>
          </p:cNvPicPr>
          <p:nvPr/>
        </p:nvPicPr>
        <p:blipFill>
          <a:blip r:embed="rId2" cstate="print"/>
          <a:srcRect b="26085"/>
          <a:stretch>
            <a:fillRect/>
          </a:stretch>
        </p:blipFill>
        <p:spPr bwMode="auto">
          <a:xfrm>
            <a:off x="1007498" y="3949688"/>
            <a:ext cx="3564492" cy="1944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63339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323291"/>
                </a:solidFill>
              </a:rPr>
              <a:t>Active Ingredients</a:t>
            </a:r>
            <a:endParaRPr lang="en-US" dirty="0">
              <a:solidFill>
                <a:srgbClr val="323291"/>
              </a:solidFill>
            </a:endParaRPr>
          </a:p>
        </p:txBody>
      </p:sp>
      <p:grpSp>
        <p:nvGrpSpPr>
          <p:cNvPr id="8" name="组合 13"/>
          <p:cNvGrpSpPr>
            <a:grpSpLocks/>
          </p:cNvGrpSpPr>
          <p:nvPr/>
        </p:nvGrpSpPr>
        <p:grpSpPr bwMode="auto">
          <a:xfrm>
            <a:off x="2455280" y="1436682"/>
            <a:ext cx="7034473" cy="1920880"/>
            <a:chOff x="-598" y="317"/>
            <a:chExt cx="3509792" cy="1277363"/>
          </a:xfrm>
        </p:grpSpPr>
        <p:sp>
          <p:nvSpPr>
            <p:cNvPr id="18" name="椭圆 7"/>
            <p:cNvSpPr>
              <a:spLocks noChangeArrowheads="1"/>
            </p:cNvSpPr>
            <p:nvPr/>
          </p:nvSpPr>
          <p:spPr bwMode="auto">
            <a:xfrm>
              <a:off x="-598" y="317"/>
              <a:ext cx="1277875" cy="1277363"/>
            </a:xfrm>
            <a:prstGeom prst="ellipse">
              <a:avLst/>
            </a:prstGeom>
            <a:noFill/>
            <a:ln w="38100">
              <a:solidFill>
                <a:srgbClr val="007AD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r>
                <a:rPr lang="en-US" altLang="zh-CN" sz="2000" b="1" dirty="0" smtClean="0">
                  <a:solidFill>
                    <a:srgbClr val="5A5A5A"/>
                  </a:solidFill>
                </a:rPr>
                <a:t>Green Tea</a:t>
              </a:r>
            </a:p>
          </p:txBody>
        </p:sp>
        <p:sp>
          <p:nvSpPr>
            <p:cNvPr id="19" name="椭圆 8"/>
            <p:cNvSpPr>
              <a:spLocks noChangeArrowheads="1"/>
            </p:cNvSpPr>
            <p:nvPr/>
          </p:nvSpPr>
          <p:spPr bwMode="auto">
            <a:xfrm>
              <a:off x="2231319" y="317"/>
              <a:ext cx="1277875" cy="1277363"/>
            </a:xfrm>
            <a:prstGeom prst="ellipse">
              <a:avLst/>
            </a:prstGeom>
            <a:noFill/>
            <a:ln w="38100">
              <a:solidFill>
                <a:srgbClr val="007AD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buFont typeface="Arial" pitchFamily="34" charset="0"/>
                <a:buNone/>
              </a:pPr>
              <a:r>
                <a:rPr lang="en-US" altLang="zh-CN" sz="2000" b="1" dirty="0" err="1" smtClean="0">
                  <a:solidFill>
                    <a:srgbClr val="5A5A5A"/>
                  </a:solidFill>
                </a:rPr>
                <a:t>Luobuma</a:t>
              </a:r>
              <a:r>
                <a:rPr lang="en-US" altLang="zh-CN" sz="2000" b="1" dirty="0" smtClean="0">
                  <a:solidFill>
                    <a:srgbClr val="5A5A5A"/>
                  </a:solidFill>
                </a:rPr>
                <a:t> Tea</a:t>
              </a:r>
              <a:endParaRPr lang="zh-CN" altLang="en-US" sz="2000" b="1" dirty="0">
                <a:solidFill>
                  <a:srgbClr val="5A5A5A"/>
                </a:solidFill>
              </a:endParaRPr>
            </a:p>
          </p:txBody>
        </p:sp>
      </p:grpSp>
      <p:sp>
        <p:nvSpPr>
          <p:cNvPr id="23" name="直接连接符 25"/>
          <p:cNvSpPr>
            <a:spLocks noChangeShapeType="1"/>
          </p:cNvSpPr>
          <p:nvPr/>
        </p:nvSpPr>
        <p:spPr bwMode="auto">
          <a:xfrm>
            <a:off x="4667240" y="3786191"/>
            <a:ext cx="7190317" cy="1587"/>
          </a:xfrm>
          <a:prstGeom prst="line">
            <a:avLst/>
          </a:prstGeom>
          <a:noFill/>
          <a:ln w="28575">
            <a:solidFill>
              <a:srgbClr val="E840EC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直接连接符 28"/>
          <p:cNvSpPr>
            <a:spLocks noChangeShapeType="1"/>
          </p:cNvSpPr>
          <p:nvPr/>
        </p:nvSpPr>
        <p:spPr bwMode="auto">
          <a:xfrm>
            <a:off x="4762491" y="6000768"/>
            <a:ext cx="7190317" cy="0"/>
          </a:xfrm>
          <a:prstGeom prst="line">
            <a:avLst/>
          </a:prstGeom>
          <a:noFill/>
          <a:ln w="28575">
            <a:solidFill>
              <a:srgbClr val="E840EC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矩形 29"/>
          <p:cNvSpPr>
            <a:spLocks noChangeArrowheads="1"/>
          </p:cNvSpPr>
          <p:nvPr/>
        </p:nvSpPr>
        <p:spPr bwMode="auto">
          <a:xfrm>
            <a:off x="4762491" y="3786191"/>
            <a:ext cx="7027333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/>
              <a:t>Major Functions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5A5A5A"/>
                </a:solidFill>
                <a:latin typeface="Calibri" pitchFamily="34" charset="0"/>
                <a:ea typeface="微软雅黑" pitchFamily="34" charset="-122"/>
                <a:sym typeface="Calibri" pitchFamily="34" charset="0"/>
              </a:rPr>
              <a:t>Stimulate blood vessels to dilate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5A5A5A"/>
                </a:solidFill>
                <a:latin typeface="Calibri" pitchFamily="34" charset="0"/>
                <a:ea typeface="微软雅黑" pitchFamily="34" charset="-122"/>
                <a:sym typeface="Calibri" pitchFamily="34" charset="0"/>
              </a:rPr>
              <a:t>prevents blood vessels from constriction </a:t>
            </a:r>
            <a:br>
              <a:rPr lang="en-US" altLang="zh-CN" dirty="0" smtClean="0">
                <a:solidFill>
                  <a:srgbClr val="5A5A5A"/>
                </a:solidFill>
                <a:latin typeface="Calibri" pitchFamily="34" charset="0"/>
                <a:ea typeface="微软雅黑" pitchFamily="34" charset="-122"/>
                <a:sym typeface="Calibri" pitchFamily="34" charset="0"/>
              </a:rPr>
            </a:br>
            <a:r>
              <a:rPr lang="en-US" altLang="zh-CN" dirty="0" smtClean="0">
                <a:solidFill>
                  <a:srgbClr val="5A5A5A"/>
                </a:solidFill>
                <a:latin typeface="Calibri" pitchFamily="34" charset="0"/>
                <a:ea typeface="微软雅黑" pitchFamily="34" charset="-122"/>
                <a:sym typeface="Calibri" pitchFamily="34" charset="0"/>
              </a:rPr>
              <a:t>(keeps blood vessels dilated)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5A5A5A"/>
                </a:solidFill>
                <a:latin typeface="Calibri" pitchFamily="34" charset="0"/>
                <a:ea typeface="微软雅黑" pitchFamily="34" charset="-122"/>
                <a:sym typeface="Calibri" pitchFamily="34" charset="0"/>
              </a:rPr>
              <a:t>Gets rid of excess fluid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5A5A5A"/>
                </a:solidFill>
                <a:latin typeface="Calibri" pitchFamily="34" charset="0"/>
                <a:ea typeface="微软雅黑" pitchFamily="34" charset="-122"/>
                <a:sym typeface="Calibri" pitchFamily="34" charset="0"/>
              </a:rPr>
              <a:t>Larger area with smaller volume flowing, less resistance and lower pressure</a:t>
            </a:r>
          </a:p>
        </p:txBody>
      </p:sp>
      <p:sp>
        <p:nvSpPr>
          <p:cNvPr id="28" name="椭圆 19"/>
          <p:cNvSpPr>
            <a:spLocks noChangeArrowheads="1"/>
          </p:cNvSpPr>
          <p:nvPr/>
        </p:nvSpPr>
        <p:spPr bwMode="auto">
          <a:xfrm>
            <a:off x="6771227" y="1399373"/>
            <a:ext cx="848784" cy="636586"/>
          </a:xfrm>
          <a:prstGeom prst="ellipse">
            <a:avLst/>
          </a:prstGeom>
          <a:solidFill>
            <a:srgbClr val="E840E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zh-CN" sz="3200">
              <a:solidFill>
                <a:srgbClr val="FFFFFF"/>
              </a:solidFill>
            </a:endParaRPr>
          </a:p>
        </p:txBody>
      </p:sp>
      <p:sp>
        <p:nvSpPr>
          <p:cNvPr id="29" name="Freeform 156"/>
          <p:cNvSpPr>
            <a:spLocks noEditPoints="1" noChangeArrowheads="1"/>
          </p:cNvSpPr>
          <p:nvPr/>
        </p:nvSpPr>
        <p:spPr bwMode="auto">
          <a:xfrm>
            <a:off x="6972948" y="1537707"/>
            <a:ext cx="445077" cy="359918"/>
          </a:xfrm>
          <a:custGeom>
            <a:avLst/>
            <a:gdLst>
              <a:gd name="T0" fmla="*/ 2147483646 w 178"/>
              <a:gd name="T1" fmla="*/ 2147483646 h 208"/>
              <a:gd name="T2" fmla="*/ 2147483646 w 178"/>
              <a:gd name="T3" fmla="*/ 2147483646 h 208"/>
              <a:gd name="T4" fmla="*/ 2147483646 w 178"/>
              <a:gd name="T5" fmla="*/ 2147483646 h 208"/>
              <a:gd name="T6" fmla="*/ 2147483646 w 178"/>
              <a:gd name="T7" fmla="*/ 2147483646 h 208"/>
              <a:gd name="T8" fmla="*/ 2147483646 w 178"/>
              <a:gd name="T9" fmla="*/ 2147483646 h 208"/>
              <a:gd name="T10" fmla="*/ 2147483646 w 178"/>
              <a:gd name="T11" fmla="*/ 2147483646 h 208"/>
              <a:gd name="T12" fmla="*/ 2147483646 w 178"/>
              <a:gd name="T13" fmla="*/ 2147483646 h 208"/>
              <a:gd name="T14" fmla="*/ 2147483646 w 178"/>
              <a:gd name="T15" fmla="*/ 2147483646 h 208"/>
              <a:gd name="T16" fmla="*/ 2147483646 w 178"/>
              <a:gd name="T17" fmla="*/ 2147483646 h 208"/>
              <a:gd name="T18" fmla="*/ 2147483646 w 178"/>
              <a:gd name="T19" fmla="*/ 2147483646 h 208"/>
              <a:gd name="T20" fmla="*/ 0 w 178"/>
              <a:gd name="T21" fmla="*/ 2147483646 h 208"/>
              <a:gd name="T22" fmla="*/ 0 w 178"/>
              <a:gd name="T23" fmla="*/ 2147483646 h 208"/>
              <a:gd name="T24" fmla="*/ 0 w 178"/>
              <a:gd name="T25" fmla="*/ 2147483646 h 208"/>
              <a:gd name="T26" fmla="*/ 0 w 178"/>
              <a:gd name="T27" fmla="*/ 2147483646 h 208"/>
              <a:gd name="T28" fmla="*/ 2147483646 w 178"/>
              <a:gd name="T29" fmla="*/ 2147483646 h 208"/>
              <a:gd name="T30" fmla="*/ 2147483646 w 178"/>
              <a:gd name="T31" fmla="*/ 2147483646 h 208"/>
              <a:gd name="T32" fmla="*/ 2147483646 w 178"/>
              <a:gd name="T33" fmla="*/ 2147483646 h 208"/>
              <a:gd name="T34" fmla="*/ 2147483646 w 178"/>
              <a:gd name="T35" fmla="*/ 2147483646 h 208"/>
              <a:gd name="T36" fmla="*/ 2147483646 w 178"/>
              <a:gd name="T37" fmla="*/ 2147483646 h 208"/>
              <a:gd name="T38" fmla="*/ 2147483646 w 178"/>
              <a:gd name="T39" fmla="*/ 2147483646 h 208"/>
              <a:gd name="T40" fmla="*/ 2147483646 w 178"/>
              <a:gd name="T41" fmla="*/ 2147483646 h 208"/>
              <a:gd name="T42" fmla="*/ 2147483646 w 178"/>
              <a:gd name="T43" fmla="*/ 2147483646 h 208"/>
              <a:gd name="T44" fmla="*/ 2147483646 w 178"/>
              <a:gd name="T45" fmla="*/ 2147483646 h 208"/>
              <a:gd name="T46" fmla="*/ 2147483646 w 178"/>
              <a:gd name="T47" fmla="*/ 2147483646 h 208"/>
              <a:gd name="T48" fmla="*/ 2147483646 w 178"/>
              <a:gd name="T49" fmla="*/ 0 h 208"/>
              <a:gd name="T50" fmla="*/ 2147483646 w 178"/>
              <a:gd name="T51" fmla="*/ 0 h 208"/>
              <a:gd name="T52" fmla="*/ 2147483646 w 178"/>
              <a:gd name="T53" fmla="*/ 2147483646 h 208"/>
              <a:gd name="T54" fmla="*/ 2147483646 w 178"/>
              <a:gd name="T55" fmla="*/ 2147483646 h 208"/>
              <a:gd name="T56" fmla="*/ 2147483646 w 178"/>
              <a:gd name="T57" fmla="*/ 2147483646 h 208"/>
              <a:gd name="T58" fmla="*/ 2147483646 w 178"/>
              <a:gd name="T59" fmla="*/ 2147483646 h 208"/>
              <a:gd name="T60" fmla="*/ 2147483646 w 178"/>
              <a:gd name="T61" fmla="*/ 2147483646 h 208"/>
              <a:gd name="T62" fmla="*/ 2147483646 w 178"/>
              <a:gd name="T63" fmla="*/ 2147483646 h 208"/>
              <a:gd name="T64" fmla="*/ 2147483646 w 178"/>
              <a:gd name="T65" fmla="*/ 2147483646 h 208"/>
              <a:gd name="T66" fmla="*/ 2147483646 w 178"/>
              <a:gd name="T67" fmla="*/ 2147483646 h 208"/>
              <a:gd name="T68" fmla="*/ 2147483646 w 178"/>
              <a:gd name="T69" fmla="*/ 2147483646 h 208"/>
              <a:gd name="T70" fmla="*/ 2147483646 w 178"/>
              <a:gd name="T71" fmla="*/ 2147483646 h 208"/>
              <a:gd name="T72" fmla="*/ 2147483646 w 178"/>
              <a:gd name="T73" fmla="*/ 2147483646 h 208"/>
              <a:gd name="T74" fmla="*/ 2147483646 w 178"/>
              <a:gd name="T75" fmla="*/ 2147483646 h 208"/>
              <a:gd name="T76" fmla="*/ 2147483646 w 178"/>
              <a:gd name="T77" fmla="*/ 2147483646 h 208"/>
              <a:gd name="T78" fmla="*/ 2147483646 w 178"/>
              <a:gd name="T79" fmla="*/ 2147483646 h 208"/>
              <a:gd name="T80" fmla="*/ 2147483646 w 178"/>
              <a:gd name="T81" fmla="*/ 2147483646 h 208"/>
              <a:gd name="T82" fmla="*/ 2147483646 w 178"/>
              <a:gd name="T83" fmla="*/ 2147483646 h 208"/>
              <a:gd name="T84" fmla="*/ 2147483646 w 178"/>
              <a:gd name="T85" fmla="*/ 2147483646 h 208"/>
              <a:gd name="T86" fmla="*/ 2147483646 w 178"/>
              <a:gd name="T87" fmla="*/ 2147483646 h 208"/>
              <a:gd name="T88" fmla="*/ 2147483646 w 178"/>
              <a:gd name="T89" fmla="*/ 2147483646 h 208"/>
              <a:gd name="T90" fmla="*/ 2147483646 w 178"/>
              <a:gd name="T91" fmla="*/ 2147483646 h 208"/>
              <a:gd name="T92" fmla="*/ 2147483646 w 178"/>
              <a:gd name="T93" fmla="*/ 2147483646 h 208"/>
              <a:gd name="T94" fmla="*/ 2147483646 w 178"/>
              <a:gd name="T95" fmla="*/ 2147483646 h 208"/>
              <a:gd name="T96" fmla="*/ 2147483646 w 178"/>
              <a:gd name="T97" fmla="*/ 2147483646 h 208"/>
              <a:gd name="T98" fmla="*/ 2147483646 w 178"/>
              <a:gd name="T99" fmla="*/ 2147483646 h 208"/>
              <a:gd name="T100" fmla="*/ 2147483646 w 178"/>
              <a:gd name="T101" fmla="*/ 2147483646 h 20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78"/>
              <a:gd name="T154" fmla="*/ 0 h 208"/>
              <a:gd name="T155" fmla="*/ 178 w 178"/>
              <a:gd name="T156" fmla="*/ 208 h 20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78" h="208">
                <a:moveTo>
                  <a:pt x="36" y="127"/>
                </a:moveTo>
                <a:lnTo>
                  <a:pt x="67" y="111"/>
                </a:lnTo>
                <a:lnTo>
                  <a:pt x="85" y="139"/>
                </a:lnTo>
                <a:lnTo>
                  <a:pt x="111" y="66"/>
                </a:lnTo>
                <a:lnTo>
                  <a:pt x="142" y="82"/>
                </a:lnTo>
                <a:lnTo>
                  <a:pt x="104" y="170"/>
                </a:lnTo>
                <a:lnTo>
                  <a:pt x="76" y="170"/>
                </a:lnTo>
                <a:lnTo>
                  <a:pt x="36" y="127"/>
                </a:lnTo>
                <a:close/>
                <a:moveTo>
                  <a:pt x="10" y="19"/>
                </a:moveTo>
                <a:lnTo>
                  <a:pt x="0" y="19"/>
                </a:lnTo>
                <a:lnTo>
                  <a:pt x="0" y="28"/>
                </a:lnTo>
                <a:lnTo>
                  <a:pt x="0" y="198"/>
                </a:lnTo>
                <a:lnTo>
                  <a:pt x="0" y="208"/>
                </a:lnTo>
                <a:lnTo>
                  <a:pt x="10" y="208"/>
                </a:lnTo>
                <a:lnTo>
                  <a:pt x="166" y="208"/>
                </a:lnTo>
                <a:lnTo>
                  <a:pt x="178" y="208"/>
                </a:lnTo>
                <a:lnTo>
                  <a:pt x="178" y="198"/>
                </a:lnTo>
                <a:lnTo>
                  <a:pt x="178" y="28"/>
                </a:lnTo>
                <a:lnTo>
                  <a:pt x="178" y="19"/>
                </a:lnTo>
                <a:lnTo>
                  <a:pt x="166" y="19"/>
                </a:lnTo>
                <a:lnTo>
                  <a:pt x="135" y="19"/>
                </a:lnTo>
                <a:lnTo>
                  <a:pt x="135" y="9"/>
                </a:lnTo>
                <a:lnTo>
                  <a:pt x="116" y="9"/>
                </a:lnTo>
                <a:lnTo>
                  <a:pt x="116" y="0"/>
                </a:lnTo>
                <a:lnTo>
                  <a:pt x="62" y="0"/>
                </a:lnTo>
                <a:lnTo>
                  <a:pt x="62" y="9"/>
                </a:lnTo>
                <a:lnTo>
                  <a:pt x="41" y="9"/>
                </a:lnTo>
                <a:lnTo>
                  <a:pt x="41" y="19"/>
                </a:lnTo>
                <a:lnTo>
                  <a:pt x="10" y="19"/>
                </a:lnTo>
                <a:close/>
                <a:moveTo>
                  <a:pt x="135" y="37"/>
                </a:moveTo>
                <a:lnTo>
                  <a:pt x="135" y="52"/>
                </a:lnTo>
                <a:lnTo>
                  <a:pt x="41" y="52"/>
                </a:lnTo>
                <a:lnTo>
                  <a:pt x="41" y="37"/>
                </a:lnTo>
                <a:lnTo>
                  <a:pt x="19" y="37"/>
                </a:lnTo>
                <a:lnTo>
                  <a:pt x="19" y="189"/>
                </a:lnTo>
                <a:lnTo>
                  <a:pt x="156" y="189"/>
                </a:lnTo>
                <a:lnTo>
                  <a:pt x="156" y="37"/>
                </a:lnTo>
                <a:lnTo>
                  <a:pt x="135" y="37"/>
                </a:lnTo>
                <a:close/>
                <a:moveTo>
                  <a:pt x="43" y="127"/>
                </a:moveTo>
                <a:lnTo>
                  <a:pt x="78" y="165"/>
                </a:lnTo>
                <a:lnTo>
                  <a:pt x="81" y="165"/>
                </a:lnTo>
                <a:lnTo>
                  <a:pt x="50" y="125"/>
                </a:lnTo>
                <a:lnTo>
                  <a:pt x="43" y="127"/>
                </a:lnTo>
                <a:close/>
                <a:moveTo>
                  <a:pt x="90" y="146"/>
                </a:moveTo>
                <a:lnTo>
                  <a:pt x="95" y="148"/>
                </a:lnTo>
                <a:lnTo>
                  <a:pt x="114" y="75"/>
                </a:lnTo>
                <a:lnTo>
                  <a:pt x="90" y="14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02860" tIns="51429" rIns="102860" bIns="51429"/>
          <a:lstStyle/>
          <a:p>
            <a:endParaRPr lang="zh-CN" altLang="en-US"/>
          </a:p>
        </p:txBody>
      </p:sp>
      <p:sp>
        <p:nvSpPr>
          <p:cNvPr id="30" name="椭圆 19"/>
          <p:cNvSpPr>
            <a:spLocks noChangeArrowheads="1"/>
          </p:cNvSpPr>
          <p:nvPr/>
        </p:nvSpPr>
        <p:spPr bwMode="auto">
          <a:xfrm>
            <a:off x="2285973" y="1399373"/>
            <a:ext cx="848784" cy="636586"/>
          </a:xfrm>
          <a:prstGeom prst="ellipse">
            <a:avLst/>
          </a:prstGeom>
          <a:solidFill>
            <a:srgbClr val="E840E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endParaRPr lang="zh-CN" altLang="zh-CN" sz="3200">
              <a:solidFill>
                <a:srgbClr val="FFFFFF"/>
              </a:solidFill>
            </a:endParaRPr>
          </a:p>
        </p:txBody>
      </p:sp>
      <p:sp>
        <p:nvSpPr>
          <p:cNvPr id="31" name="Freeform 156"/>
          <p:cNvSpPr>
            <a:spLocks noEditPoints="1" noChangeArrowheads="1"/>
          </p:cNvSpPr>
          <p:nvPr/>
        </p:nvSpPr>
        <p:spPr bwMode="auto">
          <a:xfrm>
            <a:off x="2487695" y="1537707"/>
            <a:ext cx="445077" cy="359918"/>
          </a:xfrm>
          <a:custGeom>
            <a:avLst/>
            <a:gdLst>
              <a:gd name="T0" fmla="*/ 2147483646 w 178"/>
              <a:gd name="T1" fmla="*/ 2147483646 h 208"/>
              <a:gd name="T2" fmla="*/ 2147483646 w 178"/>
              <a:gd name="T3" fmla="*/ 2147483646 h 208"/>
              <a:gd name="T4" fmla="*/ 2147483646 w 178"/>
              <a:gd name="T5" fmla="*/ 2147483646 h 208"/>
              <a:gd name="T6" fmla="*/ 2147483646 w 178"/>
              <a:gd name="T7" fmla="*/ 2147483646 h 208"/>
              <a:gd name="T8" fmla="*/ 2147483646 w 178"/>
              <a:gd name="T9" fmla="*/ 2147483646 h 208"/>
              <a:gd name="T10" fmla="*/ 2147483646 w 178"/>
              <a:gd name="T11" fmla="*/ 2147483646 h 208"/>
              <a:gd name="T12" fmla="*/ 2147483646 w 178"/>
              <a:gd name="T13" fmla="*/ 2147483646 h 208"/>
              <a:gd name="T14" fmla="*/ 2147483646 w 178"/>
              <a:gd name="T15" fmla="*/ 2147483646 h 208"/>
              <a:gd name="T16" fmla="*/ 2147483646 w 178"/>
              <a:gd name="T17" fmla="*/ 2147483646 h 208"/>
              <a:gd name="T18" fmla="*/ 2147483646 w 178"/>
              <a:gd name="T19" fmla="*/ 2147483646 h 208"/>
              <a:gd name="T20" fmla="*/ 0 w 178"/>
              <a:gd name="T21" fmla="*/ 2147483646 h 208"/>
              <a:gd name="T22" fmla="*/ 0 w 178"/>
              <a:gd name="T23" fmla="*/ 2147483646 h 208"/>
              <a:gd name="T24" fmla="*/ 0 w 178"/>
              <a:gd name="T25" fmla="*/ 2147483646 h 208"/>
              <a:gd name="T26" fmla="*/ 0 w 178"/>
              <a:gd name="T27" fmla="*/ 2147483646 h 208"/>
              <a:gd name="T28" fmla="*/ 2147483646 w 178"/>
              <a:gd name="T29" fmla="*/ 2147483646 h 208"/>
              <a:gd name="T30" fmla="*/ 2147483646 w 178"/>
              <a:gd name="T31" fmla="*/ 2147483646 h 208"/>
              <a:gd name="T32" fmla="*/ 2147483646 w 178"/>
              <a:gd name="T33" fmla="*/ 2147483646 h 208"/>
              <a:gd name="T34" fmla="*/ 2147483646 w 178"/>
              <a:gd name="T35" fmla="*/ 2147483646 h 208"/>
              <a:gd name="T36" fmla="*/ 2147483646 w 178"/>
              <a:gd name="T37" fmla="*/ 2147483646 h 208"/>
              <a:gd name="T38" fmla="*/ 2147483646 w 178"/>
              <a:gd name="T39" fmla="*/ 2147483646 h 208"/>
              <a:gd name="T40" fmla="*/ 2147483646 w 178"/>
              <a:gd name="T41" fmla="*/ 2147483646 h 208"/>
              <a:gd name="T42" fmla="*/ 2147483646 w 178"/>
              <a:gd name="T43" fmla="*/ 2147483646 h 208"/>
              <a:gd name="T44" fmla="*/ 2147483646 w 178"/>
              <a:gd name="T45" fmla="*/ 2147483646 h 208"/>
              <a:gd name="T46" fmla="*/ 2147483646 w 178"/>
              <a:gd name="T47" fmla="*/ 2147483646 h 208"/>
              <a:gd name="T48" fmla="*/ 2147483646 w 178"/>
              <a:gd name="T49" fmla="*/ 0 h 208"/>
              <a:gd name="T50" fmla="*/ 2147483646 w 178"/>
              <a:gd name="T51" fmla="*/ 0 h 208"/>
              <a:gd name="T52" fmla="*/ 2147483646 w 178"/>
              <a:gd name="T53" fmla="*/ 2147483646 h 208"/>
              <a:gd name="T54" fmla="*/ 2147483646 w 178"/>
              <a:gd name="T55" fmla="*/ 2147483646 h 208"/>
              <a:gd name="T56" fmla="*/ 2147483646 w 178"/>
              <a:gd name="T57" fmla="*/ 2147483646 h 208"/>
              <a:gd name="T58" fmla="*/ 2147483646 w 178"/>
              <a:gd name="T59" fmla="*/ 2147483646 h 208"/>
              <a:gd name="T60" fmla="*/ 2147483646 w 178"/>
              <a:gd name="T61" fmla="*/ 2147483646 h 208"/>
              <a:gd name="T62" fmla="*/ 2147483646 w 178"/>
              <a:gd name="T63" fmla="*/ 2147483646 h 208"/>
              <a:gd name="T64" fmla="*/ 2147483646 w 178"/>
              <a:gd name="T65" fmla="*/ 2147483646 h 208"/>
              <a:gd name="T66" fmla="*/ 2147483646 w 178"/>
              <a:gd name="T67" fmla="*/ 2147483646 h 208"/>
              <a:gd name="T68" fmla="*/ 2147483646 w 178"/>
              <a:gd name="T69" fmla="*/ 2147483646 h 208"/>
              <a:gd name="T70" fmla="*/ 2147483646 w 178"/>
              <a:gd name="T71" fmla="*/ 2147483646 h 208"/>
              <a:gd name="T72" fmla="*/ 2147483646 w 178"/>
              <a:gd name="T73" fmla="*/ 2147483646 h 208"/>
              <a:gd name="T74" fmla="*/ 2147483646 w 178"/>
              <a:gd name="T75" fmla="*/ 2147483646 h 208"/>
              <a:gd name="T76" fmla="*/ 2147483646 w 178"/>
              <a:gd name="T77" fmla="*/ 2147483646 h 208"/>
              <a:gd name="T78" fmla="*/ 2147483646 w 178"/>
              <a:gd name="T79" fmla="*/ 2147483646 h 208"/>
              <a:gd name="T80" fmla="*/ 2147483646 w 178"/>
              <a:gd name="T81" fmla="*/ 2147483646 h 208"/>
              <a:gd name="T82" fmla="*/ 2147483646 w 178"/>
              <a:gd name="T83" fmla="*/ 2147483646 h 208"/>
              <a:gd name="T84" fmla="*/ 2147483646 w 178"/>
              <a:gd name="T85" fmla="*/ 2147483646 h 208"/>
              <a:gd name="T86" fmla="*/ 2147483646 w 178"/>
              <a:gd name="T87" fmla="*/ 2147483646 h 208"/>
              <a:gd name="T88" fmla="*/ 2147483646 w 178"/>
              <a:gd name="T89" fmla="*/ 2147483646 h 208"/>
              <a:gd name="T90" fmla="*/ 2147483646 w 178"/>
              <a:gd name="T91" fmla="*/ 2147483646 h 208"/>
              <a:gd name="T92" fmla="*/ 2147483646 w 178"/>
              <a:gd name="T93" fmla="*/ 2147483646 h 208"/>
              <a:gd name="T94" fmla="*/ 2147483646 w 178"/>
              <a:gd name="T95" fmla="*/ 2147483646 h 208"/>
              <a:gd name="T96" fmla="*/ 2147483646 w 178"/>
              <a:gd name="T97" fmla="*/ 2147483646 h 208"/>
              <a:gd name="T98" fmla="*/ 2147483646 w 178"/>
              <a:gd name="T99" fmla="*/ 2147483646 h 208"/>
              <a:gd name="T100" fmla="*/ 2147483646 w 178"/>
              <a:gd name="T101" fmla="*/ 2147483646 h 20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78"/>
              <a:gd name="T154" fmla="*/ 0 h 208"/>
              <a:gd name="T155" fmla="*/ 178 w 178"/>
              <a:gd name="T156" fmla="*/ 208 h 20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78" h="208">
                <a:moveTo>
                  <a:pt x="36" y="127"/>
                </a:moveTo>
                <a:lnTo>
                  <a:pt x="67" y="111"/>
                </a:lnTo>
                <a:lnTo>
                  <a:pt x="85" y="139"/>
                </a:lnTo>
                <a:lnTo>
                  <a:pt x="111" y="66"/>
                </a:lnTo>
                <a:lnTo>
                  <a:pt x="142" y="82"/>
                </a:lnTo>
                <a:lnTo>
                  <a:pt x="104" y="170"/>
                </a:lnTo>
                <a:lnTo>
                  <a:pt x="76" y="170"/>
                </a:lnTo>
                <a:lnTo>
                  <a:pt x="36" y="127"/>
                </a:lnTo>
                <a:close/>
                <a:moveTo>
                  <a:pt x="10" y="19"/>
                </a:moveTo>
                <a:lnTo>
                  <a:pt x="0" y="19"/>
                </a:lnTo>
                <a:lnTo>
                  <a:pt x="0" y="28"/>
                </a:lnTo>
                <a:lnTo>
                  <a:pt x="0" y="198"/>
                </a:lnTo>
                <a:lnTo>
                  <a:pt x="0" y="208"/>
                </a:lnTo>
                <a:lnTo>
                  <a:pt x="10" y="208"/>
                </a:lnTo>
                <a:lnTo>
                  <a:pt x="166" y="208"/>
                </a:lnTo>
                <a:lnTo>
                  <a:pt x="178" y="208"/>
                </a:lnTo>
                <a:lnTo>
                  <a:pt x="178" y="198"/>
                </a:lnTo>
                <a:lnTo>
                  <a:pt x="178" y="28"/>
                </a:lnTo>
                <a:lnTo>
                  <a:pt x="178" y="19"/>
                </a:lnTo>
                <a:lnTo>
                  <a:pt x="166" y="19"/>
                </a:lnTo>
                <a:lnTo>
                  <a:pt x="135" y="19"/>
                </a:lnTo>
                <a:lnTo>
                  <a:pt x="135" y="9"/>
                </a:lnTo>
                <a:lnTo>
                  <a:pt x="116" y="9"/>
                </a:lnTo>
                <a:lnTo>
                  <a:pt x="116" y="0"/>
                </a:lnTo>
                <a:lnTo>
                  <a:pt x="62" y="0"/>
                </a:lnTo>
                <a:lnTo>
                  <a:pt x="62" y="9"/>
                </a:lnTo>
                <a:lnTo>
                  <a:pt x="41" y="9"/>
                </a:lnTo>
                <a:lnTo>
                  <a:pt x="41" y="19"/>
                </a:lnTo>
                <a:lnTo>
                  <a:pt x="10" y="19"/>
                </a:lnTo>
                <a:close/>
                <a:moveTo>
                  <a:pt x="135" y="37"/>
                </a:moveTo>
                <a:lnTo>
                  <a:pt x="135" y="52"/>
                </a:lnTo>
                <a:lnTo>
                  <a:pt x="41" y="52"/>
                </a:lnTo>
                <a:lnTo>
                  <a:pt x="41" y="37"/>
                </a:lnTo>
                <a:lnTo>
                  <a:pt x="19" y="37"/>
                </a:lnTo>
                <a:lnTo>
                  <a:pt x="19" y="189"/>
                </a:lnTo>
                <a:lnTo>
                  <a:pt x="156" y="189"/>
                </a:lnTo>
                <a:lnTo>
                  <a:pt x="156" y="37"/>
                </a:lnTo>
                <a:lnTo>
                  <a:pt x="135" y="37"/>
                </a:lnTo>
                <a:close/>
                <a:moveTo>
                  <a:pt x="43" y="127"/>
                </a:moveTo>
                <a:lnTo>
                  <a:pt x="78" y="165"/>
                </a:lnTo>
                <a:lnTo>
                  <a:pt x="81" y="165"/>
                </a:lnTo>
                <a:lnTo>
                  <a:pt x="50" y="125"/>
                </a:lnTo>
                <a:lnTo>
                  <a:pt x="43" y="127"/>
                </a:lnTo>
                <a:close/>
                <a:moveTo>
                  <a:pt x="90" y="146"/>
                </a:moveTo>
                <a:lnTo>
                  <a:pt x="95" y="148"/>
                </a:lnTo>
                <a:lnTo>
                  <a:pt x="114" y="75"/>
                </a:lnTo>
                <a:lnTo>
                  <a:pt x="90" y="14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02860" tIns="51429" rIns="102860" bIns="51429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360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52728" y="71414"/>
            <a:ext cx="7391413" cy="704832"/>
          </a:xfrm>
        </p:spPr>
        <p:txBody>
          <a:bodyPr/>
          <a:lstStyle/>
          <a:p>
            <a:r>
              <a:rPr lang="en-US" dirty="0" smtClean="0">
                <a:solidFill>
                  <a:srgbClr val="323291"/>
                </a:solidFill>
              </a:rPr>
              <a:t>3 stage of improvements</a:t>
            </a:r>
            <a:endParaRPr lang="en-US" dirty="0">
              <a:solidFill>
                <a:srgbClr val="32329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45" y="1643050"/>
            <a:ext cx="152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AD6"/>
                </a:solidFill>
              </a:rPr>
              <a:t>Stage 1 </a:t>
            </a:r>
            <a:endParaRPr lang="en-US" b="1" dirty="0">
              <a:solidFill>
                <a:srgbClr val="007AD6"/>
              </a:solidFill>
            </a:endParaRPr>
          </a:p>
        </p:txBody>
      </p:sp>
      <p:sp>
        <p:nvSpPr>
          <p:cNvPr id="7" name="Freeform 12"/>
          <p:cNvSpPr>
            <a:spLocks noEditPoints="1" noChangeArrowheads="1"/>
          </p:cNvSpPr>
          <p:nvPr/>
        </p:nvSpPr>
        <p:spPr bwMode="auto">
          <a:xfrm>
            <a:off x="1570528" y="2787639"/>
            <a:ext cx="1543049" cy="1643063"/>
          </a:xfrm>
          <a:custGeom>
            <a:avLst/>
            <a:gdLst>
              <a:gd name="T0" fmla="*/ 2147483646 w 408"/>
              <a:gd name="T1" fmla="*/ 2147483646 h 578"/>
              <a:gd name="T2" fmla="*/ 2147483646 w 408"/>
              <a:gd name="T3" fmla="*/ 2147483646 h 578"/>
              <a:gd name="T4" fmla="*/ 2147483646 w 408"/>
              <a:gd name="T5" fmla="*/ 2147483646 h 578"/>
              <a:gd name="T6" fmla="*/ 2147483646 w 408"/>
              <a:gd name="T7" fmla="*/ 2147483646 h 578"/>
              <a:gd name="T8" fmla="*/ 2147483646 w 408"/>
              <a:gd name="T9" fmla="*/ 2147483646 h 578"/>
              <a:gd name="T10" fmla="*/ 2147483646 w 408"/>
              <a:gd name="T11" fmla="*/ 2147483646 h 578"/>
              <a:gd name="T12" fmla="*/ 2147483646 w 408"/>
              <a:gd name="T13" fmla="*/ 2147483646 h 578"/>
              <a:gd name="T14" fmla="*/ 2147483646 w 408"/>
              <a:gd name="T15" fmla="*/ 2147483646 h 578"/>
              <a:gd name="T16" fmla="*/ 2147483646 w 408"/>
              <a:gd name="T17" fmla="*/ 2147483646 h 578"/>
              <a:gd name="T18" fmla="*/ 2147483646 w 408"/>
              <a:gd name="T19" fmla="*/ 2147483646 h 578"/>
              <a:gd name="T20" fmla="*/ 2147483646 w 408"/>
              <a:gd name="T21" fmla="*/ 2147483646 h 578"/>
              <a:gd name="T22" fmla="*/ 2147483646 w 408"/>
              <a:gd name="T23" fmla="*/ 2147483646 h 578"/>
              <a:gd name="T24" fmla="*/ 2147483646 w 408"/>
              <a:gd name="T25" fmla="*/ 2147483646 h 578"/>
              <a:gd name="T26" fmla="*/ 2147483646 w 408"/>
              <a:gd name="T27" fmla="*/ 2147483646 h 578"/>
              <a:gd name="T28" fmla="*/ 2147483646 w 408"/>
              <a:gd name="T29" fmla="*/ 2147483646 h 578"/>
              <a:gd name="T30" fmla="*/ 2147483646 w 408"/>
              <a:gd name="T31" fmla="*/ 2147483646 h 578"/>
              <a:gd name="T32" fmla="*/ 2147483646 w 408"/>
              <a:gd name="T33" fmla="*/ 2147483646 h 578"/>
              <a:gd name="T34" fmla="*/ 0 w 408"/>
              <a:gd name="T35" fmla="*/ 2147483646 h 578"/>
              <a:gd name="T36" fmla="*/ 2147483646 w 408"/>
              <a:gd name="T37" fmla="*/ 2147483646 h 578"/>
              <a:gd name="T38" fmla="*/ 2147483646 w 408"/>
              <a:gd name="T39" fmla="*/ 2147483646 h 578"/>
              <a:gd name="T40" fmla="*/ 2147483646 w 408"/>
              <a:gd name="T41" fmla="*/ 2147483646 h 578"/>
              <a:gd name="T42" fmla="*/ 2147483646 w 408"/>
              <a:gd name="T43" fmla="*/ 2147483646 h 578"/>
              <a:gd name="T44" fmla="*/ 2147483646 w 408"/>
              <a:gd name="T45" fmla="*/ 0 h 578"/>
              <a:gd name="T46" fmla="*/ 2147483646 w 408"/>
              <a:gd name="T47" fmla="*/ 2147483646 h 578"/>
              <a:gd name="T48" fmla="*/ 2147483646 w 408"/>
              <a:gd name="T49" fmla="*/ 2147483646 h 578"/>
              <a:gd name="T50" fmla="*/ 2147483646 w 408"/>
              <a:gd name="T51" fmla="*/ 2147483646 h 578"/>
              <a:gd name="T52" fmla="*/ 2147483646 w 408"/>
              <a:gd name="T53" fmla="*/ 2147483646 h 578"/>
              <a:gd name="T54" fmla="*/ 2147483646 w 408"/>
              <a:gd name="T55" fmla="*/ 2147483646 h 578"/>
              <a:gd name="T56" fmla="*/ 2147483646 w 408"/>
              <a:gd name="T57" fmla="*/ 2147483646 h 578"/>
              <a:gd name="T58" fmla="*/ 2147483646 w 408"/>
              <a:gd name="T59" fmla="*/ 2147483646 h 578"/>
              <a:gd name="T60" fmla="*/ 2147483646 w 408"/>
              <a:gd name="T61" fmla="*/ 2147483646 h 578"/>
              <a:gd name="T62" fmla="*/ 2147483646 w 408"/>
              <a:gd name="T63" fmla="*/ 2147483646 h 578"/>
              <a:gd name="T64" fmla="*/ 2147483646 w 408"/>
              <a:gd name="T65" fmla="*/ 2147483646 h 578"/>
              <a:gd name="T66" fmla="*/ 2147483646 w 408"/>
              <a:gd name="T67" fmla="*/ 2147483646 h 578"/>
              <a:gd name="T68" fmla="*/ 2147483646 w 408"/>
              <a:gd name="T69" fmla="*/ 2147483646 h 578"/>
              <a:gd name="T70" fmla="*/ 2147483646 w 408"/>
              <a:gd name="T71" fmla="*/ 2147483646 h 578"/>
              <a:gd name="T72" fmla="*/ 2147483646 w 408"/>
              <a:gd name="T73" fmla="*/ 2147483646 h 578"/>
              <a:gd name="T74" fmla="*/ 2147483646 w 408"/>
              <a:gd name="T75" fmla="*/ 2147483646 h 578"/>
              <a:gd name="T76" fmla="*/ 2147483646 w 408"/>
              <a:gd name="T77" fmla="*/ 2147483646 h 578"/>
              <a:gd name="T78" fmla="*/ 2147483646 w 408"/>
              <a:gd name="T79" fmla="*/ 2147483646 h 578"/>
              <a:gd name="T80" fmla="*/ 2147483646 w 408"/>
              <a:gd name="T81" fmla="*/ 2147483646 h 578"/>
              <a:gd name="T82" fmla="*/ 2147483646 w 408"/>
              <a:gd name="T83" fmla="*/ 2147483646 h 578"/>
              <a:gd name="T84" fmla="*/ 2147483646 w 408"/>
              <a:gd name="T85" fmla="*/ 2147483646 h 578"/>
              <a:gd name="T86" fmla="*/ 2147483646 w 408"/>
              <a:gd name="T87" fmla="*/ 2147483646 h 57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08"/>
              <a:gd name="T133" fmla="*/ 0 h 578"/>
              <a:gd name="T134" fmla="*/ 408 w 408"/>
              <a:gd name="T135" fmla="*/ 578 h 57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08" h="578">
                <a:moveTo>
                  <a:pt x="248" y="430"/>
                </a:moveTo>
                <a:lnTo>
                  <a:pt x="166" y="430"/>
                </a:lnTo>
                <a:lnTo>
                  <a:pt x="158" y="430"/>
                </a:lnTo>
                <a:lnTo>
                  <a:pt x="154" y="426"/>
                </a:lnTo>
                <a:lnTo>
                  <a:pt x="150" y="422"/>
                </a:lnTo>
                <a:lnTo>
                  <a:pt x="148" y="414"/>
                </a:lnTo>
                <a:lnTo>
                  <a:pt x="148" y="404"/>
                </a:lnTo>
                <a:lnTo>
                  <a:pt x="150" y="382"/>
                </a:lnTo>
                <a:lnTo>
                  <a:pt x="152" y="360"/>
                </a:lnTo>
                <a:lnTo>
                  <a:pt x="158" y="342"/>
                </a:lnTo>
                <a:lnTo>
                  <a:pt x="164" y="326"/>
                </a:lnTo>
                <a:lnTo>
                  <a:pt x="174" y="308"/>
                </a:lnTo>
                <a:lnTo>
                  <a:pt x="188" y="292"/>
                </a:lnTo>
                <a:lnTo>
                  <a:pt x="206" y="274"/>
                </a:lnTo>
                <a:lnTo>
                  <a:pt x="228" y="254"/>
                </a:lnTo>
                <a:lnTo>
                  <a:pt x="268" y="222"/>
                </a:lnTo>
                <a:lnTo>
                  <a:pt x="286" y="204"/>
                </a:lnTo>
                <a:lnTo>
                  <a:pt x="292" y="194"/>
                </a:lnTo>
                <a:lnTo>
                  <a:pt x="296" y="184"/>
                </a:lnTo>
                <a:lnTo>
                  <a:pt x="300" y="172"/>
                </a:lnTo>
                <a:lnTo>
                  <a:pt x="300" y="162"/>
                </a:lnTo>
                <a:lnTo>
                  <a:pt x="298" y="146"/>
                </a:lnTo>
                <a:lnTo>
                  <a:pt x="294" y="132"/>
                </a:lnTo>
                <a:lnTo>
                  <a:pt x="286" y="118"/>
                </a:lnTo>
                <a:lnTo>
                  <a:pt x="276" y="106"/>
                </a:lnTo>
                <a:lnTo>
                  <a:pt x="262" y="96"/>
                </a:lnTo>
                <a:lnTo>
                  <a:pt x="244" y="90"/>
                </a:lnTo>
                <a:lnTo>
                  <a:pt x="226" y="86"/>
                </a:lnTo>
                <a:lnTo>
                  <a:pt x="206" y="84"/>
                </a:lnTo>
                <a:lnTo>
                  <a:pt x="186" y="86"/>
                </a:lnTo>
                <a:lnTo>
                  <a:pt x="168" y="90"/>
                </a:lnTo>
                <a:lnTo>
                  <a:pt x="152" y="98"/>
                </a:lnTo>
                <a:lnTo>
                  <a:pt x="136" y="108"/>
                </a:lnTo>
                <a:lnTo>
                  <a:pt x="124" y="122"/>
                </a:lnTo>
                <a:lnTo>
                  <a:pt x="112" y="138"/>
                </a:lnTo>
                <a:lnTo>
                  <a:pt x="104" y="158"/>
                </a:lnTo>
                <a:lnTo>
                  <a:pt x="98" y="180"/>
                </a:lnTo>
                <a:lnTo>
                  <a:pt x="12" y="170"/>
                </a:lnTo>
                <a:lnTo>
                  <a:pt x="6" y="168"/>
                </a:lnTo>
                <a:lnTo>
                  <a:pt x="2" y="164"/>
                </a:lnTo>
                <a:lnTo>
                  <a:pt x="0" y="158"/>
                </a:lnTo>
                <a:lnTo>
                  <a:pt x="0" y="152"/>
                </a:lnTo>
                <a:lnTo>
                  <a:pt x="4" y="140"/>
                </a:lnTo>
                <a:lnTo>
                  <a:pt x="14" y="112"/>
                </a:lnTo>
                <a:lnTo>
                  <a:pt x="22" y="96"/>
                </a:lnTo>
                <a:lnTo>
                  <a:pt x="32" y="78"/>
                </a:lnTo>
                <a:lnTo>
                  <a:pt x="44" y="62"/>
                </a:lnTo>
                <a:lnTo>
                  <a:pt x="56" y="50"/>
                </a:lnTo>
                <a:lnTo>
                  <a:pt x="70" y="38"/>
                </a:lnTo>
                <a:lnTo>
                  <a:pt x="86" y="28"/>
                </a:lnTo>
                <a:lnTo>
                  <a:pt x="102" y="20"/>
                </a:lnTo>
                <a:lnTo>
                  <a:pt x="120" y="12"/>
                </a:lnTo>
                <a:lnTo>
                  <a:pt x="138" y="8"/>
                </a:lnTo>
                <a:lnTo>
                  <a:pt x="158" y="4"/>
                </a:lnTo>
                <a:lnTo>
                  <a:pt x="180" y="2"/>
                </a:lnTo>
                <a:lnTo>
                  <a:pt x="202" y="0"/>
                </a:lnTo>
                <a:lnTo>
                  <a:pt x="224" y="2"/>
                </a:lnTo>
                <a:lnTo>
                  <a:pt x="246" y="4"/>
                </a:lnTo>
                <a:lnTo>
                  <a:pt x="266" y="8"/>
                </a:lnTo>
                <a:lnTo>
                  <a:pt x="286" y="12"/>
                </a:lnTo>
                <a:lnTo>
                  <a:pt x="304" y="20"/>
                </a:lnTo>
                <a:lnTo>
                  <a:pt x="322" y="28"/>
                </a:lnTo>
                <a:lnTo>
                  <a:pt x="338" y="38"/>
                </a:lnTo>
                <a:lnTo>
                  <a:pt x="352" y="50"/>
                </a:lnTo>
                <a:lnTo>
                  <a:pt x="364" y="62"/>
                </a:lnTo>
                <a:lnTo>
                  <a:pt x="376" y="76"/>
                </a:lnTo>
                <a:lnTo>
                  <a:pt x="386" y="88"/>
                </a:lnTo>
                <a:lnTo>
                  <a:pt x="394" y="104"/>
                </a:lnTo>
                <a:lnTo>
                  <a:pt x="400" y="118"/>
                </a:lnTo>
                <a:lnTo>
                  <a:pt x="404" y="132"/>
                </a:lnTo>
                <a:lnTo>
                  <a:pt x="406" y="148"/>
                </a:lnTo>
                <a:lnTo>
                  <a:pt x="408" y="164"/>
                </a:lnTo>
                <a:lnTo>
                  <a:pt x="406" y="182"/>
                </a:lnTo>
                <a:lnTo>
                  <a:pt x="402" y="200"/>
                </a:lnTo>
                <a:lnTo>
                  <a:pt x="396" y="216"/>
                </a:lnTo>
                <a:lnTo>
                  <a:pt x="388" y="234"/>
                </a:lnTo>
                <a:lnTo>
                  <a:pt x="374" y="250"/>
                </a:lnTo>
                <a:lnTo>
                  <a:pt x="354" y="272"/>
                </a:lnTo>
                <a:lnTo>
                  <a:pt x="330" y="296"/>
                </a:lnTo>
                <a:lnTo>
                  <a:pt x="300" y="322"/>
                </a:lnTo>
                <a:lnTo>
                  <a:pt x="272" y="348"/>
                </a:lnTo>
                <a:lnTo>
                  <a:pt x="262" y="358"/>
                </a:lnTo>
                <a:lnTo>
                  <a:pt x="256" y="368"/>
                </a:lnTo>
                <a:lnTo>
                  <a:pt x="252" y="378"/>
                </a:lnTo>
                <a:lnTo>
                  <a:pt x="250" y="392"/>
                </a:lnTo>
                <a:lnTo>
                  <a:pt x="248" y="410"/>
                </a:lnTo>
                <a:lnTo>
                  <a:pt x="248" y="430"/>
                </a:lnTo>
                <a:close/>
                <a:moveTo>
                  <a:pt x="166" y="578"/>
                </a:moveTo>
                <a:lnTo>
                  <a:pt x="166" y="578"/>
                </a:lnTo>
                <a:lnTo>
                  <a:pt x="158" y="578"/>
                </a:lnTo>
                <a:lnTo>
                  <a:pt x="154" y="574"/>
                </a:lnTo>
                <a:lnTo>
                  <a:pt x="150" y="568"/>
                </a:lnTo>
                <a:lnTo>
                  <a:pt x="150" y="562"/>
                </a:lnTo>
                <a:lnTo>
                  <a:pt x="150" y="484"/>
                </a:lnTo>
                <a:lnTo>
                  <a:pt x="150" y="478"/>
                </a:lnTo>
                <a:lnTo>
                  <a:pt x="154" y="474"/>
                </a:lnTo>
                <a:lnTo>
                  <a:pt x="158" y="470"/>
                </a:lnTo>
                <a:lnTo>
                  <a:pt x="166" y="468"/>
                </a:lnTo>
                <a:lnTo>
                  <a:pt x="242" y="468"/>
                </a:lnTo>
                <a:lnTo>
                  <a:pt x="250" y="470"/>
                </a:lnTo>
                <a:lnTo>
                  <a:pt x="254" y="474"/>
                </a:lnTo>
                <a:lnTo>
                  <a:pt x="258" y="478"/>
                </a:lnTo>
                <a:lnTo>
                  <a:pt x="258" y="484"/>
                </a:lnTo>
                <a:lnTo>
                  <a:pt x="258" y="562"/>
                </a:lnTo>
                <a:lnTo>
                  <a:pt x="258" y="568"/>
                </a:lnTo>
                <a:lnTo>
                  <a:pt x="254" y="574"/>
                </a:lnTo>
                <a:lnTo>
                  <a:pt x="250" y="578"/>
                </a:lnTo>
                <a:lnTo>
                  <a:pt x="242" y="578"/>
                </a:lnTo>
                <a:lnTo>
                  <a:pt x="166" y="578"/>
                </a:lnTo>
                <a:close/>
              </a:path>
            </a:pathLst>
          </a:custGeom>
          <a:solidFill>
            <a:srgbClr val="000000">
              <a:alpha val="1411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Donut 8"/>
          <p:cNvSpPr>
            <a:spLocks noChangeArrowheads="1"/>
          </p:cNvSpPr>
          <p:nvPr/>
        </p:nvSpPr>
        <p:spPr bwMode="auto">
          <a:xfrm>
            <a:off x="380960" y="2149464"/>
            <a:ext cx="3968749" cy="2976563"/>
          </a:xfrm>
          <a:custGeom>
            <a:avLst/>
            <a:gdLst>
              <a:gd name="T0" fmla="*/ 2019266 w 2194560"/>
              <a:gd name="T1" fmla="*/ 0 h 2194560"/>
              <a:gd name="T2" fmla="*/ 591429 w 2194560"/>
              <a:gd name="T3" fmla="*/ 591215 h 2194560"/>
              <a:gd name="T4" fmla="*/ 0 w 2194560"/>
              <a:gd name="T5" fmla="*/ 2018534 h 2194560"/>
              <a:gd name="T6" fmla="*/ 591429 w 2194560"/>
              <a:gd name="T7" fmla="*/ 3445853 h 2194560"/>
              <a:gd name="T8" fmla="*/ 2019266 w 2194560"/>
              <a:gd name="T9" fmla="*/ 4037068 h 2194560"/>
              <a:gd name="T10" fmla="*/ 3447101 w 2194560"/>
              <a:gd name="T11" fmla="*/ 3445853 h 2194560"/>
              <a:gd name="T12" fmla="*/ 4038530 w 2194560"/>
              <a:gd name="T13" fmla="*/ 2018534 h 2194560"/>
              <a:gd name="T14" fmla="*/ 3447101 w 2194560"/>
              <a:gd name="T15" fmla="*/ 591215 h 21945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94560"/>
              <a:gd name="T25" fmla="*/ 0 h 2194560"/>
              <a:gd name="T26" fmla="*/ 2194560 w 2194560"/>
              <a:gd name="T27" fmla="*/ 2194560 h 21945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94560" h="2194560">
                <a:moveTo>
                  <a:pt x="0" y="1097280"/>
                </a:moveTo>
                <a:lnTo>
                  <a:pt x="0" y="1097280"/>
                </a:lnTo>
                <a:cubicBezTo>
                  <a:pt x="0" y="491269"/>
                  <a:pt x="491269" y="0"/>
                  <a:pt x="1097280" y="0"/>
                </a:cubicBezTo>
                <a:cubicBezTo>
                  <a:pt x="1097280" y="0"/>
                  <a:pt x="1097281" y="1"/>
                  <a:pt x="1097281" y="1"/>
                </a:cubicBezTo>
                <a:cubicBezTo>
                  <a:pt x="1703292" y="1"/>
                  <a:pt x="2194561" y="491270"/>
                  <a:pt x="2194561" y="1097281"/>
                </a:cubicBezTo>
                <a:cubicBezTo>
                  <a:pt x="2194561" y="1097281"/>
                  <a:pt x="2194560" y="1097282"/>
                  <a:pt x="2194560" y="1097282"/>
                </a:cubicBezTo>
                <a:lnTo>
                  <a:pt x="2194561" y="1097283"/>
                </a:lnTo>
                <a:cubicBezTo>
                  <a:pt x="2194561" y="1703294"/>
                  <a:pt x="1703292" y="2194563"/>
                  <a:pt x="1097281" y="2194563"/>
                </a:cubicBezTo>
                <a:cubicBezTo>
                  <a:pt x="1097280" y="2194562"/>
                  <a:pt x="1097280" y="2194562"/>
                  <a:pt x="1097280" y="2194562"/>
                </a:cubicBezTo>
                <a:cubicBezTo>
                  <a:pt x="491269" y="2194562"/>
                  <a:pt x="1" y="1703293"/>
                  <a:pt x="1" y="1097283"/>
                </a:cubicBezTo>
                <a:cubicBezTo>
                  <a:pt x="1" y="1097282"/>
                  <a:pt x="1" y="1097282"/>
                  <a:pt x="1" y="1097282"/>
                </a:cubicBezTo>
                <a:lnTo>
                  <a:pt x="0" y="1097280"/>
                </a:lnTo>
                <a:close/>
                <a:moveTo>
                  <a:pt x="262974" y="1097280"/>
                </a:moveTo>
                <a:lnTo>
                  <a:pt x="262974" y="1097280"/>
                </a:lnTo>
                <a:cubicBezTo>
                  <a:pt x="262974" y="1097280"/>
                  <a:pt x="262973" y="1097280"/>
                  <a:pt x="262973" y="1097280"/>
                </a:cubicBezTo>
                <a:cubicBezTo>
                  <a:pt x="262973" y="1558055"/>
                  <a:pt x="636504" y="1931586"/>
                  <a:pt x="1097279" y="1931586"/>
                </a:cubicBezTo>
                <a:cubicBezTo>
                  <a:pt x="1558053" y="1931586"/>
                  <a:pt x="1931585" y="1558055"/>
                  <a:pt x="1931585" y="1097281"/>
                </a:cubicBezTo>
                <a:cubicBezTo>
                  <a:pt x="1931585" y="636506"/>
                  <a:pt x="1558053" y="262975"/>
                  <a:pt x="1097279" y="262975"/>
                </a:cubicBezTo>
                <a:lnTo>
                  <a:pt x="1097278" y="262975"/>
                </a:lnTo>
                <a:cubicBezTo>
                  <a:pt x="1097278" y="262975"/>
                  <a:pt x="1097278" y="262974"/>
                  <a:pt x="1097278" y="262974"/>
                </a:cubicBezTo>
                <a:cubicBezTo>
                  <a:pt x="636503" y="262974"/>
                  <a:pt x="262972" y="636505"/>
                  <a:pt x="262972" y="1097280"/>
                </a:cubicBezTo>
                <a:lnTo>
                  <a:pt x="262974" y="1097280"/>
                </a:lnTo>
                <a:close/>
              </a:path>
            </a:pathLst>
          </a:custGeom>
          <a:solidFill>
            <a:srgbClr val="007AD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9" name="Group 149"/>
          <p:cNvGrpSpPr>
            <a:grpSpLocks/>
          </p:cNvGrpSpPr>
          <p:nvPr/>
        </p:nvGrpSpPr>
        <p:grpSpPr bwMode="auto">
          <a:xfrm>
            <a:off x="4135963" y="4819668"/>
            <a:ext cx="1293283" cy="966787"/>
            <a:chOff x="-288" y="0"/>
            <a:chExt cx="713768" cy="712886"/>
          </a:xfrm>
          <a:solidFill>
            <a:srgbClr val="007AD6"/>
          </a:solidFill>
        </p:grpSpPr>
        <p:sp>
          <p:nvSpPr>
            <p:cNvPr id="10" name="Donut 32"/>
            <p:cNvSpPr>
              <a:spLocks noChangeArrowheads="1"/>
            </p:cNvSpPr>
            <p:nvPr/>
          </p:nvSpPr>
          <p:spPr bwMode="auto">
            <a:xfrm>
              <a:off x="-288" y="0"/>
              <a:ext cx="713768" cy="712886"/>
            </a:xfrm>
            <a:custGeom>
              <a:avLst/>
              <a:gdLst>
                <a:gd name="T0" fmla="*/ 357152 w 713232"/>
                <a:gd name="T1" fmla="*/ 0 h 713232"/>
                <a:gd name="T2" fmla="*/ 104607 w 713232"/>
                <a:gd name="T3" fmla="*/ 104348 h 713232"/>
                <a:gd name="T4" fmla="*/ 0 w 713232"/>
                <a:gd name="T5" fmla="*/ 356270 h 713232"/>
                <a:gd name="T6" fmla="*/ 104607 w 713232"/>
                <a:gd name="T7" fmla="*/ 608192 h 713232"/>
                <a:gd name="T8" fmla="*/ 357152 w 713232"/>
                <a:gd name="T9" fmla="*/ 712540 h 713232"/>
                <a:gd name="T10" fmla="*/ 609698 w 713232"/>
                <a:gd name="T11" fmla="*/ 608192 h 713232"/>
                <a:gd name="T12" fmla="*/ 714304 w 713232"/>
                <a:gd name="T13" fmla="*/ 356270 h 713232"/>
                <a:gd name="T14" fmla="*/ 609698 w 713232"/>
                <a:gd name="T15" fmla="*/ 104348 h 7132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3232"/>
                <a:gd name="T25" fmla="*/ 0 h 713232"/>
                <a:gd name="T26" fmla="*/ 713232 w 713232"/>
                <a:gd name="T27" fmla="*/ 71323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lnTo>
                    <a:pt x="85467" y="356616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1" name="Gruppe 67"/>
            <p:cNvGrpSpPr>
              <a:grpSpLocks/>
            </p:cNvGrpSpPr>
            <p:nvPr/>
          </p:nvGrpSpPr>
          <p:grpSpPr bwMode="auto">
            <a:xfrm>
              <a:off x="153890" y="170697"/>
              <a:ext cx="405456" cy="371850"/>
              <a:chOff x="0" y="0"/>
              <a:chExt cx="900893" cy="825896"/>
            </a:xfrm>
            <a:grpFill/>
          </p:grpSpPr>
          <p:sp>
            <p:nvSpPr>
              <p:cNvPr id="12" name="Freeform 26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584955" cy="588138"/>
              </a:xfrm>
              <a:custGeom>
                <a:avLst/>
                <a:gdLst>
                  <a:gd name="T0" fmla="*/ 2147483646 w 52"/>
                  <a:gd name="T1" fmla="*/ 2147483646 h 52"/>
                  <a:gd name="T2" fmla="*/ 2147483646 w 52"/>
                  <a:gd name="T3" fmla="*/ 2147483646 h 52"/>
                  <a:gd name="T4" fmla="*/ 2147483646 w 52"/>
                  <a:gd name="T5" fmla="*/ 2147483646 h 52"/>
                  <a:gd name="T6" fmla="*/ 2147483646 w 52"/>
                  <a:gd name="T7" fmla="*/ 1663016747 h 52"/>
                  <a:gd name="T8" fmla="*/ 2147483646 w 52"/>
                  <a:gd name="T9" fmla="*/ 1535085421 h 52"/>
                  <a:gd name="T10" fmla="*/ 2147483646 w 52"/>
                  <a:gd name="T11" fmla="*/ 1663016747 h 52"/>
                  <a:gd name="T12" fmla="*/ 2147483646 w 52"/>
                  <a:gd name="T13" fmla="*/ 895462726 h 52"/>
                  <a:gd name="T14" fmla="*/ 2147483646 w 52"/>
                  <a:gd name="T15" fmla="*/ 255851340 h 52"/>
                  <a:gd name="T16" fmla="*/ 2147483646 w 52"/>
                  <a:gd name="T17" fmla="*/ 895462726 h 52"/>
                  <a:gd name="T18" fmla="*/ 2147483646 w 52"/>
                  <a:gd name="T19" fmla="*/ 127920015 h 52"/>
                  <a:gd name="T20" fmla="*/ 2147483646 w 52"/>
                  <a:gd name="T21" fmla="*/ 0 h 52"/>
                  <a:gd name="T22" fmla="*/ 2147483646 w 52"/>
                  <a:gd name="T23" fmla="*/ 255851340 h 52"/>
                  <a:gd name="T24" fmla="*/ 2147483646 w 52"/>
                  <a:gd name="T25" fmla="*/ 1151314066 h 52"/>
                  <a:gd name="T26" fmla="*/ 1518520682 w 52"/>
                  <a:gd name="T27" fmla="*/ 511691370 h 52"/>
                  <a:gd name="T28" fmla="*/ 759260341 w 52"/>
                  <a:gd name="T29" fmla="*/ 1279234081 h 52"/>
                  <a:gd name="T30" fmla="*/ 1265426402 w 52"/>
                  <a:gd name="T31" fmla="*/ 1918856777 h 52"/>
                  <a:gd name="T32" fmla="*/ 379624546 w 52"/>
                  <a:gd name="T33" fmla="*/ 2046788102 h 52"/>
                  <a:gd name="T34" fmla="*/ 253083031 w 52"/>
                  <a:gd name="T35" fmla="*/ 2147483646 h 52"/>
                  <a:gd name="T36" fmla="*/ 0 w 52"/>
                  <a:gd name="T37" fmla="*/ 2147483646 h 52"/>
                  <a:gd name="T38" fmla="*/ 885801856 w 52"/>
                  <a:gd name="T39" fmla="*/ 2147483646 h 52"/>
                  <a:gd name="T40" fmla="*/ 253083031 w 52"/>
                  <a:gd name="T41" fmla="*/ 2147483646 h 52"/>
                  <a:gd name="T42" fmla="*/ 506177310 w 52"/>
                  <a:gd name="T43" fmla="*/ 2147483646 h 52"/>
                  <a:gd name="T44" fmla="*/ 759260341 w 52"/>
                  <a:gd name="T45" fmla="*/ 2147483646 h 52"/>
                  <a:gd name="T46" fmla="*/ 1518520682 w 52"/>
                  <a:gd name="T47" fmla="*/ 2147483646 h 52"/>
                  <a:gd name="T48" fmla="*/ 1265426402 w 52"/>
                  <a:gd name="T49" fmla="*/ 2147483646 h 52"/>
                  <a:gd name="T50" fmla="*/ 2147483646 w 52"/>
                  <a:gd name="T51" fmla="*/ 2147483646 h 52"/>
                  <a:gd name="T52" fmla="*/ 2147483646 w 52"/>
                  <a:gd name="T53" fmla="*/ 2147483646 h 52"/>
                  <a:gd name="T54" fmla="*/ 2147483646 w 52"/>
                  <a:gd name="T55" fmla="*/ 2147483646 h 52"/>
                  <a:gd name="T56" fmla="*/ 2147483646 w 52"/>
                  <a:gd name="T57" fmla="*/ 2147483646 h 52"/>
                  <a:gd name="T58" fmla="*/ 2147483646 w 52"/>
                  <a:gd name="T59" fmla="*/ 2147483646 h 52"/>
                  <a:gd name="T60" fmla="*/ 2147483646 w 52"/>
                  <a:gd name="T61" fmla="*/ 2147483646 h 52"/>
                  <a:gd name="T62" fmla="*/ 2147483646 w 52"/>
                  <a:gd name="T63" fmla="*/ 2147483646 h 52"/>
                  <a:gd name="T64" fmla="*/ 2147483646 w 52"/>
                  <a:gd name="T65" fmla="*/ 2147483646 h 52"/>
                  <a:gd name="T66" fmla="*/ 2147483646 w 52"/>
                  <a:gd name="T67" fmla="*/ 2147483646 h 52"/>
                  <a:gd name="T68" fmla="*/ 2147483646 w 52"/>
                  <a:gd name="T69" fmla="*/ 2147483646 h 52"/>
                  <a:gd name="T70" fmla="*/ 2147483646 w 52"/>
                  <a:gd name="T71" fmla="*/ 2147483646 h 52"/>
                  <a:gd name="T72" fmla="*/ 2147483646 w 52"/>
                  <a:gd name="T73" fmla="*/ 2147483646 h 52"/>
                  <a:gd name="T74" fmla="*/ 2147483646 w 52"/>
                  <a:gd name="T75" fmla="*/ 2147483646 h 52"/>
                  <a:gd name="T76" fmla="*/ 2147483646 w 52"/>
                  <a:gd name="T77" fmla="*/ 2147483646 h 52"/>
                  <a:gd name="T78" fmla="*/ 2147483646 w 52"/>
                  <a:gd name="T79" fmla="*/ 2147483646 h 52"/>
                  <a:gd name="T80" fmla="*/ 2147483646 w 52"/>
                  <a:gd name="T81" fmla="*/ 2147483646 h 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"/>
                  <a:gd name="T124" fmla="*/ 0 h 52"/>
                  <a:gd name="T125" fmla="*/ 52 w 52"/>
                  <a:gd name="T126" fmla="*/ 52 h 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Freeform 27"/>
              <p:cNvSpPr>
                <a:spLocks noEditPoints="1" noChangeArrowheads="1"/>
              </p:cNvSpPr>
              <p:nvPr/>
            </p:nvSpPr>
            <p:spPr bwMode="auto">
              <a:xfrm>
                <a:off x="484856" y="406691"/>
                <a:ext cx="416037" cy="419205"/>
              </a:xfrm>
              <a:custGeom>
                <a:avLst/>
                <a:gdLst>
                  <a:gd name="T0" fmla="*/ 2147483646 w 37"/>
                  <a:gd name="T1" fmla="*/ 2147483646 h 37"/>
                  <a:gd name="T2" fmla="*/ 2147483646 w 37"/>
                  <a:gd name="T3" fmla="*/ 2147483646 h 37"/>
                  <a:gd name="T4" fmla="*/ 2147483646 w 37"/>
                  <a:gd name="T5" fmla="*/ 2147483646 h 37"/>
                  <a:gd name="T6" fmla="*/ 2147483646 w 37"/>
                  <a:gd name="T7" fmla="*/ 2147483646 h 37"/>
                  <a:gd name="T8" fmla="*/ 2147483646 w 37"/>
                  <a:gd name="T9" fmla="*/ 2147483646 h 37"/>
                  <a:gd name="T10" fmla="*/ 2147483646 w 37"/>
                  <a:gd name="T11" fmla="*/ 2053855243 h 37"/>
                  <a:gd name="T12" fmla="*/ 2147483646 w 37"/>
                  <a:gd name="T13" fmla="*/ 1797120505 h 37"/>
                  <a:gd name="T14" fmla="*/ 2147483646 w 37"/>
                  <a:gd name="T15" fmla="*/ 1155294990 h 37"/>
                  <a:gd name="T16" fmla="*/ 2147483646 w 37"/>
                  <a:gd name="T17" fmla="*/ 1283662359 h 37"/>
                  <a:gd name="T18" fmla="*/ 2147483646 w 37"/>
                  <a:gd name="T19" fmla="*/ 641825515 h 37"/>
                  <a:gd name="T20" fmla="*/ 2147483646 w 37"/>
                  <a:gd name="T21" fmla="*/ 513458146 h 37"/>
                  <a:gd name="T22" fmla="*/ 2147483646 w 37"/>
                  <a:gd name="T23" fmla="*/ 256734738 h 37"/>
                  <a:gd name="T24" fmla="*/ 2147483646 w 37"/>
                  <a:gd name="T25" fmla="*/ 641825515 h 37"/>
                  <a:gd name="T26" fmla="*/ 2147483646 w 37"/>
                  <a:gd name="T27" fmla="*/ 0 h 37"/>
                  <a:gd name="T28" fmla="*/ 1770057527 w 37"/>
                  <a:gd name="T29" fmla="*/ 128367369 h 37"/>
                  <a:gd name="T30" fmla="*/ 1770057527 w 37"/>
                  <a:gd name="T31" fmla="*/ 641825515 h 37"/>
                  <a:gd name="T32" fmla="*/ 1264325199 w 37"/>
                  <a:gd name="T33" fmla="*/ 385102107 h 37"/>
                  <a:gd name="T34" fmla="*/ 1011464657 w 37"/>
                  <a:gd name="T35" fmla="*/ 385102107 h 37"/>
                  <a:gd name="T36" fmla="*/ 505732328 w 37"/>
                  <a:gd name="T37" fmla="*/ 898560253 h 37"/>
                  <a:gd name="T38" fmla="*/ 885034386 w 37"/>
                  <a:gd name="T39" fmla="*/ 1412029728 h 37"/>
                  <a:gd name="T40" fmla="*/ 379302057 w 37"/>
                  <a:gd name="T41" fmla="*/ 1412029728 h 37"/>
                  <a:gd name="T42" fmla="*/ 0 w 37"/>
                  <a:gd name="T43" fmla="*/ 2147483646 h 37"/>
                  <a:gd name="T44" fmla="*/ 126430271 w 37"/>
                  <a:gd name="T45" fmla="*/ 2147483646 h 37"/>
                  <a:gd name="T46" fmla="*/ 632162599 w 37"/>
                  <a:gd name="T47" fmla="*/ 2147483646 h 37"/>
                  <a:gd name="T48" fmla="*/ 126430271 w 37"/>
                  <a:gd name="T49" fmla="*/ 2147483646 h 37"/>
                  <a:gd name="T50" fmla="*/ 505732328 w 37"/>
                  <a:gd name="T51" fmla="*/ 2147483646 h 37"/>
                  <a:gd name="T52" fmla="*/ 1011464657 w 37"/>
                  <a:gd name="T53" fmla="*/ 2147483646 h 37"/>
                  <a:gd name="T54" fmla="*/ 885034386 w 37"/>
                  <a:gd name="T55" fmla="*/ 2147483646 h 37"/>
                  <a:gd name="T56" fmla="*/ 885034386 w 37"/>
                  <a:gd name="T57" fmla="*/ 2147483646 h 37"/>
                  <a:gd name="T58" fmla="*/ 1517196985 w 37"/>
                  <a:gd name="T59" fmla="*/ 2147483646 h 37"/>
                  <a:gd name="T60" fmla="*/ 1643627256 w 37"/>
                  <a:gd name="T61" fmla="*/ 2147483646 h 37"/>
                  <a:gd name="T62" fmla="*/ 2147483646 w 37"/>
                  <a:gd name="T63" fmla="*/ 2147483646 h 37"/>
                  <a:gd name="T64" fmla="*/ 2147483646 w 37"/>
                  <a:gd name="T65" fmla="*/ 2147483646 h 37"/>
                  <a:gd name="T66" fmla="*/ 2147483646 w 37"/>
                  <a:gd name="T67" fmla="*/ 2147483646 h 37"/>
                  <a:gd name="T68" fmla="*/ 2147483646 w 37"/>
                  <a:gd name="T69" fmla="*/ 2147483646 h 37"/>
                  <a:gd name="T70" fmla="*/ 2147483646 w 37"/>
                  <a:gd name="T71" fmla="*/ 2147483646 h 37"/>
                  <a:gd name="T72" fmla="*/ 2147483646 w 37"/>
                  <a:gd name="T73" fmla="*/ 2147483646 h 37"/>
                  <a:gd name="T74" fmla="*/ 2147483646 w 37"/>
                  <a:gd name="T75" fmla="*/ 2147483646 h 37"/>
                  <a:gd name="T76" fmla="*/ 2147483646 w 37"/>
                  <a:gd name="T77" fmla="*/ 2147483646 h 37"/>
                  <a:gd name="T78" fmla="*/ 1896499042 w 37"/>
                  <a:gd name="T79" fmla="*/ 1925487874 h 37"/>
                  <a:gd name="T80" fmla="*/ 2147483646 w 37"/>
                  <a:gd name="T81" fmla="*/ 2147483646 h 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"/>
                  <a:gd name="T124" fmla="*/ 0 h 37"/>
                  <a:gd name="T125" fmla="*/ 37 w 37"/>
                  <a:gd name="T126" fmla="*/ 37 h 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4" name="Group 35"/>
          <p:cNvGrpSpPr>
            <a:grpSpLocks/>
          </p:cNvGrpSpPr>
          <p:nvPr/>
        </p:nvGrpSpPr>
        <p:grpSpPr bwMode="auto">
          <a:xfrm>
            <a:off x="4857742" y="3032130"/>
            <a:ext cx="1291167" cy="968375"/>
            <a:chOff x="-702" y="473"/>
            <a:chExt cx="968532" cy="968356"/>
          </a:xfrm>
          <a:solidFill>
            <a:srgbClr val="007AD6"/>
          </a:solidFill>
        </p:grpSpPr>
        <p:sp>
          <p:nvSpPr>
            <p:cNvPr id="15" name="Donut 34"/>
            <p:cNvSpPr>
              <a:spLocks noChangeArrowheads="1"/>
            </p:cNvSpPr>
            <p:nvPr/>
          </p:nvSpPr>
          <p:spPr bwMode="auto">
            <a:xfrm>
              <a:off x="-702" y="473"/>
              <a:ext cx="968532" cy="968356"/>
            </a:xfrm>
            <a:custGeom>
              <a:avLst/>
              <a:gdLst>
                <a:gd name="T0" fmla="*/ 657608 w 713232"/>
                <a:gd name="T1" fmla="*/ 0 h 713232"/>
                <a:gd name="T2" fmla="*/ 192609 w 713232"/>
                <a:gd name="T3" fmla="*/ 192538 h 713232"/>
                <a:gd name="T4" fmla="*/ 0 w 713232"/>
                <a:gd name="T5" fmla="*/ 657369 h 713232"/>
                <a:gd name="T6" fmla="*/ 192609 w 713232"/>
                <a:gd name="T7" fmla="*/ 1122200 h 713232"/>
                <a:gd name="T8" fmla="*/ 657608 w 713232"/>
                <a:gd name="T9" fmla="*/ 1314738 h 713232"/>
                <a:gd name="T10" fmla="*/ 1122608 w 713232"/>
                <a:gd name="T11" fmla="*/ 1122200 h 713232"/>
                <a:gd name="T12" fmla="*/ 1315216 w 713232"/>
                <a:gd name="T13" fmla="*/ 657369 h 713232"/>
                <a:gd name="T14" fmla="*/ 1122608 w 713232"/>
                <a:gd name="T15" fmla="*/ 192538 h 7132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3232"/>
                <a:gd name="T25" fmla="*/ 0 h 713232"/>
                <a:gd name="T26" fmla="*/ 713232 w 713232"/>
                <a:gd name="T27" fmla="*/ 71323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lnTo>
                    <a:pt x="85467" y="356616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6" name="Gruppe 344"/>
            <p:cNvGrpSpPr>
              <a:grpSpLocks/>
            </p:cNvGrpSpPr>
            <p:nvPr/>
          </p:nvGrpSpPr>
          <p:grpSpPr bwMode="auto">
            <a:xfrm>
              <a:off x="337490" y="238593"/>
              <a:ext cx="292147" cy="492115"/>
              <a:chOff x="-463" y="-88"/>
              <a:chExt cx="264373" cy="444598"/>
            </a:xfrm>
            <a:grpFill/>
          </p:grpSpPr>
          <p:sp>
            <p:nvSpPr>
              <p:cNvPr id="17" name="Freeform 15"/>
              <p:cNvSpPr>
                <a:spLocks noEditPoints="1" noChangeArrowheads="1"/>
              </p:cNvSpPr>
              <p:nvPr/>
            </p:nvSpPr>
            <p:spPr bwMode="auto">
              <a:xfrm>
                <a:off x="-463" y="-88"/>
                <a:ext cx="264373" cy="444598"/>
              </a:xfrm>
              <a:custGeom>
                <a:avLst/>
                <a:gdLst>
                  <a:gd name="T0" fmla="*/ 0 w 166"/>
                  <a:gd name="T1" fmla="*/ 2147483646 h 280"/>
                  <a:gd name="T2" fmla="*/ 2147483646 w 166"/>
                  <a:gd name="T3" fmla="*/ 2147483646 h 280"/>
                  <a:gd name="T4" fmla="*/ 2147483646 w 166"/>
                  <a:gd name="T5" fmla="*/ 2147483646 h 280"/>
                  <a:gd name="T6" fmla="*/ 2147483646 w 166"/>
                  <a:gd name="T7" fmla="*/ 2147483646 h 280"/>
                  <a:gd name="T8" fmla="*/ 2147483646 w 166"/>
                  <a:gd name="T9" fmla="*/ 2147483646 h 280"/>
                  <a:gd name="T10" fmla="*/ 2147483646 w 166"/>
                  <a:gd name="T11" fmla="*/ 2147483646 h 280"/>
                  <a:gd name="T12" fmla="*/ 2147483646 w 166"/>
                  <a:gd name="T13" fmla="*/ 2147483646 h 280"/>
                  <a:gd name="T14" fmla="*/ 2147483646 w 166"/>
                  <a:gd name="T15" fmla="*/ 2147483646 h 280"/>
                  <a:gd name="T16" fmla="*/ 2147483646 w 166"/>
                  <a:gd name="T17" fmla="*/ 2147483646 h 280"/>
                  <a:gd name="T18" fmla="*/ 0 w 166"/>
                  <a:gd name="T19" fmla="*/ 2147483646 h 280"/>
                  <a:gd name="T20" fmla="*/ 0 w 166"/>
                  <a:gd name="T21" fmla="*/ 2147483646 h 280"/>
                  <a:gd name="T22" fmla="*/ 0 w 166"/>
                  <a:gd name="T23" fmla="*/ 2147483646 h 280"/>
                  <a:gd name="T24" fmla="*/ 0 w 166"/>
                  <a:gd name="T25" fmla="*/ 0 h 280"/>
                  <a:gd name="T26" fmla="*/ 2147483646 w 166"/>
                  <a:gd name="T27" fmla="*/ 0 h 280"/>
                  <a:gd name="T28" fmla="*/ 2147483646 w 166"/>
                  <a:gd name="T29" fmla="*/ 2147483646 h 280"/>
                  <a:gd name="T30" fmla="*/ 2147483646 w 166"/>
                  <a:gd name="T31" fmla="*/ 2147483646 h 280"/>
                  <a:gd name="T32" fmla="*/ 2147483646 w 166"/>
                  <a:gd name="T33" fmla="*/ 2147483646 h 280"/>
                  <a:gd name="T34" fmla="*/ 2147483646 w 166"/>
                  <a:gd name="T35" fmla="*/ 2147483646 h 280"/>
                  <a:gd name="T36" fmla="*/ 2147483646 w 166"/>
                  <a:gd name="T37" fmla="*/ 2147483646 h 280"/>
                  <a:gd name="T38" fmla="*/ 2147483646 w 166"/>
                  <a:gd name="T39" fmla="*/ 2147483646 h 280"/>
                  <a:gd name="T40" fmla="*/ 2147483646 w 166"/>
                  <a:gd name="T41" fmla="*/ 2147483646 h 280"/>
                  <a:gd name="T42" fmla="*/ 0 w 166"/>
                  <a:gd name="T43" fmla="*/ 2147483646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Freeform 16"/>
              <p:cNvSpPr>
                <a:spLocks noEditPoints="1" noChangeArrowheads="1"/>
              </p:cNvSpPr>
              <p:nvPr/>
            </p:nvSpPr>
            <p:spPr bwMode="auto">
              <a:xfrm>
                <a:off x="21089" y="41503"/>
                <a:ext cx="221269" cy="361415"/>
              </a:xfrm>
              <a:custGeom>
                <a:avLst/>
                <a:gdLst>
                  <a:gd name="T0" fmla="*/ 2147483646 w 138"/>
                  <a:gd name="T1" fmla="*/ 2147483646 h 228"/>
                  <a:gd name="T2" fmla="*/ 2147483646 w 138"/>
                  <a:gd name="T3" fmla="*/ 2147483646 h 228"/>
                  <a:gd name="T4" fmla="*/ 2147483646 w 138"/>
                  <a:gd name="T5" fmla="*/ 2147483646 h 228"/>
                  <a:gd name="T6" fmla="*/ 2147483646 w 138"/>
                  <a:gd name="T7" fmla="*/ 2147483646 h 228"/>
                  <a:gd name="T8" fmla="*/ 2147483646 w 138"/>
                  <a:gd name="T9" fmla="*/ 2147483646 h 228"/>
                  <a:gd name="T10" fmla="*/ 2147483646 w 138"/>
                  <a:gd name="T11" fmla="*/ 2147483646 h 228"/>
                  <a:gd name="T12" fmla="*/ 2147483646 w 138"/>
                  <a:gd name="T13" fmla="*/ 2147483646 h 228"/>
                  <a:gd name="T14" fmla="*/ 2147483646 w 138"/>
                  <a:gd name="T15" fmla="*/ 2147483646 h 228"/>
                  <a:gd name="T16" fmla="*/ 2147483646 w 138"/>
                  <a:gd name="T17" fmla="*/ 2147483646 h 228"/>
                  <a:gd name="T18" fmla="*/ 2147483646 w 138"/>
                  <a:gd name="T19" fmla="*/ 2147483646 h 228"/>
                  <a:gd name="T20" fmla="*/ 0 w 138"/>
                  <a:gd name="T21" fmla="*/ 2147483646 h 228"/>
                  <a:gd name="T22" fmla="*/ 0 w 138"/>
                  <a:gd name="T23" fmla="*/ 2147483646 h 228"/>
                  <a:gd name="T24" fmla="*/ 2147483646 w 138"/>
                  <a:gd name="T25" fmla="*/ 2147483646 h 228"/>
                  <a:gd name="T26" fmla="*/ 2147483646 w 138"/>
                  <a:gd name="T27" fmla="*/ 2147483646 h 228"/>
                  <a:gd name="T28" fmla="*/ 2147483646 w 138"/>
                  <a:gd name="T29" fmla="*/ 2147483646 h 228"/>
                  <a:gd name="T30" fmla="*/ 2147483646 w 138"/>
                  <a:gd name="T31" fmla="*/ 2147483646 h 228"/>
                  <a:gd name="T32" fmla="*/ 2147483646 w 138"/>
                  <a:gd name="T33" fmla="*/ 2147483646 h 228"/>
                  <a:gd name="T34" fmla="*/ 2147483646 w 138"/>
                  <a:gd name="T35" fmla="*/ 2147483646 h 228"/>
                  <a:gd name="T36" fmla="*/ 2147483646 w 138"/>
                  <a:gd name="T37" fmla="*/ 2147483646 h 228"/>
                  <a:gd name="T38" fmla="*/ 0 w 138"/>
                  <a:gd name="T39" fmla="*/ 2147483646 h 228"/>
                  <a:gd name="T40" fmla="*/ 2147483646 w 138"/>
                  <a:gd name="T41" fmla="*/ 0 h 228"/>
                  <a:gd name="T42" fmla="*/ 2147483646 w 138"/>
                  <a:gd name="T43" fmla="*/ 2147483646 h 228"/>
                  <a:gd name="T44" fmla="*/ 2147483646 w 138"/>
                  <a:gd name="T45" fmla="*/ 2147483646 h 228"/>
                  <a:gd name="T46" fmla="*/ 2147483646 w 138"/>
                  <a:gd name="T47" fmla="*/ 2147483646 h 228"/>
                  <a:gd name="T48" fmla="*/ 2147483646 w 138"/>
                  <a:gd name="T49" fmla="*/ 2147483646 h 228"/>
                  <a:gd name="T50" fmla="*/ 2147483646 w 138"/>
                  <a:gd name="T51" fmla="*/ 2147483646 h 228"/>
                  <a:gd name="T52" fmla="*/ 2147483646 w 138"/>
                  <a:gd name="T53" fmla="*/ 2147483646 h 228"/>
                  <a:gd name="T54" fmla="*/ 2147483646 w 138"/>
                  <a:gd name="T55" fmla="*/ 2147483646 h 228"/>
                  <a:gd name="T56" fmla="*/ 2147483646 w 138"/>
                  <a:gd name="T57" fmla="*/ 2147483646 h 228"/>
                  <a:gd name="T58" fmla="*/ 2147483646 w 138"/>
                  <a:gd name="T59" fmla="*/ 2147483646 h 228"/>
                  <a:gd name="T60" fmla="*/ 2147483646 w 138"/>
                  <a:gd name="T61" fmla="*/ 2147483646 h 228"/>
                  <a:gd name="T62" fmla="*/ 2147483646 w 138"/>
                  <a:gd name="T63" fmla="*/ 0 h 228"/>
                  <a:gd name="T64" fmla="*/ 2147483646 w 138"/>
                  <a:gd name="T65" fmla="*/ 2147483646 h 228"/>
                  <a:gd name="T66" fmla="*/ 2147483646 w 138"/>
                  <a:gd name="T67" fmla="*/ 2147483646 h 228"/>
                  <a:gd name="T68" fmla="*/ 2147483646 w 138"/>
                  <a:gd name="T69" fmla="*/ 2147483646 h 228"/>
                  <a:gd name="T70" fmla="*/ 2147483646 w 138"/>
                  <a:gd name="T71" fmla="*/ 2147483646 h 228"/>
                  <a:gd name="T72" fmla="*/ 2147483646 w 138"/>
                  <a:gd name="T73" fmla="*/ 2147483646 h 228"/>
                  <a:gd name="T74" fmla="*/ 2147483646 w 138"/>
                  <a:gd name="T75" fmla="*/ 2147483646 h 228"/>
                  <a:gd name="T76" fmla="*/ 2147483646 w 138"/>
                  <a:gd name="T77" fmla="*/ 2147483646 h 228"/>
                  <a:gd name="T78" fmla="*/ 2147483646 w 138"/>
                  <a:gd name="T79" fmla="*/ 2147483646 h 228"/>
                  <a:gd name="T80" fmla="*/ 2147483646 w 138"/>
                  <a:gd name="T81" fmla="*/ 2147483646 h 228"/>
                  <a:gd name="T82" fmla="*/ 2147483646 w 138"/>
                  <a:gd name="T83" fmla="*/ 2147483646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Freeform 17"/>
              <p:cNvSpPr>
                <a:spLocks noChangeArrowheads="1"/>
              </p:cNvSpPr>
              <p:nvPr/>
            </p:nvSpPr>
            <p:spPr bwMode="auto">
              <a:xfrm>
                <a:off x="57009" y="150501"/>
                <a:ext cx="149428" cy="252417"/>
              </a:xfrm>
              <a:custGeom>
                <a:avLst/>
                <a:gdLst>
                  <a:gd name="T0" fmla="*/ 0 w 94"/>
                  <a:gd name="T1" fmla="*/ 2147483646 h 160"/>
                  <a:gd name="T2" fmla="*/ 2147483646 w 94"/>
                  <a:gd name="T3" fmla="*/ 2147483646 h 160"/>
                  <a:gd name="T4" fmla="*/ 2147483646 w 94"/>
                  <a:gd name="T5" fmla="*/ 2147483646 h 160"/>
                  <a:gd name="T6" fmla="*/ 2147483646 w 94"/>
                  <a:gd name="T7" fmla="*/ 2147483646 h 160"/>
                  <a:gd name="T8" fmla="*/ 2147483646 w 94"/>
                  <a:gd name="T9" fmla="*/ 2147483646 h 160"/>
                  <a:gd name="T10" fmla="*/ 2147483646 w 94"/>
                  <a:gd name="T11" fmla="*/ 2147483646 h 160"/>
                  <a:gd name="T12" fmla="*/ 2147483646 w 94"/>
                  <a:gd name="T13" fmla="*/ 2147483646 h 160"/>
                  <a:gd name="T14" fmla="*/ 2147483646 w 94"/>
                  <a:gd name="T15" fmla="*/ 2147483646 h 160"/>
                  <a:gd name="T16" fmla="*/ 2147483646 w 94"/>
                  <a:gd name="T17" fmla="*/ 2147483646 h 160"/>
                  <a:gd name="T18" fmla="*/ 2147483646 w 94"/>
                  <a:gd name="T19" fmla="*/ 2147483646 h 160"/>
                  <a:gd name="T20" fmla="*/ 2147483646 w 94"/>
                  <a:gd name="T21" fmla="*/ 2147483646 h 160"/>
                  <a:gd name="T22" fmla="*/ 2147483646 w 94"/>
                  <a:gd name="T23" fmla="*/ 2147483646 h 160"/>
                  <a:gd name="T24" fmla="*/ 2147483646 w 94"/>
                  <a:gd name="T25" fmla="*/ 2147483646 h 160"/>
                  <a:gd name="T26" fmla="*/ 2147483646 w 94"/>
                  <a:gd name="T27" fmla="*/ 2147483646 h 160"/>
                  <a:gd name="T28" fmla="*/ 2147483646 w 94"/>
                  <a:gd name="T29" fmla="*/ 2147483646 h 160"/>
                  <a:gd name="T30" fmla="*/ 2147483646 w 94"/>
                  <a:gd name="T31" fmla="*/ 2147483646 h 160"/>
                  <a:gd name="T32" fmla="*/ 2147483646 w 94"/>
                  <a:gd name="T33" fmla="*/ 2147483646 h 160"/>
                  <a:gd name="T34" fmla="*/ 2147483646 w 94"/>
                  <a:gd name="T35" fmla="*/ 0 h 160"/>
                  <a:gd name="T36" fmla="*/ 2147483646 w 94"/>
                  <a:gd name="T37" fmla="*/ 0 h 160"/>
                  <a:gd name="T38" fmla="*/ 2147483646 w 94"/>
                  <a:gd name="T39" fmla="*/ 0 h 160"/>
                  <a:gd name="T40" fmla="*/ 2147483646 w 94"/>
                  <a:gd name="T41" fmla="*/ 0 h 160"/>
                  <a:gd name="T42" fmla="*/ 2147483646 w 94"/>
                  <a:gd name="T43" fmla="*/ 2147483646 h 160"/>
                  <a:gd name="T44" fmla="*/ 2147483646 w 94"/>
                  <a:gd name="T45" fmla="*/ 2147483646 h 160"/>
                  <a:gd name="T46" fmla="*/ 2147483646 w 94"/>
                  <a:gd name="T47" fmla="*/ 2147483646 h 160"/>
                  <a:gd name="T48" fmla="*/ 2147483646 w 94"/>
                  <a:gd name="T49" fmla="*/ 2147483646 h 160"/>
                  <a:gd name="T50" fmla="*/ 2147483646 w 94"/>
                  <a:gd name="T51" fmla="*/ 2147483646 h 160"/>
                  <a:gd name="T52" fmla="*/ 2147483646 w 94"/>
                  <a:gd name="T53" fmla="*/ 2147483646 h 160"/>
                  <a:gd name="T54" fmla="*/ 2147483646 w 94"/>
                  <a:gd name="T55" fmla="*/ 2147483646 h 160"/>
                  <a:gd name="T56" fmla="*/ 2147483646 w 94"/>
                  <a:gd name="T57" fmla="*/ 2147483646 h 160"/>
                  <a:gd name="T58" fmla="*/ 2147483646 w 94"/>
                  <a:gd name="T59" fmla="*/ 2147483646 h 160"/>
                  <a:gd name="T60" fmla="*/ 2147483646 w 94"/>
                  <a:gd name="T61" fmla="*/ 2147483646 h 160"/>
                  <a:gd name="T62" fmla="*/ 2147483646 w 94"/>
                  <a:gd name="T63" fmla="*/ 2147483646 h 160"/>
                  <a:gd name="T64" fmla="*/ 2147483646 w 94"/>
                  <a:gd name="T65" fmla="*/ 2147483646 h 160"/>
                  <a:gd name="T66" fmla="*/ 0 w 94"/>
                  <a:gd name="T67" fmla="*/ 2147483646 h 160"/>
                  <a:gd name="T68" fmla="*/ 0 w 94"/>
                  <a:gd name="T69" fmla="*/ 2147483646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0" name="Group 130"/>
          <p:cNvGrpSpPr>
            <a:grpSpLocks/>
          </p:cNvGrpSpPr>
          <p:nvPr/>
        </p:nvGrpSpPr>
        <p:grpSpPr bwMode="auto">
          <a:xfrm>
            <a:off x="3905235" y="1357299"/>
            <a:ext cx="1293283" cy="966787"/>
            <a:chOff x="-288" y="344"/>
            <a:chExt cx="713768" cy="712888"/>
          </a:xfrm>
          <a:solidFill>
            <a:srgbClr val="007AD6"/>
          </a:solidFill>
        </p:grpSpPr>
        <p:sp>
          <p:nvSpPr>
            <p:cNvPr id="21" name="Donut 10"/>
            <p:cNvSpPr>
              <a:spLocks noChangeArrowheads="1"/>
            </p:cNvSpPr>
            <p:nvPr/>
          </p:nvSpPr>
          <p:spPr bwMode="auto">
            <a:xfrm flipV="1">
              <a:off x="-288" y="344"/>
              <a:ext cx="713768" cy="712888"/>
            </a:xfrm>
            <a:custGeom>
              <a:avLst/>
              <a:gdLst>
                <a:gd name="T0" fmla="*/ 357152 w 713232"/>
                <a:gd name="T1" fmla="*/ 0 h 713232"/>
                <a:gd name="T2" fmla="*/ 104607 w 713232"/>
                <a:gd name="T3" fmla="*/ 104350 h 713232"/>
                <a:gd name="T4" fmla="*/ 0 w 713232"/>
                <a:gd name="T5" fmla="*/ 356272 h 713232"/>
                <a:gd name="T6" fmla="*/ 104607 w 713232"/>
                <a:gd name="T7" fmla="*/ 608195 h 713232"/>
                <a:gd name="T8" fmla="*/ 357152 w 713232"/>
                <a:gd name="T9" fmla="*/ 712544 h 713232"/>
                <a:gd name="T10" fmla="*/ 609698 w 713232"/>
                <a:gd name="T11" fmla="*/ 608195 h 713232"/>
                <a:gd name="T12" fmla="*/ 714304 w 713232"/>
                <a:gd name="T13" fmla="*/ 356272 h 713232"/>
                <a:gd name="T14" fmla="*/ 609698 w 713232"/>
                <a:gd name="T15" fmla="*/ 104350 h 7132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3232"/>
                <a:gd name="T25" fmla="*/ 0 h 713232"/>
                <a:gd name="T26" fmla="*/ 713232 w 713232"/>
                <a:gd name="T27" fmla="*/ 71323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lnTo>
                    <a:pt x="85467" y="356616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" name="Freeform 12"/>
            <p:cNvSpPr>
              <a:spLocks noEditPoints="1" noChangeArrowheads="1"/>
            </p:cNvSpPr>
            <p:nvPr/>
          </p:nvSpPr>
          <p:spPr bwMode="auto">
            <a:xfrm>
              <a:off x="218165" y="160715"/>
              <a:ext cx="276863" cy="392147"/>
            </a:xfrm>
            <a:custGeom>
              <a:avLst/>
              <a:gdLst>
                <a:gd name="T0" fmla="*/ 2147483646 w 408"/>
                <a:gd name="T1" fmla="*/ 2147483646 h 578"/>
                <a:gd name="T2" fmla="*/ 2147483646 w 408"/>
                <a:gd name="T3" fmla="*/ 2147483646 h 578"/>
                <a:gd name="T4" fmla="*/ 2147483646 w 408"/>
                <a:gd name="T5" fmla="*/ 2147483646 h 578"/>
                <a:gd name="T6" fmla="*/ 2147483646 w 408"/>
                <a:gd name="T7" fmla="*/ 2147483646 h 578"/>
                <a:gd name="T8" fmla="*/ 2147483646 w 408"/>
                <a:gd name="T9" fmla="*/ 2147483646 h 578"/>
                <a:gd name="T10" fmla="*/ 2147483646 w 408"/>
                <a:gd name="T11" fmla="*/ 2147483646 h 578"/>
                <a:gd name="T12" fmla="*/ 2147483646 w 408"/>
                <a:gd name="T13" fmla="*/ 2147483646 h 578"/>
                <a:gd name="T14" fmla="*/ 2147483646 w 408"/>
                <a:gd name="T15" fmla="*/ 2147483646 h 578"/>
                <a:gd name="T16" fmla="*/ 2147483646 w 408"/>
                <a:gd name="T17" fmla="*/ 2147483646 h 578"/>
                <a:gd name="T18" fmla="*/ 2147483646 w 408"/>
                <a:gd name="T19" fmla="*/ 2147483646 h 578"/>
                <a:gd name="T20" fmla="*/ 2147483646 w 408"/>
                <a:gd name="T21" fmla="*/ 2147483646 h 578"/>
                <a:gd name="T22" fmla="*/ 2147483646 w 408"/>
                <a:gd name="T23" fmla="*/ 2147483646 h 578"/>
                <a:gd name="T24" fmla="*/ 2147483646 w 408"/>
                <a:gd name="T25" fmla="*/ 2147483646 h 578"/>
                <a:gd name="T26" fmla="*/ 2147483646 w 408"/>
                <a:gd name="T27" fmla="*/ 2147483646 h 578"/>
                <a:gd name="T28" fmla="*/ 2147483646 w 408"/>
                <a:gd name="T29" fmla="*/ 2147483646 h 578"/>
                <a:gd name="T30" fmla="*/ 2147483646 w 408"/>
                <a:gd name="T31" fmla="*/ 2147483646 h 578"/>
                <a:gd name="T32" fmla="*/ 2147483646 w 408"/>
                <a:gd name="T33" fmla="*/ 2147483646 h 578"/>
                <a:gd name="T34" fmla="*/ 0 w 408"/>
                <a:gd name="T35" fmla="*/ 2147483646 h 578"/>
                <a:gd name="T36" fmla="*/ 2147483646 w 408"/>
                <a:gd name="T37" fmla="*/ 2147483646 h 578"/>
                <a:gd name="T38" fmla="*/ 2147483646 w 408"/>
                <a:gd name="T39" fmla="*/ 2147483646 h 578"/>
                <a:gd name="T40" fmla="*/ 2147483646 w 408"/>
                <a:gd name="T41" fmla="*/ 2147483646 h 578"/>
                <a:gd name="T42" fmla="*/ 2147483646 w 408"/>
                <a:gd name="T43" fmla="*/ 2147483646 h 578"/>
                <a:gd name="T44" fmla="*/ 2147483646 w 408"/>
                <a:gd name="T45" fmla="*/ 0 h 578"/>
                <a:gd name="T46" fmla="*/ 2147483646 w 408"/>
                <a:gd name="T47" fmla="*/ 2147483646 h 578"/>
                <a:gd name="T48" fmla="*/ 2147483646 w 408"/>
                <a:gd name="T49" fmla="*/ 2147483646 h 578"/>
                <a:gd name="T50" fmla="*/ 2147483646 w 408"/>
                <a:gd name="T51" fmla="*/ 2147483646 h 578"/>
                <a:gd name="T52" fmla="*/ 2147483646 w 408"/>
                <a:gd name="T53" fmla="*/ 2147483646 h 578"/>
                <a:gd name="T54" fmla="*/ 2147483646 w 408"/>
                <a:gd name="T55" fmla="*/ 2147483646 h 578"/>
                <a:gd name="T56" fmla="*/ 2147483646 w 408"/>
                <a:gd name="T57" fmla="*/ 2147483646 h 578"/>
                <a:gd name="T58" fmla="*/ 2147483646 w 408"/>
                <a:gd name="T59" fmla="*/ 2147483646 h 578"/>
                <a:gd name="T60" fmla="*/ 2147483646 w 408"/>
                <a:gd name="T61" fmla="*/ 2147483646 h 578"/>
                <a:gd name="T62" fmla="*/ 2147483646 w 408"/>
                <a:gd name="T63" fmla="*/ 2147483646 h 578"/>
                <a:gd name="T64" fmla="*/ 2147483646 w 408"/>
                <a:gd name="T65" fmla="*/ 2147483646 h 578"/>
                <a:gd name="T66" fmla="*/ 2147483646 w 408"/>
                <a:gd name="T67" fmla="*/ 2147483646 h 578"/>
                <a:gd name="T68" fmla="*/ 2147483646 w 408"/>
                <a:gd name="T69" fmla="*/ 2147483646 h 578"/>
                <a:gd name="T70" fmla="*/ 2147483646 w 408"/>
                <a:gd name="T71" fmla="*/ 2147483646 h 578"/>
                <a:gd name="T72" fmla="*/ 2147483646 w 408"/>
                <a:gd name="T73" fmla="*/ 2147483646 h 578"/>
                <a:gd name="T74" fmla="*/ 2147483646 w 408"/>
                <a:gd name="T75" fmla="*/ 2147483646 h 578"/>
                <a:gd name="T76" fmla="*/ 2147483646 w 408"/>
                <a:gd name="T77" fmla="*/ 2147483646 h 578"/>
                <a:gd name="T78" fmla="*/ 2147483646 w 408"/>
                <a:gd name="T79" fmla="*/ 2147483646 h 578"/>
                <a:gd name="T80" fmla="*/ 2147483646 w 408"/>
                <a:gd name="T81" fmla="*/ 2147483646 h 578"/>
                <a:gd name="T82" fmla="*/ 2147483646 w 408"/>
                <a:gd name="T83" fmla="*/ 2147483646 h 578"/>
                <a:gd name="T84" fmla="*/ 2147483646 w 408"/>
                <a:gd name="T85" fmla="*/ 2147483646 h 578"/>
                <a:gd name="T86" fmla="*/ 2147483646 w 408"/>
                <a:gd name="T87" fmla="*/ 2147483646 h 5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"/>
                <a:gd name="T133" fmla="*/ 0 h 578"/>
                <a:gd name="T134" fmla="*/ 408 w 408"/>
                <a:gd name="T135" fmla="*/ 578 h 5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" h="578">
                  <a:moveTo>
                    <a:pt x="248" y="430"/>
                  </a:moveTo>
                  <a:lnTo>
                    <a:pt x="166" y="430"/>
                  </a:lnTo>
                  <a:lnTo>
                    <a:pt x="158" y="430"/>
                  </a:lnTo>
                  <a:lnTo>
                    <a:pt x="154" y="426"/>
                  </a:lnTo>
                  <a:lnTo>
                    <a:pt x="150" y="422"/>
                  </a:lnTo>
                  <a:lnTo>
                    <a:pt x="148" y="414"/>
                  </a:lnTo>
                  <a:lnTo>
                    <a:pt x="148" y="404"/>
                  </a:lnTo>
                  <a:lnTo>
                    <a:pt x="150" y="382"/>
                  </a:lnTo>
                  <a:lnTo>
                    <a:pt x="152" y="360"/>
                  </a:lnTo>
                  <a:lnTo>
                    <a:pt x="158" y="342"/>
                  </a:lnTo>
                  <a:lnTo>
                    <a:pt x="164" y="326"/>
                  </a:lnTo>
                  <a:lnTo>
                    <a:pt x="174" y="308"/>
                  </a:lnTo>
                  <a:lnTo>
                    <a:pt x="188" y="292"/>
                  </a:lnTo>
                  <a:lnTo>
                    <a:pt x="206" y="274"/>
                  </a:lnTo>
                  <a:lnTo>
                    <a:pt x="228" y="254"/>
                  </a:lnTo>
                  <a:lnTo>
                    <a:pt x="268" y="222"/>
                  </a:lnTo>
                  <a:lnTo>
                    <a:pt x="286" y="204"/>
                  </a:lnTo>
                  <a:lnTo>
                    <a:pt x="292" y="194"/>
                  </a:lnTo>
                  <a:lnTo>
                    <a:pt x="296" y="184"/>
                  </a:lnTo>
                  <a:lnTo>
                    <a:pt x="300" y="172"/>
                  </a:lnTo>
                  <a:lnTo>
                    <a:pt x="300" y="162"/>
                  </a:lnTo>
                  <a:lnTo>
                    <a:pt x="298" y="146"/>
                  </a:lnTo>
                  <a:lnTo>
                    <a:pt x="294" y="132"/>
                  </a:lnTo>
                  <a:lnTo>
                    <a:pt x="286" y="118"/>
                  </a:lnTo>
                  <a:lnTo>
                    <a:pt x="276" y="106"/>
                  </a:lnTo>
                  <a:lnTo>
                    <a:pt x="262" y="96"/>
                  </a:lnTo>
                  <a:lnTo>
                    <a:pt x="244" y="90"/>
                  </a:lnTo>
                  <a:lnTo>
                    <a:pt x="226" y="86"/>
                  </a:lnTo>
                  <a:lnTo>
                    <a:pt x="206" y="84"/>
                  </a:lnTo>
                  <a:lnTo>
                    <a:pt x="186" y="86"/>
                  </a:lnTo>
                  <a:lnTo>
                    <a:pt x="168" y="90"/>
                  </a:lnTo>
                  <a:lnTo>
                    <a:pt x="152" y="98"/>
                  </a:lnTo>
                  <a:lnTo>
                    <a:pt x="136" y="108"/>
                  </a:lnTo>
                  <a:lnTo>
                    <a:pt x="124" y="122"/>
                  </a:lnTo>
                  <a:lnTo>
                    <a:pt x="112" y="138"/>
                  </a:lnTo>
                  <a:lnTo>
                    <a:pt x="104" y="158"/>
                  </a:lnTo>
                  <a:lnTo>
                    <a:pt x="98" y="180"/>
                  </a:lnTo>
                  <a:lnTo>
                    <a:pt x="12" y="170"/>
                  </a:lnTo>
                  <a:lnTo>
                    <a:pt x="6" y="168"/>
                  </a:lnTo>
                  <a:lnTo>
                    <a:pt x="2" y="164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4" y="140"/>
                  </a:lnTo>
                  <a:lnTo>
                    <a:pt x="14" y="112"/>
                  </a:lnTo>
                  <a:lnTo>
                    <a:pt x="22" y="96"/>
                  </a:lnTo>
                  <a:lnTo>
                    <a:pt x="32" y="78"/>
                  </a:lnTo>
                  <a:lnTo>
                    <a:pt x="44" y="62"/>
                  </a:lnTo>
                  <a:lnTo>
                    <a:pt x="56" y="50"/>
                  </a:lnTo>
                  <a:lnTo>
                    <a:pt x="70" y="38"/>
                  </a:lnTo>
                  <a:lnTo>
                    <a:pt x="86" y="28"/>
                  </a:lnTo>
                  <a:lnTo>
                    <a:pt x="102" y="20"/>
                  </a:lnTo>
                  <a:lnTo>
                    <a:pt x="120" y="12"/>
                  </a:lnTo>
                  <a:lnTo>
                    <a:pt x="138" y="8"/>
                  </a:lnTo>
                  <a:lnTo>
                    <a:pt x="158" y="4"/>
                  </a:lnTo>
                  <a:lnTo>
                    <a:pt x="180" y="2"/>
                  </a:lnTo>
                  <a:lnTo>
                    <a:pt x="202" y="0"/>
                  </a:lnTo>
                  <a:lnTo>
                    <a:pt x="224" y="2"/>
                  </a:lnTo>
                  <a:lnTo>
                    <a:pt x="246" y="4"/>
                  </a:lnTo>
                  <a:lnTo>
                    <a:pt x="266" y="8"/>
                  </a:lnTo>
                  <a:lnTo>
                    <a:pt x="286" y="12"/>
                  </a:lnTo>
                  <a:lnTo>
                    <a:pt x="304" y="20"/>
                  </a:lnTo>
                  <a:lnTo>
                    <a:pt x="322" y="28"/>
                  </a:lnTo>
                  <a:lnTo>
                    <a:pt x="338" y="38"/>
                  </a:lnTo>
                  <a:lnTo>
                    <a:pt x="352" y="50"/>
                  </a:lnTo>
                  <a:lnTo>
                    <a:pt x="364" y="62"/>
                  </a:lnTo>
                  <a:lnTo>
                    <a:pt x="376" y="76"/>
                  </a:lnTo>
                  <a:lnTo>
                    <a:pt x="386" y="88"/>
                  </a:lnTo>
                  <a:lnTo>
                    <a:pt x="394" y="104"/>
                  </a:lnTo>
                  <a:lnTo>
                    <a:pt x="400" y="118"/>
                  </a:lnTo>
                  <a:lnTo>
                    <a:pt x="404" y="132"/>
                  </a:lnTo>
                  <a:lnTo>
                    <a:pt x="406" y="148"/>
                  </a:lnTo>
                  <a:lnTo>
                    <a:pt x="408" y="164"/>
                  </a:lnTo>
                  <a:lnTo>
                    <a:pt x="406" y="182"/>
                  </a:lnTo>
                  <a:lnTo>
                    <a:pt x="402" y="200"/>
                  </a:lnTo>
                  <a:lnTo>
                    <a:pt x="396" y="216"/>
                  </a:lnTo>
                  <a:lnTo>
                    <a:pt x="388" y="234"/>
                  </a:lnTo>
                  <a:lnTo>
                    <a:pt x="374" y="250"/>
                  </a:lnTo>
                  <a:lnTo>
                    <a:pt x="354" y="272"/>
                  </a:lnTo>
                  <a:lnTo>
                    <a:pt x="330" y="296"/>
                  </a:lnTo>
                  <a:lnTo>
                    <a:pt x="300" y="322"/>
                  </a:lnTo>
                  <a:lnTo>
                    <a:pt x="272" y="348"/>
                  </a:lnTo>
                  <a:lnTo>
                    <a:pt x="262" y="358"/>
                  </a:lnTo>
                  <a:lnTo>
                    <a:pt x="256" y="368"/>
                  </a:lnTo>
                  <a:lnTo>
                    <a:pt x="252" y="378"/>
                  </a:lnTo>
                  <a:lnTo>
                    <a:pt x="250" y="392"/>
                  </a:lnTo>
                  <a:lnTo>
                    <a:pt x="248" y="410"/>
                  </a:lnTo>
                  <a:lnTo>
                    <a:pt x="248" y="430"/>
                  </a:lnTo>
                  <a:close/>
                  <a:moveTo>
                    <a:pt x="166" y="578"/>
                  </a:moveTo>
                  <a:lnTo>
                    <a:pt x="166" y="578"/>
                  </a:lnTo>
                  <a:lnTo>
                    <a:pt x="158" y="578"/>
                  </a:lnTo>
                  <a:lnTo>
                    <a:pt x="154" y="574"/>
                  </a:lnTo>
                  <a:lnTo>
                    <a:pt x="150" y="568"/>
                  </a:lnTo>
                  <a:lnTo>
                    <a:pt x="150" y="562"/>
                  </a:lnTo>
                  <a:lnTo>
                    <a:pt x="150" y="484"/>
                  </a:lnTo>
                  <a:lnTo>
                    <a:pt x="150" y="478"/>
                  </a:lnTo>
                  <a:lnTo>
                    <a:pt x="154" y="474"/>
                  </a:lnTo>
                  <a:lnTo>
                    <a:pt x="158" y="470"/>
                  </a:lnTo>
                  <a:lnTo>
                    <a:pt x="166" y="468"/>
                  </a:lnTo>
                  <a:lnTo>
                    <a:pt x="242" y="468"/>
                  </a:lnTo>
                  <a:lnTo>
                    <a:pt x="250" y="470"/>
                  </a:lnTo>
                  <a:lnTo>
                    <a:pt x="254" y="474"/>
                  </a:lnTo>
                  <a:lnTo>
                    <a:pt x="258" y="478"/>
                  </a:lnTo>
                  <a:lnTo>
                    <a:pt x="258" y="484"/>
                  </a:lnTo>
                  <a:lnTo>
                    <a:pt x="258" y="562"/>
                  </a:lnTo>
                  <a:lnTo>
                    <a:pt x="258" y="568"/>
                  </a:lnTo>
                  <a:lnTo>
                    <a:pt x="254" y="574"/>
                  </a:lnTo>
                  <a:lnTo>
                    <a:pt x="250" y="578"/>
                  </a:lnTo>
                  <a:lnTo>
                    <a:pt x="242" y="578"/>
                  </a:lnTo>
                  <a:lnTo>
                    <a:pt x="166" y="578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" name="Rektangel 76"/>
          <p:cNvSpPr>
            <a:spLocks noChangeArrowheads="1"/>
          </p:cNvSpPr>
          <p:nvPr/>
        </p:nvSpPr>
        <p:spPr bwMode="auto">
          <a:xfrm>
            <a:off x="1178662" y="3143248"/>
            <a:ext cx="24295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altLang="zh-CN" sz="2000" b="1" dirty="0" smtClean="0">
                <a:solidFill>
                  <a:srgbClr val="007AD6"/>
                </a:solidFill>
                <a:latin typeface="Arial" pitchFamily="34" charset="0"/>
                <a:ea typeface="MS PGothic" pitchFamily="34" charset="-128"/>
                <a:cs typeface="Arial" pitchFamily="34" charset="0"/>
                <a:sym typeface="Calibri" pitchFamily="34" charset="0"/>
              </a:rPr>
              <a:t>Long-term use to see the effects</a:t>
            </a:r>
            <a:endParaRPr lang="zh-CN" altLang="en-US" sz="2000" b="1" dirty="0">
              <a:solidFill>
                <a:srgbClr val="007AD6"/>
              </a:solidFill>
              <a:latin typeface="Arial" pitchFamily="34" charset="0"/>
              <a:ea typeface="MS PGothic" pitchFamily="34" charset="-128"/>
              <a:cs typeface="Arial" pitchFamily="34" charset="0"/>
              <a:sym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81752" y="3357562"/>
            <a:ext cx="152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AD6"/>
                </a:solidFill>
              </a:rPr>
              <a:t>Stage 2 </a:t>
            </a:r>
            <a:endParaRPr lang="en-US" b="1" dirty="0">
              <a:solidFill>
                <a:srgbClr val="007AD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4997" y="5143512"/>
            <a:ext cx="152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AD6"/>
                </a:solidFill>
              </a:rPr>
              <a:t>Stage 3 </a:t>
            </a:r>
            <a:endParaRPr lang="en-US" b="1" dirty="0">
              <a:solidFill>
                <a:srgbClr val="007AD6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810534" y="1428737"/>
            <a:ext cx="4000485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b="1" dirty="0" smtClean="0">
                <a:latin typeface="Segoe UI" pitchFamily="34" charset="0"/>
                <a:cs typeface="Segoe UI" pitchFamily="34" charset="0"/>
              </a:rPr>
              <a:t>Constant lowering of blood pressure: </a:t>
            </a:r>
            <a:br>
              <a:rPr lang="en-US" altLang="zh-CN" b="1" dirty="0" smtClean="0">
                <a:latin typeface="Segoe UI" pitchFamily="34" charset="0"/>
                <a:cs typeface="Segoe UI" pitchFamily="34" charset="0"/>
              </a:rPr>
            </a:br>
            <a:r>
              <a:rPr lang="en-US" altLang="zh-CN" dirty="0" smtClean="0">
                <a:latin typeface="Segoe UI" pitchFamily="34" charset="0"/>
                <a:cs typeface="Segoe UI" pitchFamily="34" charset="0"/>
              </a:rPr>
              <a:t>generally sees effect in </a:t>
            </a:r>
            <a:r>
              <a:rPr lang="en-US" altLang="zh-CN" b="1" dirty="0" smtClean="0">
                <a:solidFill>
                  <a:srgbClr val="E840EC"/>
                </a:solidFill>
                <a:latin typeface="Segoe UI" pitchFamily="34" charset="0"/>
                <a:cs typeface="Segoe UI" pitchFamily="34" charset="0"/>
              </a:rPr>
              <a:t>1-2 months</a:t>
            </a:r>
          </a:p>
        </p:txBody>
      </p:sp>
      <p:sp>
        <p:nvSpPr>
          <p:cNvPr id="27" name="矩形 26"/>
          <p:cNvSpPr/>
          <p:nvPr/>
        </p:nvSpPr>
        <p:spPr>
          <a:xfrm>
            <a:off x="8001035" y="3143248"/>
            <a:ext cx="3619483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b="1" dirty="0" smtClean="0">
                <a:latin typeface="Segoe UI" pitchFamily="34" charset="0"/>
                <a:cs typeface="Segoe UI" pitchFamily="34" charset="0"/>
              </a:rPr>
              <a:t>Getting better: </a:t>
            </a:r>
            <a:br>
              <a:rPr lang="en-US" altLang="zh-CN" b="1" dirty="0" smtClean="0">
                <a:latin typeface="Segoe UI" pitchFamily="34" charset="0"/>
                <a:cs typeface="Segoe UI" pitchFamily="34" charset="0"/>
              </a:rPr>
            </a:br>
            <a:r>
              <a:rPr lang="en-US" altLang="zh-CN" dirty="0" smtClean="0">
                <a:latin typeface="Segoe UI" pitchFamily="34" charset="0"/>
                <a:cs typeface="Segoe UI" pitchFamily="34" charset="0"/>
              </a:rPr>
              <a:t>Symptoms reduces in </a:t>
            </a:r>
            <a:r>
              <a:rPr lang="en-US" altLang="zh-CN" b="1" dirty="0" smtClean="0">
                <a:solidFill>
                  <a:srgbClr val="E840EC"/>
                </a:solidFill>
                <a:latin typeface="Segoe UI" pitchFamily="34" charset="0"/>
                <a:cs typeface="Segoe UI" pitchFamily="34" charset="0"/>
              </a:rPr>
              <a:t>2-3 months</a:t>
            </a:r>
            <a:endParaRPr lang="en-US" altLang="zh-CN" b="1" dirty="0">
              <a:solidFill>
                <a:srgbClr val="E840EC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715262" y="4946224"/>
            <a:ext cx="4191029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b="1" dirty="0" smtClean="0">
                <a:latin typeface="Segoe UI" pitchFamily="34" charset="0"/>
                <a:cs typeface="Segoe UI" pitchFamily="34" charset="0"/>
              </a:rPr>
              <a:t>Stable:</a:t>
            </a:r>
            <a:br>
              <a:rPr lang="en-US" altLang="zh-CN" b="1" dirty="0" smtClean="0">
                <a:latin typeface="Segoe UI" pitchFamily="34" charset="0"/>
                <a:cs typeface="Segoe UI" pitchFamily="34" charset="0"/>
              </a:rPr>
            </a:br>
            <a:r>
              <a:rPr lang="en-US" altLang="zh-CN" b="1" dirty="0" smtClean="0">
                <a:latin typeface="Segoe UI" pitchFamily="34" charset="0"/>
                <a:cs typeface="Segoe UI" pitchFamily="34" charset="0"/>
              </a:rPr>
              <a:t> *</a:t>
            </a:r>
            <a:r>
              <a:rPr lang="en-US" altLang="zh-CN" dirty="0" smtClean="0">
                <a:latin typeface="Segoe UI" pitchFamily="34" charset="0"/>
                <a:cs typeface="Segoe UI" pitchFamily="34" charset="0"/>
              </a:rPr>
              <a:t>may reduce medication dose upon </a:t>
            </a:r>
            <a:r>
              <a:rPr lang="en-US" altLang="zh-CN" b="1" dirty="0" smtClean="0">
                <a:solidFill>
                  <a:srgbClr val="E840EC"/>
                </a:solidFill>
                <a:latin typeface="Segoe UI" pitchFamily="34" charset="0"/>
                <a:cs typeface="Segoe UI" pitchFamily="34" charset="0"/>
              </a:rPr>
              <a:t>long term use</a:t>
            </a:r>
            <a:endParaRPr lang="en-US" altLang="zh-CN" b="1" dirty="0">
              <a:solidFill>
                <a:srgbClr val="E840EC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347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9498" t="7126" r="9583" b="68267"/>
          <a:stretch>
            <a:fillRect/>
          </a:stretch>
        </p:blipFill>
        <p:spPr bwMode="auto">
          <a:xfrm>
            <a:off x="443344" y="1006604"/>
            <a:ext cx="1174865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66837" y="4929198"/>
            <a:ext cx="9220192" cy="1295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AD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PressureFree</a:t>
            </a:r>
            <a:r>
              <a:rPr lang="en-US" sz="4400" b="1" dirty="0" smtClean="0">
                <a:solidFill>
                  <a:srgbClr val="007AD6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400" b="1" dirty="0">
                <a:solidFill>
                  <a:srgbClr val="007AD6"/>
                </a:solidFill>
                <a:latin typeface="+mj-lt"/>
                <a:ea typeface="+mj-ea"/>
                <a:cs typeface="+mj-cs"/>
              </a:rPr>
              <a:t>H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AD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ealthy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7AD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400" b="1" dirty="0">
                <a:solidFill>
                  <a:srgbClr val="007AD6"/>
                </a:solidFill>
                <a:latin typeface="+mj-lt"/>
                <a:ea typeface="+mj-ea"/>
                <a:cs typeface="+mj-cs"/>
              </a:rPr>
              <a:t>B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AD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lood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7AD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400" b="1" dirty="0">
                <a:solidFill>
                  <a:srgbClr val="007AD6"/>
                </a:solidFill>
                <a:latin typeface="+mj-lt"/>
                <a:ea typeface="+mj-ea"/>
                <a:cs typeface="+mj-cs"/>
              </a:rPr>
              <a:t>P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AD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ressure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7AD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so Easy!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AD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86910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3054131">
            <a:off x="2270502" y="2577037"/>
            <a:ext cx="2336997" cy="2336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5"/>
          </a:p>
        </p:txBody>
      </p:sp>
      <p:sp>
        <p:nvSpPr>
          <p:cNvPr id="9" name="矩形 8"/>
          <p:cNvSpPr/>
          <p:nvPr/>
        </p:nvSpPr>
        <p:spPr>
          <a:xfrm>
            <a:off x="987856" y="2751485"/>
            <a:ext cx="6739017" cy="9566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4266" dirty="0">
                <a:solidFill>
                  <a:srgbClr val="E62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微软雅黑" panose="020B0503020204020204" pitchFamily="34" charset="-122"/>
              </a:rPr>
              <a:t>THANKS FOR </a:t>
            </a:r>
            <a:r>
              <a:rPr lang="en-US" altLang="zh-CN" sz="4266" dirty="0">
                <a:solidFill>
                  <a:srgbClr val="00A5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微软雅黑" panose="020B0503020204020204" pitchFamily="34" charset="-122"/>
              </a:rPr>
              <a:t>WATCHING</a:t>
            </a:r>
          </a:p>
        </p:txBody>
      </p:sp>
      <p:cxnSp>
        <p:nvCxnSpPr>
          <p:cNvPr id="10" name="直接连接符 3"/>
          <p:cNvCxnSpPr/>
          <p:nvPr/>
        </p:nvCxnSpPr>
        <p:spPr>
          <a:xfrm>
            <a:off x="987858" y="3745535"/>
            <a:ext cx="6739015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990700" y="3823848"/>
            <a:ext cx="6736173" cy="3527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altLang="zh-CN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Africa</a:t>
            </a:r>
            <a:r>
              <a:rPr lang="zh-CN" altLang="en-US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Marketing</a:t>
            </a:r>
            <a:r>
              <a:rPr lang="zh-CN" altLang="en-US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Department</a:t>
            </a:r>
            <a:r>
              <a:rPr lang="zh-CN" altLang="en-US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2017</a:t>
            </a:r>
            <a:endParaRPr lang="zh-CN" altLang="en-US" sz="1692" dirty="0">
              <a:solidFill>
                <a:schemeClr val="bg1">
                  <a:lumMod val="6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600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圆角矩形 9"/>
          <p:cNvSpPr/>
          <p:nvPr/>
        </p:nvSpPr>
        <p:spPr>
          <a:xfrm>
            <a:off x="1265889" y="2180342"/>
            <a:ext cx="10191821" cy="1571636"/>
          </a:xfrm>
          <a:prstGeom prst="roundRect">
            <a:avLst>
              <a:gd name="adj" fmla="val 50000"/>
            </a:avLst>
          </a:prstGeom>
          <a:solidFill>
            <a:srgbClr val="007AD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標題 3"/>
          <p:cNvSpPr txBox="1">
            <a:spLocks/>
          </p:cNvSpPr>
          <p:nvPr/>
        </p:nvSpPr>
        <p:spPr>
          <a:xfrm>
            <a:off x="2067742" y="2379493"/>
            <a:ext cx="9086877" cy="14573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6500" b="1" dirty="0" err="1" smtClean="0">
                <a:solidFill>
                  <a:schemeClr val="bg1"/>
                </a:solidFill>
              </a:rPr>
              <a:t>PressureFree</a:t>
            </a:r>
            <a:r>
              <a:rPr lang="en-US" altLang="zh-TW" sz="6500" b="1" dirty="0" smtClean="0">
                <a:solidFill>
                  <a:schemeClr val="bg1"/>
                </a:solidFill>
              </a:rPr>
              <a:t>  Tea</a:t>
            </a:r>
            <a:endParaRPr lang="zh-TW" altLang="en-US" sz="65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PERSONAL\DESKTOP\PNG_PRODUCTS\PRESSUREFR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80" y="3751978"/>
            <a:ext cx="4543439" cy="297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15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09720" y="1500175"/>
            <a:ext cx="8763061" cy="584775"/>
          </a:xfrm>
          <a:prstGeom prst="rect">
            <a:avLst/>
          </a:prstGeom>
          <a:solidFill>
            <a:srgbClr val="32329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Arial Black" pitchFamily="34" charset="0"/>
              </a:rPr>
              <a:t>COPYRIGHT STATEMENT</a:t>
            </a:r>
            <a:endParaRPr lang="zh-CN" alt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1091" y="2627503"/>
            <a:ext cx="96203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cs typeface="Arial" pitchFamily="34" charset="0"/>
              </a:rPr>
              <a:t>This training material is owned by BF Suma Pharmaceuticals Inc. </a:t>
            </a:r>
          </a:p>
          <a:p>
            <a:endParaRPr lang="en-US" altLang="zh-CN" sz="2800" dirty="0" smtClean="0">
              <a:cs typeface="Arial" pitchFamily="34" charset="0"/>
            </a:endParaRPr>
          </a:p>
          <a:p>
            <a:r>
              <a:rPr lang="en-US" altLang="zh-CN" sz="2800" dirty="0" smtClean="0">
                <a:cs typeface="Arial" pitchFamily="34" charset="0"/>
              </a:rPr>
              <a:t>BF Suma Pharmaceuticals Inc. reserves all rights of final interpretation and revision.</a:t>
            </a:r>
          </a:p>
          <a:p>
            <a:endParaRPr lang="en-US" altLang="zh-CN" sz="2800" dirty="0" smtClean="0">
              <a:cs typeface="Arial" pitchFamily="34" charset="0"/>
            </a:endParaRPr>
          </a:p>
          <a:p>
            <a:r>
              <a:rPr lang="en-US" altLang="zh-CN" sz="2800" dirty="0" smtClean="0">
                <a:cs typeface="Arial" pitchFamily="34" charset="0"/>
              </a:rPr>
              <a:t>Any reproduction or usage for commercial purpose in whole or in part without permission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39453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f4f4dfc8c20d29.jpg"/>
          <p:cNvPicPr>
            <a:picLocks noChangeAspect="1"/>
          </p:cNvPicPr>
          <p:nvPr/>
        </p:nvPicPr>
        <p:blipFill>
          <a:blip r:embed="rId2" cstate="print"/>
          <a:srcRect l="7031" t="27083" r="7031" b="20833"/>
          <a:stretch>
            <a:fillRect/>
          </a:stretch>
        </p:blipFill>
        <p:spPr>
          <a:xfrm>
            <a:off x="761963" y="3470359"/>
            <a:ext cx="3981479" cy="1357322"/>
          </a:xfrm>
          <a:prstGeom prst="rect">
            <a:avLst/>
          </a:prstGeom>
        </p:spPr>
      </p:pic>
      <p:pic>
        <p:nvPicPr>
          <p:cNvPr id="6" name="图片 5" descr="IMG_6047_retouch.jpg"/>
          <p:cNvPicPr>
            <a:picLocks noChangeAspect="1"/>
          </p:cNvPicPr>
          <p:nvPr/>
        </p:nvPicPr>
        <p:blipFill>
          <a:blip r:embed="rId3" cstate="print"/>
          <a:srcRect l="21875" t="16016" r="18750" b="12500"/>
          <a:stretch>
            <a:fillRect/>
          </a:stretch>
        </p:blipFill>
        <p:spPr>
          <a:xfrm>
            <a:off x="5333995" y="1142985"/>
            <a:ext cx="6477045" cy="3899011"/>
          </a:xfrm>
          <a:prstGeom prst="rect">
            <a:avLst/>
          </a:prstGeom>
        </p:spPr>
      </p:pic>
      <p:pic>
        <p:nvPicPr>
          <p:cNvPr id="37890" name="Picture 2" descr="http://www.photophoto.cn/m5/008/019/008019006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428981" y="1612971"/>
            <a:ext cx="2000264" cy="1950972"/>
          </a:xfrm>
          <a:prstGeom prst="rect">
            <a:avLst/>
          </a:prstGeom>
          <a:noFill/>
        </p:spPr>
      </p:pic>
      <p:sp>
        <p:nvSpPr>
          <p:cNvPr id="9" name="爆炸形 2 8"/>
          <p:cNvSpPr/>
          <p:nvPr/>
        </p:nvSpPr>
        <p:spPr>
          <a:xfrm rot="1477056">
            <a:off x="-43" y="765903"/>
            <a:ext cx="3905235" cy="2857520"/>
          </a:xfrm>
          <a:prstGeom prst="irregularSeal2">
            <a:avLst/>
          </a:prstGeom>
          <a:solidFill>
            <a:srgbClr val="E84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b="1" dirty="0" smtClean="0"/>
              <a:t>Awaited</a:t>
            </a:r>
          </a:p>
          <a:p>
            <a:pPr algn="ctr"/>
            <a:r>
              <a:rPr lang="en-US" altLang="zh-CN" sz="2000" b="1" dirty="0" smtClean="0"/>
              <a:t>&amp; Upgraded</a:t>
            </a:r>
            <a:endParaRPr lang="zh-CN" alt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52728" y="5157630"/>
            <a:ext cx="7905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007AD6"/>
                </a:solidFill>
              </a:rPr>
              <a:t>Direct Product Name</a:t>
            </a:r>
          </a:p>
          <a:p>
            <a:pPr marL="1077913" indent="-354013"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007AD6"/>
                </a:solidFill>
              </a:rPr>
              <a:t>Attractive Packaging</a:t>
            </a:r>
          </a:p>
          <a:p>
            <a:pPr marL="1979613" indent="-369888"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007AD6"/>
                </a:solidFill>
              </a:rPr>
              <a:t>New Formulation</a:t>
            </a:r>
          </a:p>
          <a:p>
            <a:pPr marL="3043238" indent="-531813"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007AD6"/>
                </a:solidFill>
              </a:rPr>
              <a:t>Better Effect</a:t>
            </a:r>
            <a:endParaRPr lang="zh-CN" altLang="en-US" b="1" dirty="0">
              <a:solidFill>
                <a:srgbClr val="007A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634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bangkoksubway.com/wp-content/uploads/2014/09/antiag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3995" y="2928934"/>
            <a:ext cx="6381795" cy="3174474"/>
          </a:xfrm>
          <a:prstGeom prst="rect">
            <a:avLst/>
          </a:prstGeom>
          <a:noFill/>
        </p:spPr>
      </p:pic>
      <p:sp>
        <p:nvSpPr>
          <p:cNvPr id="6" name="爆炸形 2 5"/>
          <p:cNvSpPr/>
          <p:nvPr/>
        </p:nvSpPr>
        <p:spPr>
          <a:xfrm rot="1477056">
            <a:off x="46353" y="804285"/>
            <a:ext cx="4608264" cy="2857520"/>
          </a:xfrm>
          <a:prstGeom prst="irregularSeal2">
            <a:avLst/>
          </a:prstGeom>
          <a:solidFill>
            <a:srgbClr val="E84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b="1" dirty="0" smtClean="0"/>
              <a:t>New Formulation</a:t>
            </a:r>
            <a:endParaRPr lang="zh-CN" alt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10248" y="1714488"/>
            <a:ext cx="533403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300CCA"/>
                </a:solidFill>
              </a:rPr>
              <a:t>Add Green Tea</a:t>
            </a:r>
            <a:endParaRPr lang="zh-CN" altLang="en-US" sz="4000" b="1" dirty="0">
              <a:solidFill>
                <a:srgbClr val="300CC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459" y="4286257"/>
            <a:ext cx="628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7AD6"/>
                </a:solidFill>
              </a:rPr>
              <a:t>Anti-aging</a:t>
            </a:r>
          </a:p>
          <a:p>
            <a:pPr algn="ctr"/>
            <a:r>
              <a:rPr lang="en-US" altLang="zh-CN" sz="2800" b="1" dirty="0" smtClean="0">
                <a:solidFill>
                  <a:srgbClr val="007AD6"/>
                </a:solidFill>
              </a:rPr>
              <a:t>Healthy blood pressure</a:t>
            </a:r>
          </a:p>
        </p:txBody>
      </p:sp>
    </p:spTree>
    <p:extLst>
      <p:ext uri="{BB962C8B-B14F-4D97-AF65-F5344CB8AC3E}">
        <p14:creationId xmlns:p14="http://schemas.microsoft.com/office/powerpoint/2010/main" val="2183291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IMG_6047_retouch.jpg"/>
          <p:cNvPicPr>
            <a:picLocks noChangeAspect="1"/>
          </p:cNvPicPr>
          <p:nvPr/>
        </p:nvPicPr>
        <p:blipFill>
          <a:blip r:embed="rId2" cstate="print"/>
          <a:srcRect l="21875" t="16016" r="18750" b="12500"/>
          <a:stretch>
            <a:fillRect/>
          </a:stretch>
        </p:blipFill>
        <p:spPr>
          <a:xfrm>
            <a:off x="5524496" y="1816005"/>
            <a:ext cx="6477045" cy="3899011"/>
          </a:xfrm>
          <a:prstGeom prst="rect">
            <a:avLst/>
          </a:prstGeom>
        </p:spPr>
      </p:pic>
      <p:sp>
        <p:nvSpPr>
          <p:cNvPr id="9" name="Text Placeholder 3"/>
          <p:cNvSpPr txBox="1">
            <a:spLocks/>
          </p:cNvSpPr>
          <p:nvPr/>
        </p:nvSpPr>
        <p:spPr>
          <a:xfrm>
            <a:off x="476211" y="3714752"/>
            <a:ext cx="4476739" cy="16430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defRPr/>
            </a:pPr>
            <a:r>
              <a:rPr lang="en-US" sz="2400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A drink that helps you to control your blood pressure with a simple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change in diet</a:t>
            </a:r>
            <a:r>
              <a:rPr lang="en-US" sz="2400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380960" y="2357430"/>
            <a:ext cx="5048285" cy="9399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00CCA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PressureFree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300CCA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 Tea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300CCA"/>
              </a:solidFill>
              <a:effectLst/>
              <a:uLnTx/>
              <a:uFillTx/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1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1428717" y="1990716"/>
            <a:ext cx="9525067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0CCA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Background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300CCA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 Introduction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00CCA"/>
              </a:solidFill>
              <a:effectLst/>
              <a:uLnTx/>
              <a:uFillTx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098" name="Picture 2" descr="http://healthpoweronline.com/wp-content/uploads/2014/06/Cost-of-Hypertension-1024x83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3000373"/>
            <a:ext cx="5099037" cy="3114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9302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cardiogram.ru/images/gipertenzivnyj_kriz_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9592" y="3643314"/>
            <a:ext cx="6442408" cy="2571768"/>
          </a:xfrm>
          <a:prstGeom prst="rect">
            <a:avLst/>
          </a:prstGeom>
          <a:noFill/>
        </p:spPr>
      </p:pic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263192" y="152400"/>
            <a:ext cx="10972800" cy="6333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rgbClr val="300CCA"/>
                </a:solidFill>
              </a:rPr>
              <a:t>What is Hypertension?</a:t>
            </a:r>
            <a:endParaRPr lang="en-US" dirty="0">
              <a:solidFill>
                <a:srgbClr val="300CCA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666712" y="1214422"/>
            <a:ext cx="8737600" cy="4714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5A5A5A"/>
                </a:solidFill>
              </a:rPr>
              <a:t>Hypertension is a </a:t>
            </a:r>
            <a:r>
              <a:rPr lang="en-US" sz="2000" b="1" dirty="0" smtClean="0">
                <a:solidFill>
                  <a:srgbClr val="5A5A5A"/>
                </a:solidFill>
              </a:rPr>
              <a:t>condition</a:t>
            </a:r>
          </a:p>
          <a:p>
            <a:pPr marL="531813" lvl="1" indent="-354013">
              <a:buFont typeface="Wingdings" pitchFamily="2" charset="2"/>
              <a:buChar char="u"/>
            </a:pPr>
            <a:r>
              <a:rPr lang="en-US" altLang="zh-CN" sz="1800" dirty="0" smtClean="0"/>
              <a:t>That is also known as high / raised blood pressure</a:t>
            </a:r>
            <a:endParaRPr lang="en-US" sz="1800" dirty="0" smtClean="0"/>
          </a:p>
          <a:p>
            <a:pPr marL="531813" lvl="1" indent="-354013">
              <a:buFont typeface="Wingdings" pitchFamily="2" charset="2"/>
              <a:buChar char="u"/>
            </a:pPr>
            <a:r>
              <a:rPr lang="en-US" sz="1800" dirty="0" smtClean="0"/>
              <a:t>In which the blood vessels have </a:t>
            </a:r>
            <a:r>
              <a:rPr lang="en-US" sz="1800" b="1" dirty="0" smtClean="0">
                <a:solidFill>
                  <a:srgbClr val="007AD6"/>
                </a:solidFill>
              </a:rPr>
              <a:t>persistently</a:t>
            </a:r>
            <a:r>
              <a:rPr lang="en-US" sz="1800" dirty="0" smtClean="0">
                <a:solidFill>
                  <a:srgbClr val="5A5A5A"/>
                </a:solidFill>
              </a:rPr>
              <a:t> </a:t>
            </a:r>
            <a:r>
              <a:rPr lang="en-US" sz="1800" dirty="0" smtClean="0"/>
              <a:t>raised pressure</a:t>
            </a:r>
          </a:p>
          <a:p>
            <a:pPr marL="531813" lvl="1" indent="-354013">
              <a:buFont typeface="Wingdings" pitchFamily="2" charset="2"/>
              <a:buChar char="u"/>
            </a:pPr>
            <a:r>
              <a:rPr lang="en-US" sz="1800" b="1" dirty="0" smtClean="0">
                <a:solidFill>
                  <a:srgbClr val="007AD6"/>
                </a:solidFill>
                <a:latin typeface="Arial"/>
                <a:cs typeface="Arial"/>
              </a:rPr>
              <a:t>≤</a:t>
            </a:r>
            <a:r>
              <a:rPr lang="en-US" sz="1800" b="1" dirty="0" smtClean="0">
                <a:solidFill>
                  <a:srgbClr val="007AD6"/>
                </a:solidFill>
              </a:rPr>
              <a:t>119/79 mmHg </a:t>
            </a:r>
            <a:r>
              <a:rPr lang="en-US" sz="1800" dirty="0" smtClean="0"/>
              <a:t>is normal blood pressure</a:t>
            </a:r>
            <a:br>
              <a:rPr lang="en-US" sz="1800" dirty="0" smtClean="0"/>
            </a:br>
            <a:r>
              <a:rPr lang="en-US" sz="1800" dirty="0" smtClean="0"/>
              <a:t>(systolic/diastolic pressure)</a:t>
            </a:r>
          </a:p>
          <a:p>
            <a:pPr>
              <a:buNone/>
            </a:pPr>
            <a:r>
              <a:rPr lang="en-US" altLang="zh-CN" b="1" dirty="0" smtClean="0">
                <a:solidFill>
                  <a:srgbClr val="5A5A5A"/>
                </a:solidFill>
              </a:rPr>
              <a:t>Hypertension</a:t>
            </a:r>
            <a:r>
              <a:rPr lang="en-US" sz="2000" b="1" dirty="0" smtClean="0">
                <a:solidFill>
                  <a:srgbClr val="5A5A5A"/>
                </a:solidFill>
              </a:rPr>
              <a:t> is </a:t>
            </a:r>
            <a:r>
              <a:rPr lang="en-US" sz="2000" b="1" dirty="0" smtClean="0">
                <a:solidFill>
                  <a:srgbClr val="007AD6"/>
                </a:solidFill>
              </a:rPr>
              <a:t>dangerous</a:t>
            </a:r>
            <a:r>
              <a:rPr lang="en-US" sz="2000" b="1" dirty="0" smtClean="0">
                <a:solidFill>
                  <a:srgbClr val="5A5A5A"/>
                </a:solidFill>
              </a:rPr>
              <a:t> because </a:t>
            </a:r>
          </a:p>
          <a:p>
            <a:pPr marL="531813" lvl="1" indent="-354013">
              <a:buFont typeface="Wingdings" pitchFamily="2" charset="2"/>
              <a:buChar char="u"/>
            </a:pPr>
            <a:r>
              <a:rPr lang="en-US" sz="1800" dirty="0" smtClean="0"/>
              <a:t>without control can lead to </a:t>
            </a:r>
          </a:p>
          <a:p>
            <a:pPr marL="531813" lvl="2" indent="-354013">
              <a:buFont typeface="Wingdings" pitchFamily="2" charset="2"/>
              <a:buChar char="u"/>
            </a:pPr>
            <a:r>
              <a:rPr lang="en-US" sz="1800" dirty="0" smtClean="0"/>
              <a:t>heart attack </a:t>
            </a:r>
          </a:p>
          <a:p>
            <a:pPr marL="531813" lvl="2" indent="-354013">
              <a:buFont typeface="Wingdings" pitchFamily="2" charset="2"/>
              <a:buChar char="u"/>
            </a:pPr>
            <a:r>
              <a:rPr lang="en-US" sz="1800" dirty="0" smtClean="0"/>
              <a:t>enlargement of the heart </a:t>
            </a:r>
          </a:p>
          <a:p>
            <a:pPr marL="531813" lvl="2" indent="-354013">
              <a:buFont typeface="Wingdings" pitchFamily="2" charset="2"/>
              <a:buChar char="u"/>
            </a:pPr>
            <a:r>
              <a:rPr lang="en-US" sz="1800" dirty="0" smtClean="0"/>
              <a:t>heart failure </a:t>
            </a:r>
          </a:p>
          <a:p>
            <a:pPr marL="531813" lvl="2" indent="-354013">
              <a:buFont typeface="Wingdings" pitchFamily="2" charset="2"/>
              <a:buChar char="u"/>
            </a:pPr>
            <a:r>
              <a:rPr lang="en-US" sz="1800" dirty="0" smtClean="0"/>
              <a:t>kidney failure </a:t>
            </a:r>
          </a:p>
          <a:p>
            <a:pPr marL="531813" lvl="2" indent="-354013">
              <a:buFont typeface="Wingdings" pitchFamily="2" charset="2"/>
              <a:buChar char="u"/>
            </a:pPr>
            <a:r>
              <a:rPr lang="en-US" sz="1800" dirty="0" smtClean="0"/>
              <a:t>stroke</a:t>
            </a:r>
          </a:p>
        </p:txBody>
      </p:sp>
    </p:spTree>
    <p:extLst>
      <p:ext uri="{BB962C8B-B14F-4D97-AF65-F5344CB8AC3E}">
        <p14:creationId xmlns:p14="http://schemas.microsoft.com/office/powerpoint/2010/main" val="1689149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992353"/>
              </p:ext>
            </p:extLst>
          </p:nvPr>
        </p:nvGraphicFramePr>
        <p:xfrm>
          <a:off x="457200" y="2214554"/>
          <a:ext cx="11277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3"/>
          <p:cNvSpPr txBox="1">
            <a:spLocks/>
          </p:cNvSpPr>
          <p:nvPr/>
        </p:nvSpPr>
        <p:spPr>
          <a:xfrm>
            <a:off x="4762533" y="1285860"/>
            <a:ext cx="7048507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lvl="0" algn="ctr">
              <a:defRPr/>
            </a:pPr>
            <a:r>
              <a:rPr lang="en-US" sz="3600" b="1" dirty="0" smtClean="0">
                <a:solidFill>
                  <a:srgbClr val="300CCA"/>
                </a:solidFill>
                <a:latin typeface="Arial Black" pitchFamily="34" charset="0"/>
                <a:cs typeface="Arial" pitchFamily="34" charset="0"/>
              </a:rPr>
              <a:t>Facts from the WHO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00CCA"/>
              </a:solidFill>
              <a:effectLst/>
              <a:uLnTx/>
              <a:uFillTx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8" name="Picture 4" descr="http://media.premiumtimesng.com/dev/wp-content/files/2013/01/who-logo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211" y="1142984"/>
            <a:ext cx="3865015" cy="930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326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BF Suma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ADDE"/>
      </a:accent1>
      <a:accent2>
        <a:srgbClr val="F08618"/>
      </a:accent2>
      <a:accent3>
        <a:srgbClr val="E52774"/>
      </a:accent3>
      <a:accent4>
        <a:srgbClr val="F8B915"/>
      </a:accent4>
      <a:accent5>
        <a:srgbClr val="3DAE31"/>
      </a:accent5>
      <a:accent6>
        <a:srgbClr val="C0C0C0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ew vi" id="{82A5DFF9-7D77-FE41-B0A0-2B09FADA3FF0}" vid="{F6521F94-3A80-A140-8D97-AEE9CADB4AFC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VI</Template>
  <TotalTime>2671</TotalTime>
  <Words>367</Words>
  <Application>Microsoft Office PowerPoint</Application>
  <PresentationFormat>自定义</PresentationFormat>
  <Paragraphs>77</Paragraphs>
  <Slides>15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What is Hypertension?</vt:lpstr>
      <vt:lpstr>PowerPoint 演示文稿</vt:lpstr>
      <vt:lpstr>Difference in control between countries</vt:lpstr>
      <vt:lpstr>Pressure Free Tea helps you In 4 aspects </vt:lpstr>
      <vt:lpstr>Active Ingredients</vt:lpstr>
      <vt:lpstr>3 stage of improvements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75523</dc:creator>
  <cp:lastModifiedBy>Administrator</cp:lastModifiedBy>
  <cp:revision>120</cp:revision>
  <dcterms:created xsi:type="dcterms:W3CDTF">2016-09-25T10:26:28Z</dcterms:created>
  <dcterms:modified xsi:type="dcterms:W3CDTF">2017-12-04T13:29:03Z</dcterms:modified>
</cp:coreProperties>
</file>