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9"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7" r:id="rId17"/>
    <p:sldId id="275" r:id="rId18"/>
    <p:sldId id="276" r:id="rId19"/>
    <p:sldId id="278" r:id="rId20"/>
    <p:sldId id="258"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774"/>
    <a:srgbClr val="00A5DD"/>
    <a:srgbClr val="F18618"/>
    <a:srgbClr val="3DB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47" autoAdjust="0"/>
    <p:restoredTop sz="94624" autoAdjust="0"/>
  </p:normalViewPr>
  <p:slideViewPr>
    <p:cSldViewPr snapToGrid="0" snapToObjects="1">
      <p:cViewPr varScale="1">
        <p:scale>
          <a:sx n="68" d="100"/>
          <a:sy n="68" d="100"/>
        </p:scale>
        <p:origin x="1152"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C1ECAA-EF96-4E7F-8FBC-9FFBE6628805}" type="doc">
      <dgm:prSet loTypeId="urn:microsoft.com/office/officeart/2005/8/layout/pyramid2" loCatId="pyramid" qsTypeId="urn:microsoft.com/office/officeart/2005/8/quickstyle/simple5" qsCatId="simple" csTypeId="urn:microsoft.com/office/officeart/2005/8/colors/accent0_3" csCatId="mainScheme" phldr="1"/>
      <dgm:spPr/>
      <dgm:t>
        <a:bodyPr/>
        <a:lstStyle/>
        <a:p>
          <a:endParaRPr lang="en-US"/>
        </a:p>
      </dgm:t>
    </dgm:pt>
    <dgm:pt modelId="{B9F0E68B-7825-4FDE-AF44-A4746A8AE0AE}">
      <dgm:prSet custT="1"/>
      <dgm:spPr/>
      <dgm:t>
        <a:bodyPr/>
        <a:lstStyle/>
        <a:p>
          <a:pPr rtl="0"/>
          <a:r>
            <a:rPr lang="en-US" sz="2000" b="1" i="0" u="none" dirty="0">
              <a:effectLst/>
            </a:rPr>
            <a:t>PRODUCED IN USA </a:t>
          </a:r>
        </a:p>
      </dgm:t>
    </dgm:pt>
    <dgm:pt modelId="{439E6455-A0E9-4FCA-8D7A-6CDE1A2E6AD3}" type="parTrans" cxnId="{4D2D7008-7C97-4C5E-A521-5ED5C18D250C}">
      <dgm:prSet/>
      <dgm:spPr/>
      <dgm:t>
        <a:bodyPr/>
        <a:lstStyle/>
        <a:p>
          <a:endParaRPr lang="en-US"/>
        </a:p>
      </dgm:t>
    </dgm:pt>
    <dgm:pt modelId="{323B9137-EA7E-4ACC-A79C-0129303A6AE1}" type="sibTrans" cxnId="{4D2D7008-7C97-4C5E-A521-5ED5C18D250C}">
      <dgm:prSet/>
      <dgm:spPr/>
      <dgm:t>
        <a:bodyPr/>
        <a:lstStyle/>
        <a:p>
          <a:endParaRPr lang="en-US"/>
        </a:p>
      </dgm:t>
    </dgm:pt>
    <dgm:pt modelId="{AB60484A-BCF6-4C0A-9D18-F9A7FACAAEFE}">
      <dgm:prSet custT="1"/>
      <dgm:spPr/>
      <dgm:t>
        <a:bodyPr/>
        <a:lstStyle/>
        <a:p>
          <a:pPr rtl="0"/>
          <a:r>
            <a:rPr lang="en-US" sz="2000" b="1" i="0" u="none" dirty="0">
              <a:effectLst/>
            </a:rPr>
            <a:t>EASY TO ABSORB</a:t>
          </a:r>
        </a:p>
      </dgm:t>
    </dgm:pt>
    <dgm:pt modelId="{96F7E73E-A495-449B-9512-B619A7529468}" type="parTrans" cxnId="{F4BC8281-CE91-4C6B-A062-BC6DAEB0702A}">
      <dgm:prSet/>
      <dgm:spPr/>
      <dgm:t>
        <a:bodyPr/>
        <a:lstStyle/>
        <a:p>
          <a:endParaRPr lang="en-US"/>
        </a:p>
      </dgm:t>
    </dgm:pt>
    <dgm:pt modelId="{FBAA7D75-17CA-41B3-B31B-FB8E323782CC}" type="sibTrans" cxnId="{F4BC8281-CE91-4C6B-A062-BC6DAEB0702A}">
      <dgm:prSet/>
      <dgm:spPr/>
      <dgm:t>
        <a:bodyPr/>
        <a:lstStyle/>
        <a:p>
          <a:endParaRPr lang="en-US"/>
        </a:p>
      </dgm:t>
    </dgm:pt>
    <dgm:pt modelId="{B68CEE19-FADC-4D91-B18C-0EB613D631B6}">
      <dgm:prSet custT="1"/>
      <dgm:spPr/>
      <dgm:t>
        <a:bodyPr/>
        <a:lstStyle/>
        <a:p>
          <a:pPr rtl="0"/>
          <a:r>
            <a:rPr lang="en-US" sz="2000" b="1" i="0" u="none" dirty="0">
              <a:effectLst/>
            </a:rPr>
            <a:t>Protect cardiovascular system , keep your blood flowing smoothly</a:t>
          </a:r>
        </a:p>
      </dgm:t>
    </dgm:pt>
    <dgm:pt modelId="{1B9383F7-F73B-49C6-B7AC-872D57105252}" type="parTrans" cxnId="{5708C060-56F5-420E-A875-739AE490D23F}">
      <dgm:prSet/>
      <dgm:spPr/>
      <dgm:t>
        <a:bodyPr/>
        <a:lstStyle/>
        <a:p>
          <a:endParaRPr lang="en-US"/>
        </a:p>
      </dgm:t>
    </dgm:pt>
    <dgm:pt modelId="{2C72EEC7-BE98-4AC7-A0C1-A2E1D745FFA3}" type="sibTrans" cxnId="{5708C060-56F5-420E-A875-739AE490D23F}">
      <dgm:prSet/>
      <dgm:spPr/>
      <dgm:t>
        <a:bodyPr/>
        <a:lstStyle/>
        <a:p>
          <a:endParaRPr lang="en-US"/>
        </a:p>
      </dgm:t>
    </dgm:pt>
    <dgm:pt modelId="{C54C6018-D2C0-42DD-8DD6-2B4C2B36E5AB}">
      <dgm:prSet custT="1"/>
      <dgm:spPr/>
      <dgm:t>
        <a:bodyPr/>
        <a:lstStyle/>
        <a:p>
          <a:pPr rtl="0"/>
          <a:r>
            <a:rPr lang="en-US" sz="2000" b="1" i="0" u="none" dirty="0">
              <a:effectLst/>
            </a:rPr>
            <a:t>Extraction from 1/1000 proportion of superior raw herbs</a:t>
          </a:r>
          <a:endParaRPr lang="en-US" sz="2000" dirty="0"/>
        </a:p>
      </dgm:t>
    </dgm:pt>
    <dgm:pt modelId="{1DBF3B88-DAC1-4BCC-AE84-311AA4C79894}" type="parTrans" cxnId="{D8B2E9C3-6E86-44A1-89B8-0684E4573752}">
      <dgm:prSet/>
      <dgm:spPr/>
      <dgm:t>
        <a:bodyPr/>
        <a:lstStyle/>
        <a:p>
          <a:endParaRPr lang="en-US"/>
        </a:p>
      </dgm:t>
    </dgm:pt>
    <dgm:pt modelId="{F7C35D5B-2EC5-4820-BE98-79B8534D6BA3}" type="sibTrans" cxnId="{D8B2E9C3-6E86-44A1-89B8-0684E4573752}">
      <dgm:prSet/>
      <dgm:spPr/>
      <dgm:t>
        <a:bodyPr/>
        <a:lstStyle/>
        <a:p>
          <a:endParaRPr lang="en-US"/>
        </a:p>
      </dgm:t>
    </dgm:pt>
    <dgm:pt modelId="{A794D7D6-68D1-4CB7-819E-4A48FC265B50}" type="pres">
      <dgm:prSet presAssocID="{A3C1ECAA-EF96-4E7F-8FBC-9FFBE6628805}" presName="compositeShape" presStyleCnt="0">
        <dgm:presLayoutVars>
          <dgm:dir/>
          <dgm:resizeHandles/>
        </dgm:presLayoutVars>
      </dgm:prSet>
      <dgm:spPr/>
    </dgm:pt>
    <dgm:pt modelId="{ABFB22F7-ED8B-4D02-A61A-68A790640779}" type="pres">
      <dgm:prSet presAssocID="{A3C1ECAA-EF96-4E7F-8FBC-9FFBE6628805}" presName="pyramid" presStyleLbl="node1" presStyleIdx="0" presStyleCnt="1"/>
      <dgm:spPr/>
    </dgm:pt>
    <dgm:pt modelId="{EC10CE43-195B-4CB4-8977-3A25573A9475}" type="pres">
      <dgm:prSet presAssocID="{A3C1ECAA-EF96-4E7F-8FBC-9FFBE6628805}" presName="theList" presStyleCnt="0"/>
      <dgm:spPr/>
    </dgm:pt>
    <dgm:pt modelId="{E6599251-EFA1-4928-A62E-B210CD1C8E42}" type="pres">
      <dgm:prSet presAssocID="{B9F0E68B-7825-4FDE-AF44-A4746A8AE0AE}" presName="aNode" presStyleLbl="fgAcc1" presStyleIdx="0" presStyleCnt="4" custScaleX="127023" custScaleY="64145">
        <dgm:presLayoutVars>
          <dgm:bulletEnabled val="1"/>
        </dgm:presLayoutVars>
      </dgm:prSet>
      <dgm:spPr>
        <a:prstGeom prst="flowChartProcess">
          <a:avLst/>
        </a:prstGeom>
      </dgm:spPr>
    </dgm:pt>
    <dgm:pt modelId="{588FF87A-96DB-4F53-867F-1D0A5CD89FA4}" type="pres">
      <dgm:prSet presAssocID="{B9F0E68B-7825-4FDE-AF44-A4746A8AE0AE}" presName="aSpace" presStyleCnt="0"/>
      <dgm:spPr/>
    </dgm:pt>
    <dgm:pt modelId="{CEC379C1-EF1F-4317-86E1-0D62C2ED3062}" type="pres">
      <dgm:prSet presAssocID="{AB60484A-BCF6-4C0A-9D18-F9A7FACAAEFE}" presName="aNode" presStyleLbl="fgAcc1" presStyleIdx="1" presStyleCnt="4" custScaleX="125432" custScaleY="67444">
        <dgm:presLayoutVars>
          <dgm:bulletEnabled val="1"/>
        </dgm:presLayoutVars>
      </dgm:prSet>
      <dgm:spPr>
        <a:prstGeom prst="flowChartProcess">
          <a:avLst/>
        </a:prstGeom>
      </dgm:spPr>
    </dgm:pt>
    <dgm:pt modelId="{FA41D236-B20A-4757-90DE-95986CCE7CED}" type="pres">
      <dgm:prSet presAssocID="{AB60484A-BCF6-4C0A-9D18-F9A7FACAAEFE}" presName="aSpace" presStyleCnt="0"/>
      <dgm:spPr/>
    </dgm:pt>
    <dgm:pt modelId="{431F5E4E-52EF-4D6F-9451-019AEBA46755}" type="pres">
      <dgm:prSet presAssocID="{C54C6018-D2C0-42DD-8DD6-2B4C2B36E5AB}" presName="aNode" presStyleLbl="fgAcc1" presStyleIdx="2" presStyleCnt="4" custScaleX="123832" custScaleY="86495">
        <dgm:presLayoutVars>
          <dgm:bulletEnabled val="1"/>
        </dgm:presLayoutVars>
      </dgm:prSet>
      <dgm:spPr>
        <a:prstGeom prst="flowChartProcess">
          <a:avLst/>
        </a:prstGeom>
      </dgm:spPr>
    </dgm:pt>
    <dgm:pt modelId="{06C57068-F73B-420E-8844-4B8BB12463C0}" type="pres">
      <dgm:prSet presAssocID="{C54C6018-D2C0-42DD-8DD6-2B4C2B36E5AB}" presName="aSpace" presStyleCnt="0"/>
      <dgm:spPr/>
    </dgm:pt>
    <dgm:pt modelId="{5F9C3FE6-E272-479C-BBA9-930FBD6EA254}" type="pres">
      <dgm:prSet presAssocID="{B68CEE19-FADC-4D91-B18C-0EB613D631B6}" presName="aNode" presStyleLbl="fgAcc1" presStyleIdx="3" presStyleCnt="4" custScaleX="123606" custScaleY="99624">
        <dgm:presLayoutVars>
          <dgm:bulletEnabled val="1"/>
        </dgm:presLayoutVars>
      </dgm:prSet>
      <dgm:spPr>
        <a:prstGeom prst="flowChartProcess">
          <a:avLst/>
        </a:prstGeom>
      </dgm:spPr>
    </dgm:pt>
    <dgm:pt modelId="{DB952674-E280-4C8A-9C0B-761F48AA4E97}" type="pres">
      <dgm:prSet presAssocID="{B68CEE19-FADC-4D91-B18C-0EB613D631B6}" presName="aSpace" presStyleCnt="0"/>
      <dgm:spPr/>
    </dgm:pt>
  </dgm:ptLst>
  <dgm:cxnLst>
    <dgm:cxn modelId="{4D2D7008-7C97-4C5E-A521-5ED5C18D250C}" srcId="{A3C1ECAA-EF96-4E7F-8FBC-9FFBE6628805}" destId="{B9F0E68B-7825-4FDE-AF44-A4746A8AE0AE}" srcOrd="0" destOrd="0" parTransId="{439E6455-A0E9-4FCA-8D7A-6CDE1A2E6AD3}" sibTransId="{323B9137-EA7E-4ACC-A79C-0129303A6AE1}"/>
    <dgm:cxn modelId="{33BA542D-0AD6-4848-A912-5E9DA290CC9F}" type="presOf" srcId="{A3C1ECAA-EF96-4E7F-8FBC-9FFBE6628805}" destId="{A794D7D6-68D1-4CB7-819E-4A48FC265B50}" srcOrd="0" destOrd="0" presId="urn:microsoft.com/office/officeart/2005/8/layout/pyramid2"/>
    <dgm:cxn modelId="{5708C060-56F5-420E-A875-739AE490D23F}" srcId="{A3C1ECAA-EF96-4E7F-8FBC-9FFBE6628805}" destId="{B68CEE19-FADC-4D91-B18C-0EB613D631B6}" srcOrd="3" destOrd="0" parTransId="{1B9383F7-F73B-49C6-B7AC-872D57105252}" sibTransId="{2C72EEC7-BE98-4AC7-A0C1-A2E1D745FFA3}"/>
    <dgm:cxn modelId="{5AC55D45-F838-448F-88FB-ED7653BD8B7F}" type="presOf" srcId="{B9F0E68B-7825-4FDE-AF44-A4746A8AE0AE}" destId="{E6599251-EFA1-4928-A62E-B210CD1C8E42}" srcOrd="0" destOrd="0" presId="urn:microsoft.com/office/officeart/2005/8/layout/pyramid2"/>
    <dgm:cxn modelId="{F4BC8281-CE91-4C6B-A062-BC6DAEB0702A}" srcId="{A3C1ECAA-EF96-4E7F-8FBC-9FFBE6628805}" destId="{AB60484A-BCF6-4C0A-9D18-F9A7FACAAEFE}" srcOrd="1" destOrd="0" parTransId="{96F7E73E-A495-449B-9512-B619A7529468}" sibTransId="{FBAA7D75-17CA-41B3-B31B-FB8E323782CC}"/>
    <dgm:cxn modelId="{0C862D8C-BCCD-42C0-B6D1-4D4B31A94986}" type="presOf" srcId="{B68CEE19-FADC-4D91-B18C-0EB613D631B6}" destId="{5F9C3FE6-E272-479C-BBA9-930FBD6EA254}" srcOrd="0" destOrd="0" presId="urn:microsoft.com/office/officeart/2005/8/layout/pyramid2"/>
    <dgm:cxn modelId="{16B7AC95-9EB5-4775-999B-51D3BF80FD04}" type="presOf" srcId="{C54C6018-D2C0-42DD-8DD6-2B4C2B36E5AB}" destId="{431F5E4E-52EF-4D6F-9451-019AEBA46755}" srcOrd="0" destOrd="0" presId="urn:microsoft.com/office/officeart/2005/8/layout/pyramid2"/>
    <dgm:cxn modelId="{B056ECAF-9C41-4F15-8724-35BD5B37A760}" type="presOf" srcId="{AB60484A-BCF6-4C0A-9D18-F9A7FACAAEFE}" destId="{CEC379C1-EF1F-4317-86E1-0D62C2ED3062}" srcOrd="0" destOrd="0" presId="urn:microsoft.com/office/officeart/2005/8/layout/pyramid2"/>
    <dgm:cxn modelId="{D8B2E9C3-6E86-44A1-89B8-0684E4573752}" srcId="{A3C1ECAA-EF96-4E7F-8FBC-9FFBE6628805}" destId="{C54C6018-D2C0-42DD-8DD6-2B4C2B36E5AB}" srcOrd="2" destOrd="0" parTransId="{1DBF3B88-DAC1-4BCC-AE84-311AA4C79894}" sibTransId="{F7C35D5B-2EC5-4820-BE98-79B8534D6BA3}"/>
    <dgm:cxn modelId="{A959CD6E-6CA2-42F2-9E42-E228C1707AA0}" type="presParOf" srcId="{A794D7D6-68D1-4CB7-819E-4A48FC265B50}" destId="{ABFB22F7-ED8B-4D02-A61A-68A790640779}" srcOrd="0" destOrd="0" presId="urn:microsoft.com/office/officeart/2005/8/layout/pyramid2"/>
    <dgm:cxn modelId="{AB8DFE16-FB77-40A2-A3BE-5AEE4D2543F7}" type="presParOf" srcId="{A794D7D6-68D1-4CB7-819E-4A48FC265B50}" destId="{EC10CE43-195B-4CB4-8977-3A25573A9475}" srcOrd="1" destOrd="0" presId="urn:microsoft.com/office/officeart/2005/8/layout/pyramid2"/>
    <dgm:cxn modelId="{B3E394D6-C396-4C88-9FE5-23607096BC55}" type="presParOf" srcId="{EC10CE43-195B-4CB4-8977-3A25573A9475}" destId="{E6599251-EFA1-4928-A62E-B210CD1C8E42}" srcOrd="0" destOrd="0" presId="urn:microsoft.com/office/officeart/2005/8/layout/pyramid2"/>
    <dgm:cxn modelId="{10C525DC-7A70-4C3A-966B-A16BE9609AAF}" type="presParOf" srcId="{EC10CE43-195B-4CB4-8977-3A25573A9475}" destId="{588FF87A-96DB-4F53-867F-1D0A5CD89FA4}" srcOrd="1" destOrd="0" presId="urn:microsoft.com/office/officeart/2005/8/layout/pyramid2"/>
    <dgm:cxn modelId="{ABDB3381-6DFB-43A3-B6CC-DE37EDB1EAFE}" type="presParOf" srcId="{EC10CE43-195B-4CB4-8977-3A25573A9475}" destId="{CEC379C1-EF1F-4317-86E1-0D62C2ED3062}" srcOrd="2" destOrd="0" presId="urn:microsoft.com/office/officeart/2005/8/layout/pyramid2"/>
    <dgm:cxn modelId="{DC653F54-E435-4F7E-AB1C-23C82DDE1C43}" type="presParOf" srcId="{EC10CE43-195B-4CB4-8977-3A25573A9475}" destId="{FA41D236-B20A-4757-90DE-95986CCE7CED}" srcOrd="3" destOrd="0" presId="urn:microsoft.com/office/officeart/2005/8/layout/pyramid2"/>
    <dgm:cxn modelId="{120777CA-D679-481D-B926-BE61EA965DFE}" type="presParOf" srcId="{EC10CE43-195B-4CB4-8977-3A25573A9475}" destId="{431F5E4E-52EF-4D6F-9451-019AEBA46755}" srcOrd="4" destOrd="0" presId="urn:microsoft.com/office/officeart/2005/8/layout/pyramid2"/>
    <dgm:cxn modelId="{F7BB2FDA-3B46-4937-80CA-233FA7F506B6}" type="presParOf" srcId="{EC10CE43-195B-4CB4-8977-3A25573A9475}" destId="{06C57068-F73B-420E-8844-4B8BB12463C0}" srcOrd="5" destOrd="0" presId="urn:microsoft.com/office/officeart/2005/8/layout/pyramid2"/>
    <dgm:cxn modelId="{3128B992-3656-4852-BF42-EA9CBECA254B}" type="presParOf" srcId="{EC10CE43-195B-4CB4-8977-3A25573A9475}" destId="{5F9C3FE6-E272-479C-BBA9-930FBD6EA254}" srcOrd="6" destOrd="0" presId="urn:microsoft.com/office/officeart/2005/8/layout/pyramid2"/>
    <dgm:cxn modelId="{6DECCC50-6EE1-4F1C-A674-47B2024A4902}" type="presParOf" srcId="{EC10CE43-195B-4CB4-8977-3A25573A9475}" destId="{DB952674-E280-4C8A-9C0B-761F48AA4E9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B22F7-ED8B-4D02-A61A-68A790640779}">
      <dsp:nvSpPr>
        <dsp:cNvPr id="0" name=""/>
        <dsp:cNvSpPr/>
      </dsp:nvSpPr>
      <dsp:spPr>
        <a:xfrm>
          <a:off x="1307101" y="0"/>
          <a:ext cx="4536504" cy="4536504"/>
        </a:xfrm>
        <a:prstGeom prst="triangl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6599251-EFA1-4928-A62E-B210CD1C8E42}">
      <dsp:nvSpPr>
        <dsp:cNvPr id="0" name=""/>
        <dsp:cNvSpPr/>
      </dsp:nvSpPr>
      <dsp:spPr>
        <a:xfrm>
          <a:off x="3176936" y="456790"/>
          <a:ext cx="3745562" cy="632002"/>
        </a:xfrm>
        <a:prstGeom prst="flowChartProcess">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i="0" u="none" kern="1200" dirty="0">
              <a:effectLst/>
            </a:rPr>
            <a:t>PRODUCED IN USA </a:t>
          </a:r>
        </a:p>
      </dsp:txBody>
      <dsp:txXfrm>
        <a:off x="3176936" y="456790"/>
        <a:ext cx="3745562" cy="632002"/>
      </dsp:txXfrm>
    </dsp:sp>
    <dsp:sp modelId="{CEC379C1-EF1F-4317-86E1-0D62C2ED3062}">
      <dsp:nvSpPr>
        <dsp:cNvPr id="0" name=""/>
        <dsp:cNvSpPr/>
      </dsp:nvSpPr>
      <dsp:spPr>
        <a:xfrm>
          <a:off x="3200393" y="1211951"/>
          <a:ext cx="3698648" cy="664506"/>
        </a:xfrm>
        <a:prstGeom prst="flowChartProcess">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i="0" u="none" kern="1200" dirty="0">
              <a:effectLst/>
            </a:rPr>
            <a:t>EASY TO ABSORB</a:t>
          </a:r>
        </a:p>
      </dsp:txBody>
      <dsp:txXfrm>
        <a:off x="3200393" y="1211951"/>
        <a:ext cx="3698648" cy="664506"/>
      </dsp:txXfrm>
    </dsp:sp>
    <dsp:sp modelId="{431F5E4E-52EF-4D6F-9451-019AEBA46755}">
      <dsp:nvSpPr>
        <dsp:cNvPr id="0" name=""/>
        <dsp:cNvSpPr/>
      </dsp:nvSpPr>
      <dsp:spPr>
        <a:xfrm>
          <a:off x="3223983" y="1999617"/>
          <a:ext cx="3651468" cy="852210"/>
        </a:xfrm>
        <a:prstGeom prst="flowChartProcess">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i="0" u="none" kern="1200" dirty="0">
              <a:effectLst/>
            </a:rPr>
            <a:t>Extraction from 1/1000 proportion of superior raw herbs</a:t>
          </a:r>
          <a:endParaRPr lang="en-US" sz="2000" kern="1200" dirty="0"/>
        </a:p>
      </dsp:txBody>
      <dsp:txXfrm>
        <a:off x="3223983" y="1999617"/>
        <a:ext cx="3651468" cy="852210"/>
      </dsp:txXfrm>
    </dsp:sp>
    <dsp:sp modelId="{5F9C3FE6-E272-479C-BBA9-930FBD6EA254}">
      <dsp:nvSpPr>
        <dsp:cNvPr id="0" name=""/>
        <dsp:cNvSpPr/>
      </dsp:nvSpPr>
      <dsp:spPr>
        <a:xfrm>
          <a:off x="3227315" y="2974987"/>
          <a:ext cx="3644804" cy="981567"/>
        </a:xfrm>
        <a:prstGeom prst="flowChartProcess">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i="0" u="none" kern="1200" dirty="0">
              <a:effectLst/>
            </a:rPr>
            <a:t>Protect cardiovascular system , keep your blood flowing smoothly</a:t>
          </a:r>
        </a:p>
      </dsp:txBody>
      <dsp:txXfrm>
        <a:off x="3227315" y="2974987"/>
        <a:ext cx="3644804" cy="9815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D16D5-6D2A-3947-986F-B85A182A1B7F}" type="datetimeFigureOut">
              <a:rPr kumimoji="1" lang="zh-CN" altLang="en-US" smtClean="0"/>
              <a:pPr/>
              <a:t>2017/10/30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DCF1BF-9901-294D-B465-8FAA80E6D199}" type="slidenum">
              <a:rPr kumimoji="1" lang="zh-CN" altLang="en-US" smtClean="0"/>
              <a:pPr/>
              <a:t>‹#›</a:t>
            </a:fld>
            <a:endParaRPr kumimoji="1" lang="zh-CN" altLang="en-US"/>
          </a:p>
        </p:txBody>
      </p:sp>
    </p:spTree>
    <p:extLst>
      <p:ext uri="{BB962C8B-B14F-4D97-AF65-F5344CB8AC3E}">
        <p14:creationId xmlns:p14="http://schemas.microsoft.com/office/powerpoint/2010/main" val="64427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CF1BF-9901-294D-B465-8FAA80E6D199}" type="slidenum">
              <a:rPr kumimoji="1" lang="zh-CN" altLang="en-US" smtClean="0"/>
              <a:pPr/>
              <a:t>1</a:t>
            </a:fld>
            <a:endParaRPr kumimoji="1" lang="zh-CN" altLang="en-US"/>
          </a:p>
        </p:txBody>
      </p:sp>
    </p:spTree>
    <p:extLst>
      <p:ext uri="{BB962C8B-B14F-4D97-AF65-F5344CB8AC3E}">
        <p14:creationId xmlns:p14="http://schemas.microsoft.com/office/powerpoint/2010/main" val="3234006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CF1BF-9901-294D-B465-8FAA80E6D199}" type="slidenum">
              <a:rPr kumimoji="1" lang="zh-CN" altLang="en-US" smtClean="0"/>
              <a:pPr/>
              <a:t>2</a:t>
            </a:fld>
            <a:endParaRPr kumimoji="1" lang="zh-CN" altLang="en-US"/>
          </a:p>
        </p:txBody>
      </p:sp>
    </p:spTree>
    <p:extLst>
      <p:ext uri="{BB962C8B-B14F-4D97-AF65-F5344CB8AC3E}">
        <p14:creationId xmlns:p14="http://schemas.microsoft.com/office/powerpoint/2010/main" val="45229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a:solidFill>
                  <a:schemeClr val="tx1"/>
                </a:solidFill>
                <a:latin typeface="+mn-lt"/>
                <a:ea typeface="+mn-ea"/>
                <a:cs typeface="+mn-cs"/>
              </a:rPr>
              <a:t>coronary heart disease – disease of the blood vessels supplying the heart muscle;</a:t>
            </a:r>
          </a:p>
          <a:p>
            <a:pPr fontAlgn="base"/>
            <a:r>
              <a:rPr lang="en-US" sz="1200" b="0" i="0" kern="1200" dirty="0" err="1">
                <a:solidFill>
                  <a:schemeClr val="tx1"/>
                </a:solidFill>
                <a:latin typeface="+mn-lt"/>
                <a:ea typeface="+mn-ea"/>
                <a:cs typeface="+mn-cs"/>
              </a:rPr>
              <a:t>cerebrovascular</a:t>
            </a:r>
            <a:r>
              <a:rPr lang="en-US" sz="1200" b="0" i="0" kern="1200" dirty="0">
                <a:solidFill>
                  <a:schemeClr val="tx1"/>
                </a:solidFill>
                <a:latin typeface="+mn-lt"/>
                <a:ea typeface="+mn-ea"/>
                <a:cs typeface="+mn-cs"/>
              </a:rPr>
              <a:t> disease – disease of the blood vessels supplying the brain;</a:t>
            </a:r>
          </a:p>
          <a:p>
            <a:pPr fontAlgn="base"/>
            <a:r>
              <a:rPr lang="en-US" sz="1200" b="0" i="0" kern="1200" dirty="0">
                <a:solidFill>
                  <a:schemeClr val="tx1"/>
                </a:solidFill>
                <a:latin typeface="+mn-lt"/>
                <a:ea typeface="+mn-ea"/>
                <a:cs typeface="+mn-cs"/>
              </a:rPr>
              <a:t>peripheral arterial disease – disease of blood vessels supplying the arms and legs;</a:t>
            </a:r>
          </a:p>
          <a:p>
            <a:pPr fontAlgn="base"/>
            <a:r>
              <a:rPr lang="en-US" sz="1200" b="0" i="0" kern="1200" dirty="0">
                <a:solidFill>
                  <a:schemeClr val="tx1"/>
                </a:solidFill>
                <a:latin typeface="+mn-lt"/>
                <a:ea typeface="+mn-ea"/>
                <a:cs typeface="+mn-cs"/>
              </a:rPr>
              <a:t>rheumatic heart disease – damage to the heart muscle and heart valves from rheumatic fever, caused by streptococcal bacteria;</a:t>
            </a:r>
          </a:p>
          <a:p>
            <a:pPr fontAlgn="base"/>
            <a:r>
              <a:rPr lang="en-US" sz="1200" b="0" i="0" kern="1200" dirty="0">
                <a:solidFill>
                  <a:schemeClr val="tx1"/>
                </a:solidFill>
                <a:latin typeface="+mn-lt"/>
                <a:ea typeface="+mn-ea"/>
                <a:cs typeface="+mn-cs"/>
              </a:rPr>
              <a:t>congenital heart disease – malformations of heart structure existing at birth;</a:t>
            </a:r>
          </a:p>
          <a:p>
            <a:pPr fontAlgn="base"/>
            <a:r>
              <a:rPr lang="en-US" sz="1200" b="0" i="0" kern="1200" dirty="0">
                <a:solidFill>
                  <a:schemeClr val="tx1"/>
                </a:solidFill>
                <a:latin typeface="+mn-lt"/>
                <a:ea typeface="+mn-ea"/>
                <a:cs typeface="+mn-cs"/>
              </a:rPr>
              <a:t>deep vein thrombosis and pulmonary embolism – blood clots in the leg veins, which can dislodge and move to the heart and lungs.</a:t>
            </a:r>
          </a:p>
          <a:p>
            <a:endParaRPr lang="en-US" dirty="0"/>
          </a:p>
          <a:p>
            <a:endParaRPr lang="en-US" dirty="0"/>
          </a:p>
        </p:txBody>
      </p:sp>
      <p:sp>
        <p:nvSpPr>
          <p:cNvPr id="4" name="Slide Number Placeholder 3"/>
          <p:cNvSpPr>
            <a:spLocks noGrp="1"/>
          </p:cNvSpPr>
          <p:nvPr>
            <p:ph type="sldNum" sz="quarter" idx="10"/>
          </p:nvPr>
        </p:nvSpPr>
        <p:spPr/>
        <p:txBody>
          <a:bodyPr/>
          <a:lstStyle/>
          <a:p>
            <a:fld id="{45DCF1BF-9901-294D-B465-8FAA80E6D199}" type="slidenum">
              <a:rPr kumimoji="1" lang="zh-CN" altLang="en-US" smtClean="0"/>
              <a:pPr/>
              <a:t>3</a:t>
            </a:fld>
            <a:endParaRPr kumimoji="1" lang="zh-CN" altLang="en-US"/>
          </a:p>
        </p:txBody>
      </p:sp>
    </p:spTree>
    <p:extLst>
      <p:ext uri="{BB962C8B-B14F-4D97-AF65-F5344CB8AC3E}">
        <p14:creationId xmlns:p14="http://schemas.microsoft.com/office/powerpoint/2010/main" val="170288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US CHD mortality rate declined to approximately half its former level by 1990.</a:t>
            </a:r>
            <a:r>
              <a:rPr lang="en-US" b="1" baseline="30000" dirty="0">
                <a:hlinkClick r:id="" action="ppaction://hlinkfile"/>
              </a:rPr>
              <a:t>5</a:t>
            </a:r>
            <a:r>
              <a:rPr lang="en-US" dirty="0"/>
              <a:t> The associated favorable changes in risk factors accounted for about half of this decline, whereas improved treatment of CHD accounted for the other half.</a:t>
            </a:r>
          </a:p>
          <a:p>
            <a:endParaRPr lang="en-US" dirty="0"/>
          </a:p>
        </p:txBody>
      </p:sp>
      <p:sp>
        <p:nvSpPr>
          <p:cNvPr id="4" name="Slide Number Placeholder 3"/>
          <p:cNvSpPr>
            <a:spLocks noGrp="1"/>
          </p:cNvSpPr>
          <p:nvPr>
            <p:ph type="sldNum" sz="quarter" idx="10"/>
          </p:nvPr>
        </p:nvSpPr>
        <p:spPr/>
        <p:txBody>
          <a:bodyPr/>
          <a:lstStyle/>
          <a:p>
            <a:fld id="{45DCF1BF-9901-294D-B465-8FAA80E6D199}" type="slidenum">
              <a:rPr kumimoji="1" lang="zh-CN" altLang="en-US" smtClean="0"/>
              <a:pPr/>
              <a:t>11</a:t>
            </a:fld>
            <a:endParaRPr kumimoji="1" lang="zh-CN" altLang="en-US"/>
          </a:p>
        </p:txBody>
      </p:sp>
    </p:spTree>
    <p:extLst>
      <p:ext uri="{BB962C8B-B14F-4D97-AF65-F5344CB8AC3E}">
        <p14:creationId xmlns:p14="http://schemas.microsoft.com/office/powerpoint/2010/main" val="137414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CF1BF-9901-294D-B465-8FAA80E6D199}" type="slidenum">
              <a:rPr kumimoji="1" lang="zh-CN" altLang="en-US" smtClean="0"/>
              <a:pPr/>
              <a:t>12</a:t>
            </a:fld>
            <a:endParaRPr kumimoji="1" lang="zh-CN" altLang="en-US"/>
          </a:p>
        </p:txBody>
      </p:sp>
    </p:spTree>
    <p:extLst>
      <p:ext uri="{BB962C8B-B14F-4D97-AF65-F5344CB8AC3E}">
        <p14:creationId xmlns:p14="http://schemas.microsoft.com/office/powerpoint/2010/main" val="163190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Herbs have been used as medical treatments since the beginning of civilization and some derivatives (</a:t>
            </a:r>
            <a:r>
              <a:rPr lang="en-US" sz="1200" b="0" i="0" kern="1200" dirty="0" err="1">
                <a:solidFill>
                  <a:schemeClr val="tx1"/>
                </a:solidFill>
                <a:latin typeface="+mn-lt"/>
                <a:ea typeface="+mn-ea"/>
                <a:cs typeface="+mn-cs"/>
              </a:rPr>
              <a:t>eg</a:t>
            </a:r>
            <a:r>
              <a:rPr lang="en-US" sz="1200" b="0" i="0" kern="1200" dirty="0">
                <a:solidFill>
                  <a:schemeClr val="tx1"/>
                </a:solidFill>
                <a:latin typeface="+mn-lt"/>
                <a:ea typeface="+mn-ea"/>
                <a:cs typeface="+mn-cs"/>
              </a:rPr>
              <a:t>, aspirin, </a:t>
            </a:r>
            <a:r>
              <a:rPr lang="en-US" sz="1200" b="0" i="0" kern="1200" dirty="0" err="1">
                <a:solidFill>
                  <a:schemeClr val="tx1"/>
                </a:solidFill>
                <a:latin typeface="+mn-lt"/>
                <a:ea typeface="+mn-ea"/>
                <a:cs typeface="+mn-cs"/>
              </a:rPr>
              <a:t>reserpine</a:t>
            </a:r>
            <a:r>
              <a:rPr lang="en-US" sz="1200" b="0" i="0" kern="1200" dirty="0">
                <a:solidFill>
                  <a:schemeClr val="tx1"/>
                </a:solidFill>
                <a:latin typeface="+mn-lt"/>
                <a:ea typeface="+mn-ea"/>
                <a:cs typeface="+mn-cs"/>
              </a:rPr>
              <a:t>, and digitalis) have become mainstays of human pharmacotherapy. For cardiovascular diseases, herbal treatments have been used in patients with congestive heart failure, systolic hypertension etc.</a:t>
            </a:r>
          </a:p>
          <a:p>
            <a:endParaRPr lang="en-US" dirty="0"/>
          </a:p>
        </p:txBody>
      </p:sp>
      <p:sp>
        <p:nvSpPr>
          <p:cNvPr id="4" name="Slide Number Placeholder 3"/>
          <p:cNvSpPr>
            <a:spLocks noGrp="1"/>
          </p:cNvSpPr>
          <p:nvPr>
            <p:ph type="sldNum" sz="quarter" idx="10"/>
          </p:nvPr>
        </p:nvSpPr>
        <p:spPr/>
        <p:txBody>
          <a:bodyPr/>
          <a:lstStyle/>
          <a:p>
            <a:fld id="{45DCF1BF-9901-294D-B465-8FAA80E6D199}" type="slidenum">
              <a:rPr kumimoji="1" lang="zh-CN" altLang="en-US" smtClean="0"/>
              <a:pPr/>
              <a:t>15</a:t>
            </a:fld>
            <a:endParaRPr kumimoji="1" lang="zh-CN" altLang="en-US"/>
          </a:p>
        </p:txBody>
      </p:sp>
    </p:spTree>
    <p:extLst>
      <p:ext uri="{BB962C8B-B14F-4D97-AF65-F5344CB8AC3E}">
        <p14:creationId xmlns:p14="http://schemas.microsoft.com/office/powerpoint/2010/main" val="223152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a:solidFill>
                  <a:schemeClr val="tx1"/>
                </a:solidFill>
                <a:latin typeface="+mn-lt"/>
                <a:ea typeface="+mn-ea"/>
                <a:cs typeface="+mn-cs"/>
              </a:rPr>
              <a:t>Trilinolein</a:t>
            </a:r>
            <a:r>
              <a:rPr lang="en-US" sz="1200" b="1" i="0" kern="1200" dirty="0">
                <a:solidFill>
                  <a:schemeClr val="tx1"/>
                </a:solidFill>
                <a:latin typeface="+mn-lt"/>
                <a:ea typeface="+mn-ea"/>
                <a:cs typeface="+mn-cs"/>
              </a:rPr>
              <a:t> is a </a:t>
            </a:r>
            <a:r>
              <a:rPr lang="en-US" sz="1200" b="1" i="0" kern="1200" dirty="0" err="1">
                <a:solidFill>
                  <a:schemeClr val="tx1"/>
                </a:solidFill>
                <a:latin typeface="+mn-lt"/>
                <a:ea typeface="+mn-ea"/>
                <a:cs typeface="+mn-cs"/>
              </a:rPr>
              <a:t>triacylglycerol</a:t>
            </a:r>
            <a:r>
              <a:rPr lang="en-US" sz="1200" b="1" i="0" kern="1200" dirty="0">
                <a:solidFill>
                  <a:schemeClr val="tx1"/>
                </a:solidFill>
                <a:latin typeface="+mn-lt"/>
                <a:ea typeface="+mn-ea"/>
                <a:cs typeface="+mn-cs"/>
              </a:rPr>
              <a:t> purified from a commonly used traditional Chinese medicine </a:t>
            </a:r>
            <a:r>
              <a:rPr lang="en-US" sz="1200" b="1" i="1" kern="1200" dirty="0" err="1">
                <a:solidFill>
                  <a:schemeClr val="tx1"/>
                </a:solidFill>
                <a:latin typeface="+mn-lt"/>
                <a:ea typeface="+mn-ea"/>
                <a:cs typeface="+mn-cs"/>
              </a:rPr>
              <a:t>Panax</a:t>
            </a:r>
            <a:r>
              <a:rPr lang="en-US" sz="1200" b="1" i="1" kern="1200" dirty="0">
                <a:solidFill>
                  <a:schemeClr val="tx1"/>
                </a:solidFill>
                <a:latin typeface="+mn-lt"/>
                <a:ea typeface="+mn-ea"/>
                <a:cs typeface="+mn-cs"/>
              </a:rPr>
              <a:t> </a:t>
            </a:r>
            <a:r>
              <a:rPr lang="en-US" sz="1200" b="1" i="1" kern="1200" dirty="0" err="1">
                <a:solidFill>
                  <a:schemeClr val="tx1"/>
                </a:solidFill>
                <a:latin typeface="+mn-lt"/>
                <a:ea typeface="+mn-ea"/>
                <a:cs typeface="+mn-cs"/>
              </a:rPr>
              <a:t>notoginseng</a:t>
            </a:r>
            <a:r>
              <a:rPr lang="en-US" sz="1200" b="1" i="1" kern="1200" dirty="0">
                <a:solidFill>
                  <a:schemeClr val="tx1"/>
                </a:solidFill>
                <a:latin typeface="+mn-lt"/>
                <a:ea typeface="+mn-ea"/>
                <a:cs typeface="+mn-cs"/>
              </a:rPr>
              <a:t>. </a:t>
            </a:r>
            <a:r>
              <a:rPr lang="en-US" sz="1200" b="1" i="0" kern="1200" dirty="0">
                <a:solidFill>
                  <a:schemeClr val="tx1"/>
                </a:solidFill>
                <a:latin typeface="+mn-lt"/>
                <a:ea typeface="+mn-ea"/>
                <a:cs typeface="+mn-cs"/>
              </a:rPr>
              <a:t>In Chinese culture, traditional Chinese medicine is often used to maintain good health rather that to cure illness once it has developed, much in the same way that vitamin or mineral supplements or herbal preparations are used in Western countries. </a:t>
            </a:r>
            <a:endParaRPr lang="en-US" dirty="0"/>
          </a:p>
          <a:p>
            <a:endParaRPr lang="en-US" dirty="0"/>
          </a:p>
        </p:txBody>
      </p:sp>
      <p:sp>
        <p:nvSpPr>
          <p:cNvPr id="4" name="Slide Number Placeholder 3"/>
          <p:cNvSpPr>
            <a:spLocks noGrp="1"/>
          </p:cNvSpPr>
          <p:nvPr>
            <p:ph type="sldNum" sz="quarter" idx="10"/>
          </p:nvPr>
        </p:nvSpPr>
        <p:spPr/>
        <p:txBody>
          <a:bodyPr/>
          <a:lstStyle/>
          <a:p>
            <a:fld id="{45DCF1BF-9901-294D-B465-8FAA80E6D199}" type="slidenum">
              <a:rPr kumimoji="1" lang="zh-CN" altLang="en-US" smtClean="0"/>
              <a:pPr/>
              <a:t>17</a:t>
            </a:fld>
            <a:endParaRPr kumimoji="1" lang="zh-CN" altLang="en-US"/>
          </a:p>
        </p:txBody>
      </p:sp>
    </p:spTree>
    <p:extLst>
      <p:ext uri="{BB962C8B-B14F-4D97-AF65-F5344CB8AC3E}">
        <p14:creationId xmlns:p14="http://schemas.microsoft.com/office/powerpoint/2010/main" val="2221675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
    <p:spTree>
      <p:nvGrpSpPr>
        <p:cNvPr id="1" name=""/>
        <p:cNvGrpSpPr/>
        <p:nvPr/>
      </p:nvGrpSpPr>
      <p:grpSpPr>
        <a:xfrm>
          <a:off x="0" y="0"/>
          <a:ext cx="0" cy="0"/>
          <a:chOff x="0" y="0"/>
          <a:chExt cx="0" cy="0"/>
        </a:xfrm>
      </p:grpSpPr>
      <p:grpSp>
        <p:nvGrpSpPr>
          <p:cNvPr id="8" name="组 7"/>
          <p:cNvGrpSpPr/>
          <p:nvPr userDrawn="1"/>
        </p:nvGrpSpPr>
        <p:grpSpPr>
          <a:xfrm>
            <a:off x="581" y="0"/>
            <a:ext cx="5447347" cy="6858001"/>
            <a:chOff x="581" y="0"/>
            <a:chExt cx="5447347" cy="6858001"/>
          </a:xfrm>
        </p:grpSpPr>
        <p:pic>
          <p:nvPicPr>
            <p:cNvPr id="9" name="Picture 5" descr="E:\设计文件\BF suam VI\PPT-0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81" y="0"/>
              <a:ext cx="5375339" cy="6858001"/>
            </a:xfrm>
            <a:prstGeom prst="rect">
              <a:avLst/>
            </a:prstGeom>
            <a:noFill/>
          </p:spPr>
        </p:pic>
        <p:sp>
          <p:nvSpPr>
            <p:cNvPr id="10" name="矩形 9"/>
            <p:cNvSpPr/>
            <p:nvPr/>
          </p:nvSpPr>
          <p:spPr>
            <a:xfrm>
              <a:off x="4079776" y="2852936"/>
              <a:ext cx="136815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11" name="Picture 5" descr="E:\设计文件\BF suam VI\PPT-01.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6583131" y="1317224"/>
            <a:ext cx="5064805" cy="1872208"/>
          </a:xfrm>
          <a:prstGeom prst="rect">
            <a:avLst/>
          </a:prstGeom>
          <a:noFill/>
          <a:ln>
            <a:noFill/>
          </a:ln>
        </p:spPr>
      </p:pic>
      <p:sp>
        <p:nvSpPr>
          <p:cNvPr id="5" name="文本占位符 4"/>
          <p:cNvSpPr>
            <a:spLocks noGrp="1"/>
          </p:cNvSpPr>
          <p:nvPr>
            <p:ph type="body" sz="quarter" idx="10"/>
          </p:nvPr>
        </p:nvSpPr>
        <p:spPr>
          <a:xfrm>
            <a:off x="4661941" y="3327401"/>
            <a:ext cx="6655347" cy="689964"/>
          </a:xfrm>
          <a:prstGeom prst="rect">
            <a:avLst/>
          </a:prstGeom>
        </p:spPr>
        <p:txBody>
          <a:bodyPr>
            <a:noAutofit/>
          </a:bodyPr>
          <a:lstStyle>
            <a:lvl1pPr algn="r">
              <a:defRPr sz="4000" b="1" i="0">
                <a:latin typeface="Arial" charset="0"/>
                <a:ea typeface="Arial" charset="0"/>
                <a:cs typeface="Arial" charset="0"/>
              </a:defRPr>
            </a:lvl1pPr>
          </a:lstStyle>
          <a:p>
            <a:pPr lvl="0"/>
            <a:r>
              <a:rPr kumimoji="1" lang="zh-CN" altLang="en-US"/>
              <a:t>单击此处编辑母版文本样式</a:t>
            </a:r>
          </a:p>
        </p:txBody>
      </p:sp>
      <p:sp>
        <p:nvSpPr>
          <p:cNvPr id="7" name="文本占位符 6"/>
          <p:cNvSpPr>
            <a:spLocks noGrp="1"/>
          </p:cNvSpPr>
          <p:nvPr>
            <p:ph type="body" sz="quarter" idx="11" hasCustomPrompt="1"/>
          </p:nvPr>
        </p:nvSpPr>
        <p:spPr>
          <a:xfrm>
            <a:off x="6415088" y="4365625"/>
            <a:ext cx="4902200" cy="895350"/>
          </a:xfrm>
          <a:prstGeom prst="rect">
            <a:avLst/>
          </a:prstGeom>
        </p:spPr>
        <p:txBody>
          <a:bodyPr/>
          <a:lstStyle>
            <a:lvl2pPr>
              <a:defRPr b="0" i="0">
                <a:latin typeface="Arial" charset="0"/>
                <a:ea typeface="Arial" charset="0"/>
                <a:cs typeface="Arial" charset="0"/>
              </a:defRPr>
            </a:lvl2pPr>
          </a:lstStyle>
          <a:p>
            <a:pPr lvl="1"/>
            <a:r>
              <a:rPr kumimoji="1" lang="zh-CN" altLang="en-US" dirty="0"/>
              <a:t>二级</a:t>
            </a:r>
          </a:p>
        </p:txBody>
      </p:sp>
    </p:spTree>
    <p:extLst>
      <p:ext uri="{BB962C8B-B14F-4D97-AF65-F5344CB8AC3E}">
        <p14:creationId xmlns:p14="http://schemas.microsoft.com/office/powerpoint/2010/main" val="861129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主题加内容">
    <p:spTree>
      <p:nvGrpSpPr>
        <p:cNvPr id="1" name=""/>
        <p:cNvGrpSpPr/>
        <p:nvPr/>
      </p:nvGrpSpPr>
      <p:grpSpPr>
        <a:xfrm>
          <a:off x="0" y="0"/>
          <a:ext cx="0" cy="0"/>
          <a:chOff x="0" y="0"/>
          <a:chExt cx="0" cy="0"/>
        </a:xfrm>
      </p:grpSpPr>
      <p:sp>
        <p:nvSpPr>
          <p:cNvPr id="8" name="内容占位符 7"/>
          <p:cNvSpPr>
            <a:spLocks noGrp="1"/>
          </p:cNvSpPr>
          <p:nvPr>
            <p:ph sz="quarter" idx="10"/>
          </p:nvPr>
        </p:nvSpPr>
        <p:spPr>
          <a:xfrm>
            <a:off x="1079500" y="1858963"/>
            <a:ext cx="10274300" cy="4421187"/>
          </a:xfrm>
          <a:prstGeom prst="rect">
            <a:avLst/>
          </a:prstGeom>
        </p:spPr>
        <p:txBody>
          <a:bodyPr/>
          <a:lstStyle>
            <a:lvl1pPr>
              <a:defRPr b="0" i="0">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zh-CN" altLang="en-US" dirty="0"/>
          </a:p>
        </p:txBody>
      </p:sp>
      <p:sp>
        <p:nvSpPr>
          <p:cNvPr id="3" name="内容占位符 2"/>
          <p:cNvSpPr>
            <a:spLocks noGrp="1"/>
          </p:cNvSpPr>
          <p:nvPr>
            <p:ph sz="quarter" idx="11"/>
          </p:nvPr>
        </p:nvSpPr>
        <p:spPr>
          <a:xfrm>
            <a:off x="1079500" y="584200"/>
            <a:ext cx="8139113" cy="1004888"/>
          </a:xfrm>
          <a:prstGeom prst="rect">
            <a:avLst/>
          </a:prstGeom>
        </p:spPr>
        <p:txBody>
          <a:bodyPr anchor="ctr"/>
          <a:lstStyle>
            <a:lvl1pPr marL="0" indent="0" algn="ctr">
              <a:buNone/>
              <a:defRPr sz="3200" b="1" i="0">
                <a:latin typeface="Arial" charset="0"/>
                <a:ea typeface="Arial" charset="0"/>
                <a:cs typeface="Arial" charset="0"/>
              </a:defRPr>
            </a:lvl1pPr>
          </a:lstStyle>
          <a:p>
            <a:pPr lvl="0"/>
            <a:r>
              <a:rPr kumimoji="1" lang="zh-CN" altLang="en-US" dirty="0"/>
              <a:t>单击此处编辑母版文本样式</a:t>
            </a:r>
          </a:p>
        </p:txBody>
      </p:sp>
    </p:spTree>
    <p:extLst>
      <p:ext uri="{BB962C8B-B14F-4D97-AF65-F5344CB8AC3E}">
        <p14:creationId xmlns:p14="http://schemas.microsoft.com/office/powerpoint/2010/main" val="694186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13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Picture 3" descr="E:\设计文件\BF suam VI\PPT-02.jpg"/>
          <p:cNvPicPr>
            <a:picLocks noChangeAspect="1" noChangeArrowheads="1"/>
          </p:cNvPicPr>
          <p:nvPr userDrawn="1"/>
        </p:nvPicPr>
        <p:blipFill>
          <a:blip r:embed="rId2" cstate="print"/>
          <a:srcRect/>
          <a:stretch>
            <a:fillRect/>
          </a:stretch>
        </p:blipFill>
        <p:spPr bwMode="auto">
          <a:xfrm>
            <a:off x="3072679" y="0"/>
            <a:ext cx="9144001" cy="6858000"/>
          </a:xfrm>
          <a:prstGeom prst="rect">
            <a:avLst/>
          </a:prstGeom>
          <a:noFill/>
        </p:spPr>
      </p:pic>
      <p:sp>
        <p:nvSpPr>
          <p:cNvPr id="2" name="标题 1"/>
          <p:cNvSpPr>
            <a:spLocks noGrp="1"/>
          </p:cNvSpPr>
          <p:nvPr>
            <p:ph type="title"/>
          </p:nvPr>
        </p:nvSpPr>
        <p:spPr>
          <a:xfrm>
            <a:off x="2667944" y="2766218"/>
            <a:ext cx="6970731" cy="1325563"/>
          </a:xfrm>
          <a:prstGeom prst="rect">
            <a:avLst/>
          </a:prstGeom>
        </p:spPr>
        <p:txBody>
          <a:bodyPr anchor="ctr"/>
          <a:lstStyle>
            <a:lvl1pPr algn="ctr">
              <a:defRPr b="1" i="0">
                <a:latin typeface="Arial" charset="0"/>
                <a:ea typeface="Arial" charset="0"/>
                <a:cs typeface="Arial" charset="0"/>
              </a:defRPr>
            </a:lvl1pPr>
          </a:lstStyle>
          <a:p>
            <a:r>
              <a:rPr kumimoji="1" lang="zh-CN" altLang="en-US" dirty="0"/>
              <a:t>单击此处编辑母版标题样式</a:t>
            </a:r>
          </a:p>
        </p:txBody>
      </p:sp>
    </p:spTree>
    <p:extLst>
      <p:ext uri="{BB962C8B-B14F-4D97-AF65-F5344CB8AC3E}">
        <p14:creationId xmlns:p14="http://schemas.microsoft.com/office/powerpoint/2010/main" val="9778927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E:\设计文件\BF suam VI\PPT-03.jpg"/>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1" y="1855605"/>
            <a:ext cx="300943" cy="5015226"/>
          </a:xfrm>
          <a:prstGeom prst="rect">
            <a:avLst/>
          </a:prstGeom>
          <a:noFill/>
        </p:spPr>
      </p:pic>
      <p:pic>
        <p:nvPicPr>
          <p:cNvPr id="2" name="图片 1"/>
          <p:cNvPicPr>
            <a:picLocks noChangeAspect="1"/>
          </p:cNvPicPr>
          <p:nvPr userDrawn="1"/>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088381" y="230188"/>
            <a:ext cx="1963712" cy="959371"/>
          </a:xfrm>
          <a:prstGeom prst="rect">
            <a:avLst/>
          </a:prstGeom>
        </p:spPr>
      </p:pic>
    </p:spTree>
    <p:extLst>
      <p:ext uri="{BB962C8B-B14F-4D97-AF65-F5344CB8AC3E}">
        <p14:creationId xmlns:p14="http://schemas.microsoft.com/office/powerpoint/2010/main" val="1735338641"/>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ea"/>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8rGq3qouUh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8271164" y="3357381"/>
            <a:ext cx="3106084" cy="689964"/>
          </a:xfrm>
        </p:spPr>
        <p:txBody>
          <a:bodyPr/>
          <a:lstStyle/>
          <a:p>
            <a:pPr marL="0" indent="0">
              <a:buNone/>
            </a:pPr>
            <a:r>
              <a:rPr kumimoji="1" lang="en-US" altLang="zh-CN" sz="3200" dirty="0">
                <a:solidFill>
                  <a:schemeClr val="accent1"/>
                </a:solidFill>
              </a:rPr>
              <a:t>Micro2 Cycle Tablets</a:t>
            </a:r>
            <a:endParaRPr kumimoji="1" lang="zh-CN" altLang="en-US" sz="3200" dirty="0">
              <a:solidFill>
                <a:schemeClr val="accent1"/>
              </a:solidFill>
            </a:endParaRPr>
          </a:p>
        </p:txBody>
      </p:sp>
    </p:spTree>
    <p:extLst>
      <p:ext uri="{BB962C8B-B14F-4D97-AF65-F5344CB8AC3E}">
        <p14:creationId xmlns:p14="http://schemas.microsoft.com/office/powerpoint/2010/main" val="6431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498578" y="1022032"/>
            <a:ext cx="8412956" cy="493971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死亡率2012.gif"/>
          <p:cNvPicPr>
            <a:picLocks noChangeAspect="1"/>
          </p:cNvPicPr>
          <p:nvPr/>
        </p:nvPicPr>
        <p:blipFill>
          <a:blip r:embed="rId3" cstate="print"/>
          <a:stretch>
            <a:fillRect/>
          </a:stretch>
        </p:blipFill>
        <p:spPr>
          <a:xfrm>
            <a:off x="3744666" y="3810000"/>
            <a:ext cx="6242595" cy="2590800"/>
          </a:xfrm>
          <a:prstGeom prst="rect">
            <a:avLst/>
          </a:prstGeom>
        </p:spPr>
      </p:pic>
      <p:pic>
        <p:nvPicPr>
          <p:cNvPr id="6" name="Picture 5" descr="可爱的心.jpg"/>
          <p:cNvPicPr>
            <a:picLocks noChangeAspect="1"/>
          </p:cNvPicPr>
          <p:nvPr/>
        </p:nvPicPr>
        <p:blipFill>
          <a:blip r:embed="rId4" cstate="print"/>
          <a:srcRect l="15464" r="14948"/>
          <a:stretch>
            <a:fillRect/>
          </a:stretch>
        </p:blipFill>
        <p:spPr>
          <a:xfrm>
            <a:off x="1001466" y="914400"/>
            <a:ext cx="1371600" cy="1066800"/>
          </a:xfrm>
          <a:prstGeom prst="rect">
            <a:avLst/>
          </a:prstGeom>
        </p:spPr>
      </p:pic>
      <p:sp>
        <p:nvSpPr>
          <p:cNvPr id="7" name="Content Placeholder 2"/>
          <p:cNvSpPr>
            <a:spLocks noGrp="1"/>
          </p:cNvSpPr>
          <p:nvPr>
            <p:ph idx="4294967295"/>
          </p:nvPr>
        </p:nvSpPr>
        <p:spPr>
          <a:xfrm>
            <a:off x="1458666" y="2060848"/>
            <a:ext cx="7772400" cy="1749152"/>
          </a:xfrm>
          <a:prstGeom prst="rect">
            <a:avLst/>
          </a:prstGeom>
        </p:spPr>
        <p:txBody>
          <a:bodyPr>
            <a:normAutofit/>
          </a:bodyPr>
          <a:lstStyle/>
          <a:p>
            <a:r>
              <a:rPr lang="en-US" dirty="0"/>
              <a:t>90% Of Heart Attacks Can Be Prevented </a:t>
            </a:r>
          </a:p>
          <a:p>
            <a:r>
              <a:rPr lang="en-US" dirty="0"/>
              <a:t>The US </a:t>
            </a:r>
            <a:r>
              <a:rPr lang="en-US" dirty="0">
                <a:solidFill>
                  <a:schemeClr val="accent2">
                    <a:lumMod val="75000"/>
                  </a:schemeClr>
                </a:solidFill>
              </a:rPr>
              <a:t>CHD mortality rate </a:t>
            </a:r>
            <a:r>
              <a:rPr lang="en-US" dirty="0"/>
              <a:t>declined to approximately </a:t>
            </a:r>
            <a:r>
              <a:rPr lang="en-US" dirty="0">
                <a:solidFill>
                  <a:schemeClr val="accent2">
                    <a:lumMod val="75000"/>
                  </a:schemeClr>
                </a:solidFill>
              </a:rPr>
              <a:t>half its former level </a:t>
            </a:r>
            <a:r>
              <a:rPr lang="en-US" dirty="0"/>
              <a:t>by 1990. </a:t>
            </a:r>
          </a:p>
          <a:p>
            <a:endParaRPr lang="en-US" dirty="0"/>
          </a:p>
        </p:txBody>
      </p:sp>
      <p:sp>
        <p:nvSpPr>
          <p:cNvPr id="8" name="Title 1"/>
          <p:cNvSpPr txBox="1">
            <a:spLocks/>
          </p:cNvSpPr>
          <p:nvPr/>
        </p:nvSpPr>
        <p:spPr>
          <a:xfrm>
            <a:off x="2449266" y="990600"/>
            <a:ext cx="7391400" cy="914400"/>
          </a:xfrm>
          <a:prstGeom prst="rect">
            <a:avLst/>
          </a:prstGeom>
          <a:solidFill>
            <a:schemeClr val="tx1"/>
          </a:solidFill>
        </p:spPr>
        <p:txBody>
          <a:bodyPr>
            <a:normAutofit fontScale="975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200" b="1" i="0" u="none" strike="noStrike" kern="1200" cap="none" spc="0" normalizeH="0" baseline="0" noProof="0">
                <a:ln>
                  <a:noFill/>
                </a:ln>
                <a:solidFill>
                  <a:schemeClr val="bg1"/>
                </a:solidFill>
                <a:effectLst/>
                <a:uLnTx/>
                <a:uFillTx/>
                <a:latin typeface="+mj-ea"/>
                <a:ea typeface="+mj-ea"/>
                <a:cs typeface="+mj-cs"/>
              </a:rPr>
              <a:t>Healthy Lifestyle Is An Effective Way </a:t>
            </a:r>
            <a:br>
              <a:rPr kumimoji="0" lang="en-US" altLang="zh-CN" sz="3200" b="1" i="0" u="none" strike="noStrike" kern="1200" cap="none" spc="0" normalizeH="0" baseline="0" noProof="0">
                <a:ln>
                  <a:noFill/>
                </a:ln>
                <a:solidFill>
                  <a:schemeClr val="bg1"/>
                </a:solidFill>
                <a:effectLst/>
                <a:uLnTx/>
                <a:uFillTx/>
                <a:latin typeface="+mj-ea"/>
                <a:ea typeface="+mj-ea"/>
                <a:cs typeface="+mj-cs"/>
              </a:rPr>
            </a:br>
            <a:r>
              <a:rPr kumimoji="0" lang="en-US" altLang="zh-CN" sz="3200" b="1" i="0" u="none" strike="noStrike" kern="1200" cap="none" spc="0" normalizeH="0" baseline="0" noProof="0">
                <a:ln>
                  <a:noFill/>
                </a:ln>
                <a:solidFill>
                  <a:schemeClr val="bg1"/>
                </a:solidFill>
                <a:effectLst/>
                <a:uLnTx/>
                <a:uFillTx/>
                <a:latin typeface="+mj-ea"/>
                <a:ea typeface="+mj-ea"/>
                <a:cs typeface="+mj-cs"/>
              </a:rPr>
              <a:t>To Prevent CVD</a:t>
            </a:r>
            <a:endParaRPr kumimoji="0" lang="en-US" sz="3200" b="1" i="0" u="none" strike="noStrike" kern="1200" cap="none" spc="0" normalizeH="0" baseline="0" noProof="0" dirty="0">
              <a:ln>
                <a:noFill/>
              </a:ln>
              <a:solidFill>
                <a:schemeClr val="bg1"/>
              </a:solidFill>
              <a:effectLst/>
              <a:uLnTx/>
              <a:uFillTx/>
              <a:latin typeface="+mj-ea"/>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a:stretch>
            <a:fillRect/>
          </a:stretch>
        </p:blipFill>
        <p:spPr bwMode="auto">
          <a:xfrm>
            <a:off x="1219176" y="1132115"/>
            <a:ext cx="9140000" cy="473165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057370" y="643226"/>
            <a:ext cx="7696200" cy="568136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2002944" y="765636"/>
            <a:ext cx="7848600" cy="541697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792488" y="763019"/>
            <a:ext cx="8229600" cy="936104"/>
          </a:xfrm>
          <a:prstGeom prst="rect">
            <a:avLst/>
          </a:prstGeom>
          <a:solidFill>
            <a:schemeClr val="accent2">
              <a:lumMod val="60000"/>
              <a:lumOff val="40000"/>
            </a:scheme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ea"/>
                <a:ea typeface="+mj-ea"/>
                <a:cs typeface="+mj-cs"/>
              </a:rPr>
              <a:t>Having Your MircO2 Cycle </a:t>
            </a:r>
            <a:endParaRPr kumimoji="0" lang="en-US" sz="4400" b="1" i="0" u="none" strike="noStrike" kern="1200" cap="none" spc="0" normalizeH="0" baseline="0" noProof="0" dirty="0">
              <a:ln>
                <a:noFill/>
              </a:ln>
              <a:solidFill>
                <a:schemeClr val="tx1"/>
              </a:solidFill>
              <a:effectLst/>
              <a:uLnTx/>
              <a:uFillTx/>
              <a:latin typeface="+mj-ea"/>
              <a:ea typeface="+mj-ea"/>
              <a:cs typeface="+mj-cs"/>
            </a:endParaRPr>
          </a:p>
        </p:txBody>
      </p:sp>
      <p:grpSp>
        <p:nvGrpSpPr>
          <p:cNvPr id="7" name="组合 6"/>
          <p:cNvGrpSpPr/>
          <p:nvPr/>
        </p:nvGrpSpPr>
        <p:grpSpPr>
          <a:xfrm>
            <a:off x="1563888" y="3211290"/>
            <a:ext cx="3048000" cy="3429000"/>
            <a:chOff x="571472" y="1857364"/>
            <a:chExt cx="3659678" cy="4143384"/>
          </a:xfrm>
        </p:grpSpPr>
        <p:pic>
          <p:nvPicPr>
            <p:cNvPr id="8" name="Picture 5" descr="MicrO2 Bottle.JPG"/>
            <p:cNvPicPr>
              <a:picLocks noChangeAspect="1"/>
            </p:cNvPicPr>
            <p:nvPr/>
          </p:nvPicPr>
          <p:blipFill>
            <a:blip r:embed="rId3" cstate="print">
              <a:clrChange>
                <a:clrFrom>
                  <a:srgbClr val="FFFFFF"/>
                </a:clrFrom>
                <a:clrTo>
                  <a:srgbClr val="FFFFFF">
                    <a:alpha val="0"/>
                  </a:srgbClr>
                </a:clrTo>
              </a:clrChange>
            </a:blip>
            <a:srcRect l="22159" t="4744" r="15057" b="8929"/>
            <a:stretch>
              <a:fillRect/>
            </a:stretch>
          </p:blipFill>
          <p:spPr bwMode="auto">
            <a:xfrm>
              <a:off x="2714612" y="2893210"/>
              <a:ext cx="1516538" cy="3003953"/>
            </a:xfrm>
            <a:prstGeom prst="rect">
              <a:avLst/>
            </a:prstGeom>
            <a:noFill/>
            <a:ln w="9525">
              <a:noFill/>
              <a:miter lim="800000"/>
              <a:headEnd/>
              <a:tailEnd/>
            </a:ln>
          </p:spPr>
        </p:pic>
        <p:pic>
          <p:nvPicPr>
            <p:cNvPr id="9" name="Picture 7" descr="MircO2 Box.jpg"/>
            <p:cNvPicPr>
              <a:picLocks noChangeAspect="1"/>
            </p:cNvPicPr>
            <p:nvPr/>
          </p:nvPicPr>
          <p:blipFill>
            <a:blip r:embed="rId4" cstate="print"/>
            <a:srcRect l="30629" t="17729" r="22408" b="15755"/>
            <a:stretch>
              <a:fillRect/>
            </a:stretch>
          </p:blipFill>
          <p:spPr bwMode="auto">
            <a:xfrm>
              <a:off x="571472" y="1857364"/>
              <a:ext cx="2158837" cy="4143384"/>
            </a:xfrm>
            <a:prstGeom prst="rect">
              <a:avLst/>
            </a:prstGeom>
            <a:noFill/>
            <a:ln w="9525">
              <a:noFill/>
              <a:miter lim="800000"/>
              <a:headEnd/>
              <a:tailEnd/>
            </a:ln>
            <a:effectLst>
              <a:outerShdw blurRad="76200" dir="13500000" sy="23000" kx="1200000" algn="br" rotWithShape="0">
                <a:prstClr val="black">
                  <a:alpha val="20000"/>
                </a:prstClr>
              </a:outerShdw>
            </a:effectLst>
          </p:spPr>
        </p:pic>
      </p:grpSp>
      <p:sp>
        <p:nvSpPr>
          <p:cNvPr id="10" name="Content Placeholder 9"/>
          <p:cNvSpPr>
            <a:spLocks noGrp="1"/>
          </p:cNvSpPr>
          <p:nvPr>
            <p:ph idx="4294967295"/>
          </p:nvPr>
        </p:nvSpPr>
        <p:spPr>
          <a:xfrm>
            <a:off x="1792488" y="1843138"/>
            <a:ext cx="7696200" cy="1215752"/>
          </a:xfrm>
          <a:prstGeom prst="rect">
            <a:avLst/>
          </a:prstGeom>
        </p:spPr>
        <p:txBody>
          <a:bodyPr/>
          <a:lstStyle/>
          <a:p>
            <a:r>
              <a:rPr lang="en-US" altLang="zh-CN" dirty="0"/>
              <a:t>100% nature herbal material and effective to prevent CVD </a:t>
            </a:r>
            <a:endParaRPr lang="en-US" dirty="0"/>
          </a:p>
        </p:txBody>
      </p:sp>
      <p:sp>
        <p:nvSpPr>
          <p:cNvPr id="11" name="TextBox 10"/>
          <p:cNvSpPr txBox="1"/>
          <p:nvPr/>
        </p:nvSpPr>
        <p:spPr>
          <a:xfrm>
            <a:off x="5602488" y="3363690"/>
            <a:ext cx="4419600" cy="2308324"/>
          </a:xfrm>
          <a:prstGeom prst="rect">
            <a:avLst/>
          </a:prstGeom>
          <a:noFill/>
        </p:spPr>
        <p:txBody>
          <a:bodyPr wrap="square" rtlCol="0">
            <a:spAutoFit/>
          </a:bodyPr>
          <a:lstStyle/>
          <a:p>
            <a:pPr marL="342900" indent="-342900">
              <a:buAutoNum type="arabicPeriod"/>
            </a:pPr>
            <a:r>
              <a:rPr lang="en-US" sz="2400" b="1" dirty="0">
                <a:effectLst>
                  <a:outerShdw blurRad="38100" dist="38100" dir="2700000" algn="tl">
                    <a:srgbClr val="000000">
                      <a:alpha val="43137"/>
                    </a:srgbClr>
                  </a:outerShdw>
                </a:effectLst>
              </a:rPr>
              <a:t>Inhibit the blood platelet forming clots, inhibit the blocking of blood vessels</a:t>
            </a:r>
          </a:p>
          <a:p>
            <a:pPr marL="342900" indent="-342900">
              <a:buAutoNum type="arabicPeriod"/>
            </a:pPr>
            <a:r>
              <a:rPr lang="en-US" altLang="zh-CN" sz="2400" b="1" dirty="0">
                <a:effectLst>
                  <a:outerShdw blurRad="38100" dist="38100" dir="2700000" algn="tl">
                    <a:srgbClr val="000000">
                      <a:alpha val="43137"/>
                    </a:srgbClr>
                  </a:outerShdw>
                </a:effectLst>
                <a:cs typeface="Arial" pitchFamily="34" charset="0"/>
              </a:rPr>
              <a:t>Improve blood circulation</a:t>
            </a:r>
            <a:r>
              <a:rPr lang="en-US" sz="2400" b="1" dirty="0">
                <a:effectLst>
                  <a:outerShdw blurRad="38100" dist="38100" dir="2700000" algn="tl">
                    <a:srgbClr val="000000">
                      <a:alpha val="43137"/>
                    </a:srgbClr>
                  </a:outerShdw>
                </a:effectLst>
              </a:rPr>
              <a:t> </a:t>
            </a:r>
          </a:p>
          <a:p>
            <a:pPr marL="342900" indent="-342900">
              <a:buAutoNum type="arabicPeriod"/>
            </a:pPr>
            <a:r>
              <a:rPr lang="en-US" altLang="zh-CN" sz="2400" b="1" dirty="0">
                <a:effectLst>
                  <a:outerShdw blurRad="38100" dist="38100" dir="2700000" algn="tl">
                    <a:srgbClr val="000000">
                      <a:alpha val="43137"/>
                    </a:srgbClr>
                  </a:outerShdw>
                </a:effectLst>
                <a:cs typeface="Arial" pitchFamily="34" charset="0"/>
              </a:rPr>
              <a:t>Enhance the delivery of O</a:t>
            </a:r>
            <a:r>
              <a:rPr lang="en-US" altLang="zh-CN" sz="2400" b="1" baseline="-25000" dirty="0">
                <a:effectLst>
                  <a:outerShdw blurRad="38100" dist="38100" dir="2700000" algn="tl">
                    <a:srgbClr val="000000">
                      <a:alpha val="43137"/>
                    </a:srgbClr>
                  </a:outerShdw>
                </a:effectLst>
                <a:cs typeface="Arial" pitchFamily="34" charset="0"/>
              </a:rPr>
              <a:t>2</a:t>
            </a:r>
            <a:r>
              <a:rPr lang="en-US" altLang="zh-CN" sz="2400" b="1" dirty="0">
                <a:effectLst>
                  <a:outerShdw blurRad="38100" dist="38100" dir="2700000" algn="tl">
                    <a:srgbClr val="000000">
                      <a:alpha val="43137"/>
                    </a:srgbClr>
                  </a:outerShdw>
                </a:effectLst>
                <a:cs typeface="Arial" pitchFamily="34" charset="0"/>
              </a:rPr>
              <a:t> and nutrients</a:t>
            </a:r>
            <a:endParaRPr lang="en-US" sz="2000" b="1" dirty="0">
              <a:effectLst>
                <a:outerShdw blurRad="38100" dist="38100" dir="2700000" algn="tl">
                  <a:srgbClr val="000000">
                    <a:alpha val="43137"/>
                  </a:srgbClr>
                </a:outerShdw>
              </a:effectLst>
            </a:endParaRPr>
          </a:p>
        </p:txBody>
      </p:sp>
      <p:sp>
        <p:nvSpPr>
          <p:cNvPr id="12" name="Oval 11"/>
          <p:cNvSpPr/>
          <p:nvPr/>
        </p:nvSpPr>
        <p:spPr>
          <a:xfrm>
            <a:off x="3316488" y="2906490"/>
            <a:ext cx="2362200" cy="990600"/>
          </a:xfrm>
          <a:prstGeom prst="ellipse">
            <a:avLst/>
          </a:prstGeom>
          <a:solidFill>
            <a:schemeClr val="accent2">
              <a:lumMod val="50000"/>
            </a:schemeClr>
          </a:solidFill>
          <a:scene3d>
            <a:camera prst="orthographicFront"/>
            <a:lightRig rig="glow" dir="t">
              <a:rot lat="0" lon="0" rev="6360000"/>
            </a:lightRig>
          </a:scene3d>
          <a:sp3d contourW="1000"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ctr">
            <a:prstTxWarp prst="textInflate">
              <a:avLst/>
            </a:prstTxWarp>
          </a:bodyPr>
          <a:lstStyle/>
          <a:p>
            <a:pPr algn="ctr"/>
            <a:r>
              <a:rPr lang="en-US" sz="2400" dirty="0">
                <a:effectLst>
                  <a:glow rad="63500">
                    <a:schemeClr val="accent1">
                      <a:satMod val="175000"/>
                      <a:alpha val="40000"/>
                    </a:schemeClr>
                  </a:glow>
                </a:effectLst>
              </a:rPr>
              <a:t>FUNCTION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19918" y="980729"/>
            <a:ext cx="8229600" cy="936104"/>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ea"/>
                <a:ea typeface="+mj-ea"/>
                <a:cs typeface="+mj-cs"/>
              </a:rPr>
              <a:t> </a:t>
            </a:r>
            <a:endParaRPr kumimoji="0" lang="en-US" sz="4400" b="0" i="0" u="none" strike="noStrike" kern="1200" cap="none" spc="0" normalizeH="0" baseline="0" noProof="0" dirty="0">
              <a:ln>
                <a:noFill/>
              </a:ln>
              <a:solidFill>
                <a:schemeClr val="tx1"/>
              </a:solidFill>
              <a:effectLst/>
              <a:uLnTx/>
              <a:uFillTx/>
              <a:latin typeface="+mj-ea"/>
              <a:ea typeface="+mj-ea"/>
              <a:cs typeface="+mj-cs"/>
            </a:endParaRPr>
          </a:p>
        </p:txBody>
      </p:sp>
      <p:sp>
        <p:nvSpPr>
          <p:cNvPr id="5" name="Title 3"/>
          <p:cNvSpPr txBox="1">
            <a:spLocks/>
          </p:cNvSpPr>
          <p:nvPr/>
        </p:nvSpPr>
        <p:spPr>
          <a:xfrm>
            <a:off x="1872318" y="990600"/>
            <a:ext cx="8229600" cy="936104"/>
          </a:xfrm>
          <a:prstGeom prst="rect">
            <a:avLst/>
          </a:prstGeom>
          <a:solidFill>
            <a:schemeClr val="tx1"/>
          </a:solidFill>
        </p:spPr>
        <p:txBody>
          <a:bodyPr vert="horz" lIns="91435" tIns="45718" rIns="91435" bIns="45718" rtlCol="0" anchor="t" anchorCtr="0">
            <a:normAutofit fontScale="85000" lnSpcReduction="10000"/>
          </a:bodyPr>
          <a:lstStyle/>
          <a:p>
            <a:pPr marL="342900" indent="-342900"/>
            <a:r>
              <a:rPr lang="en-US" altLang="zh-CN" sz="4400" dirty="0">
                <a:solidFill>
                  <a:schemeClr val="bg1"/>
                </a:solidFill>
              </a:rPr>
              <a:t>The </a:t>
            </a:r>
            <a:r>
              <a:rPr lang="en-US" altLang="zh-CN" sz="4400" dirty="0" err="1">
                <a:solidFill>
                  <a:schemeClr val="bg1"/>
                </a:solidFill>
              </a:rPr>
              <a:t>Machanism</a:t>
            </a:r>
            <a:r>
              <a:rPr lang="en-US" altLang="zh-CN" sz="4400" dirty="0">
                <a:solidFill>
                  <a:schemeClr val="bg1"/>
                </a:solidFill>
              </a:rPr>
              <a:t> Of </a:t>
            </a:r>
            <a:r>
              <a:rPr lang="en-US" sz="4400" dirty="0">
                <a:solidFill>
                  <a:schemeClr val="bg1"/>
                </a:solidFill>
              </a:rPr>
              <a:t>Salvia </a:t>
            </a:r>
            <a:r>
              <a:rPr lang="en-US" sz="4400" dirty="0" err="1">
                <a:solidFill>
                  <a:schemeClr val="bg1"/>
                </a:solidFill>
              </a:rPr>
              <a:t>Miltiorrhiza</a:t>
            </a:r>
            <a:r>
              <a:rPr lang="en-US" sz="4400" dirty="0">
                <a:solidFill>
                  <a:schemeClr val="bg1"/>
                </a:solidFill>
              </a:rPr>
              <a:t> </a:t>
            </a:r>
          </a:p>
        </p:txBody>
      </p:sp>
      <p:pic>
        <p:nvPicPr>
          <p:cNvPr id="6" name="Picture 5" descr="丹参.jpg"/>
          <p:cNvPicPr>
            <a:picLocks noChangeAspect="1"/>
          </p:cNvPicPr>
          <p:nvPr/>
        </p:nvPicPr>
        <p:blipFill>
          <a:blip r:embed="rId2" cstate="print"/>
          <a:stretch>
            <a:fillRect/>
          </a:stretch>
        </p:blipFill>
        <p:spPr>
          <a:xfrm>
            <a:off x="4615518" y="2743200"/>
            <a:ext cx="1676400" cy="2100753"/>
          </a:xfrm>
          <a:prstGeom prst="rect">
            <a:avLst/>
          </a:prstGeom>
        </p:spPr>
      </p:pic>
      <p:sp>
        <p:nvSpPr>
          <p:cNvPr id="7" name="TextBox 6"/>
          <p:cNvSpPr txBox="1"/>
          <p:nvPr/>
        </p:nvSpPr>
        <p:spPr>
          <a:xfrm>
            <a:off x="5834718" y="5257800"/>
            <a:ext cx="4572000" cy="646331"/>
          </a:xfrm>
          <a:prstGeom prst="rect">
            <a:avLst/>
          </a:prstGeom>
          <a:noFill/>
        </p:spPr>
        <p:txBody>
          <a:bodyPr wrap="square" rtlCol="0">
            <a:spAutoFit/>
          </a:bodyPr>
          <a:lstStyle/>
          <a:p>
            <a:r>
              <a:rPr lang="en-US" sz="1200" i="1" dirty="0"/>
              <a:t>(B)Dose – response curves for the changes in the developed</a:t>
            </a:r>
          </a:p>
          <a:p>
            <a:r>
              <a:rPr lang="en-US" sz="1200" i="1" dirty="0"/>
              <a:t>tension (DT, circles) of the papillary muscle and coronary blood flow</a:t>
            </a:r>
          </a:p>
          <a:p>
            <a:r>
              <a:rPr lang="en-US" sz="1200" i="1" dirty="0"/>
              <a:t>(CBF, triangles)</a:t>
            </a:r>
          </a:p>
        </p:txBody>
      </p:sp>
      <p:pic>
        <p:nvPicPr>
          <p:cNvPr id="8" name="Picture 4"/>
          <p:cNvPicPr>
            <a:picLocks noGrp="1" noChangeAspect="1" noChangeArrowheads="1"/>
          </p:cNvPicPr>
          <p:nvPr>
            <p:ph idx="4294967295"/>
          </p:nvPr>
        </p:nvPicPr>
        <p:blipFill>
          <a:blip r:embed="rId3" cstate="print"/>
          <a:srcRect/>
          <a:stretch>
            <a:fillRect/>
          </a:stretch>
        </p:blipFill>
        <p:spPr bwMode="auto">
          <a:xfrm>
            <a:off x="6596718" y="1981200"/>
            <a:ext cx="3429000" cy="3315205"/>
          </a:xfrm>
          <a:prstGeom prst="rect">
            <a:avLst/>
          </a:prstGeom>
          <a:noFill/>
          <a:ln w="9525">
            <a:noFill/>
            <a:miter lim="800000"/>
            <a:headEnd/>
            <a:tailEnd/>
          </a:ln>
          <a:effectLst/>
        </p:spPr>
      </p:pic>
      <p:sp>
        <p:nvSpPr>
          <p:cNvPr id="9" name="TextBox 8"/>
          <p:cNvSpPr txBox="1"/>
          <p:nvPr/>
        </p:nvSpPr>
        <p:spPr>
          <a:xfrm>
            <a:off x="5606118" y="5934670"/>
            <a:ext cx="4800600" cy="923330"/>
          </a:xfrm>
          <a:prstGeom prst="rect">
            <a:avLst/>
          </a:prstGeom>
          <a:noFill/>
        </p:spPr>
        <p:txBody>
          <a:bodyPr wrap="square" rtlCol="0">
            <a:spAutoFit/>
          </a:bodyPr>
          <a:lstStyle/>
          <a:p>
            <a:r>
              <a:rPr lang="en-US" dirty="0"/>
              <a:t>As clearly shown in the results, SM slightly decreased the </a:t>
            </a:r>
            <a:r>
              <a:rPr lang="en-US" dirty="0" err="1"/>
              <a:t>sinoatrial</a:t>
            </a:r>
            <a:r>
              <a:rPr lang="en-US" dirty="0"/>
              <a:t> rate and significantly increased the coronary blood flow.</a:t>
            </a:r>
          </a:p>
        </p:txBody>
      </p:sp>
      <p:sp>
        <p:nvSpPr>
          <p:cNvPr id="10" name="TextBox 9"/>
          <p:cNvSpPr txBox="1"/>
          <p:nvPr/>
        </p:nvSpPr>
        <p:spPr>
          <a:xfrm rot="16200000" flipV="1">
            <a:off x="1563855" y="2616229"/>
            <a:ext cx="3262432" cy="2918261"/>
          </a:xfrm>
          <a:prstGeom prst="rect">
            <a:avLst/>
          </a:prstGeom>
          <a:noFill/>
        </p:spPr>
        <p:txBody>
          <a:bodyPr vert="vert270" wrap="square" rtlCol="0">
            <a:spAutoFit/>
          </a:bodyPr>
          <a:lstStyle/>
          <a:p>
            <a:r>
              <a:rPr lang="en-US" sz="2000" b="1" i="1" dirty="0" err="1"/>
              <a:t>Danshen</a:t>
            </a:r>
            <a:r>
              <a:rPr lang="en-US" sz="2000" b="1" i="1" dirty="0"/>
              <a:t> can affect </a:t>
            </a:r>
            <a:r>
              <a:rPr lang="en-US" sz="2000" b="1" i="1" dirty="0" err="1"/>
              <a:t>hemostasis</a:t>
            </a:r>
            <a:r>
              <a:rPr lang="en-US" sz="2000" b="1" i="1" dirty="0"/>
              <a:t> in several ways, including inhibition of platelet aggregation, interference with the extrinsic blood coagulation, </a:t>
            </a:r>
            <a:r>
              <a:rPr lang="en-US" sz="2000" b="1" i="1" dirty="0" err="1"/>
              <a:t>antithrombin</a:t>
            </a:r>
            <a:r>
              <a:rPr lang="en-US" sz="2000" b="1" i="1" dirty="0"/>
              <a:t> III—like activity, and promotion of </a:t>
            </a:r>
            <a:r>
              <a:rPr lang="en-US" sz="2000" b="1" i="1" dirty="0" err="1"/>
              <a:t>fibrinolytic</a:t>
            </a:r>
            <a:r>
              <a:rPr lang="en-US" sz="2000" b="1" i="1" dirty="0"/>
              <a:t> activity</a:t>
            </a:r>
            <a:r>
              <a:rPr lang="en-US" sz="20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861428" y="990600"/>
            <a:ext cx="8382000" cy="1000472"/>
          </a:xfrm>
          <a:prstGeom prst="rect">
            <a:avLst/>
          </a:prstGeom>
          <a:solidFill>
            <a:schemeClr val="tx1"/>
          </a:solidFill>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mj-ea"/>
                <a:ea typeface="+mj-ea"/>
                <a:cs typeface="+mj-cs"/>
              </a:rPr>
              <a:t>Two Other Ingredients Enhancing Function  </a:t>
            </a:r>
            <a:endParaRPr kumimoji="0" lang="en-US" sz="3600" b="0" i="0" u="none" strike="noStrike" kern="1200" cap="none" spc="0" normalizeH="0" baseline="0" noProof="0" dirty="0">
              <a:ln>
                <a:noFill/>
              </a:ln>
              <a:solidFill>
                <a:schemeClr val="bg1"/>
              </a:solidFill>
              <a:effectLst/>
              <a:uLnTx/>
              <a:uFillTx/>
              <a:latin typeface="+mj-ea"/>
              <a:ea typeface="+mj-ea"/>
              <a:cs typeface="+mj-cs"/>
            </a:endParaRPr>
          </a:p>
        </p:txBody>
      </p:sp>
      <p:pic>
        <p:nvPicPr>
          <p:cNvPr id="12" name="Content Placeholder 3" descr="田七.jpg"/>
          <p:cNvPicPr>
            <a:picLocks noGrp="1" noChangeAspect="1"/>
          </p:cNvPicPr>
          <p:nvPr>
            <p:ph idx="4294967295"/>
          </p:nvPr>
        </p:nvPicPr>
        <p:blipFill>
          <a:blip r:embed="rId3" cstate="print"/>
          <a:stretch>
            <a:fillRect/>
          </a:stretch>
        </p:blipFill>
        <p:spPr>
          <a:xfrm>
            <a:off x="7805028" y="2209800"/>
            <a:ext cx="2209800" cy="2393951"/>
          </a:xfrm>
          <a:prstGeom prst="rect">
            <a:avLst/>
          </a:prstGeom>
        </p:spPr>
      </p:pic>
      <p:pic>
        <p:nvPicPr>
          <p:cNvPr id="13" name="Picture 12" descr="冰片.jpg"/>
          <p:cNvPicPr>
            <a:picLocks noChangeAspect="1"/>
          </p:cNvPicPr>
          <p:nvPr/>
        </p:nvPicPr>
        <p:blipFill>
          <a:blip r:embed="rId4" cstate="print">
            <a:clrChange>
              <a:clrFrom>
                <a:srgbClr val="FEFEFE"/>
              </a:clrFrom>
              <a:clrTo>
                <a:srgbClr val="FEFEFE">
                  <a:alpha val="0"/>
                </a:srgbClr>
              </a:clrTo>
            </a:clrChange>
          </a:blip>
          <a:stretch>
            <a:fillRect/>
          </a:stretch>
        </p:blipFill>
        <p:spPr>
          <a:xfrm>
            <a:off x="6052428" y="4724400"/>
            <a:ext cx="2164773" cy="1905000"/>
          </a:xfrm>
          <a:prstGeom prst="rect">
            <a:avLst/>
          </a:prstGeom>
        </p:spPr>
      </p:pic>
      <p:sp>
        <p:nvSpPr>
          <p:cNvPr id="14" name="TextBox 13"/>
          <p:cNvSpPr txBox="1"/>
          <p:nvPr/>
        </p:nvSpPr>
        <p:spPr>
          <a:xfrm>
            <a:off x="1648414" y="2209800"/>
            <a:ext cx="5486400" cy="2215991"/>
          </a:xfrm>
          <a:prstGeom prst="rect">
            <a:avLst/>
          </a:prstGeom>
          <a:noFill/>
        </p:spPr>
        <p:txBody>
          <a:bodyPr wrap="square" rtlCol="0">
            <a:spAutoFit/>
          </a:bodyPr>
          <a:lstStyle/>
          <a:p>
            <a:r>
              <a:rPr lang="en-US" sz="2000" b="1" dirty="0" err="1">
                <a:latin typeface="Arial" pitchFamily="34" charset="0"/>
                <a:cs typeface="Arial" pitchFamily="34" charset="0"/>
              </a:rPr>
              <a:t>Panax</a:t>
            </a:r>
            <a:r>
              <a:rPr lang="en-US" sz="2000" b="1" dirty="0">
                <a:latin typeface="Arial" pitchFamily="34" charset="0"/>
                <a:cs typeface="Arial" pitchFamily="34" charset="0"/>
              </a:rPr>
              <a:t> </a:t>
            </a:r>
            <a:r>
              <a:rPr lang="en-US" sz="2000" b="1" dirty="0" err="1">
                <a:latin typeface="Arial" pitchFamily="34" charset="0"/>
                <a:cs typeface="Arial" pitchFamily="34" charset="0"/>
              </a:rPr>
              <a:t>notoginseng</a:t>
            </a:r>
            <a:endParaRPr lang="en-US" sz="2000" b="1" dirty="0">
              <a:latin typeface="Arial" pitchFamily="34" charset="0"/>
              <a:cs typeface="Arial" pitchFamily="34" charset="0"/>
            </a:endParaRPr>
          </a:p>
          <a:p>
            <a:r>
              <a:rPr lang="en-US" sz="2000" b="1" dirty="0" err="1"/>
              <a:t>Trilinolein</a:t>
            </a:r>
            <a:r>
              <a:rPr lang="en-US" sz="2000" b="1" dirty="0"/>
              <a:t>, isolated from the traditional Chinese herb </a:t>
            </a:r>
            <a:r>
              <a:rPr lang="en-US" sz="2000" b="1" i="1" dirty="0" err="1"/>
              <a:t>Sanchi</a:t>
            </a:r>
            <a:r>
              <a:rPr lang="en-US" sz="2000" b="1" dirty="0"/>
              <a:t> (</a:t>
            </a:r>
            <a:r>
              <a:rPr lang="en-US" sz="2000" b="1" i="1" dirty="0" err="1"/>
              <a:t>Panax</a:t>
            </a:r>
            <a:r>
              <a:rPr lang="en-US" sz="2000" b="1" i="1" dirty="0"/>
              <a:t> </a:t>
            </a:r>
            <a:r>
              <a:rPr lang="en-US" sz="2000" b="1" i="1" dirty="0" err="1"/>
              <a:t>notoginseng</a:t>
            </a:r>
            <a:r>
              <a:rPr lang="en-US" sz="2000" b="1" i="1" dirty="0"/>
              <a:t>) ,</a:t>
            </a:r>
            <a:r>
              <a:rPr lang="en-US" sz="2000" b="1" dirty="0"/>
              <a:t>has been shown to have various beneficial effects including reducing </a:t>
            </a:r>
            <a:r>
              <a:rPr lang="en-US" sz="2000" b="1" dirty="0" err="1"/>
              <a:t>thrombogenicity</a:t>
            </a:r>
            <a:r>
              <a:rPr lang="en-US" sz="2000" b="1" dirty="0"/>
              <a:t>, erythrocyte deformability and arrhythmias.</a:t>
            </a:r>
            <a:endParaRPr lang="en-US" sz="2000" b="1" dirty="0">
              <a:effectLst>
                <a:outerShdw blurRad="38100" dist="38100" dir="2700000" algn="tl">
                  <a:srgbClr val="000000">
                    <a:alpha val="43137"/>
                  </a:srgbClr>
                </a:outerShdw>
              </a:effectLst>
            </a:endParaRPr>
          </a:p>
          <a:p>
            <a:endParaRPr lang="en-US" dirty="0"/>
          </a:p>
        </p:txBody>
      </p:sp>
      <p:sp>
        <p:nvSpPr>
          <p:cNvPr id="15" name="TextBox 14"/>
          <p:cNvSpPr txBox="1"/>
          <p:nvPr/>
        </p:nvSpPr>
        <p:spPr>
          <a:xfrm>
            <a:off x="1937628" y="4724400"/>
            <a:ext cx="4038600" cy="1015663"/>
          </a:xfrm>
          <a:prstGeom prst="rect">
            <a:avLst/>
          </a:prstGeom>
          <a:noFill/>
        </p:spPr>
        <p:txBody>
          <a:bodyPr wrap="square" rtlCol="0">
            <a:spAutoFit/>
          </a:bodyPr>
          <a:lstStyle/>
          <a:p>
            <a:r>
              <a:rPr lang="en-US" altLang="zh-CN" sz="2000" b="1" dirty="0" err="1">
                <a:latin typeface="Arial" pitchFamily="34" charset="0"/>
                <a:cs typeface="Arial" pitchFamily="34" charset="0"/>
              </a:rPr>
              <a:t>Borneolum</a:t>
            </a:r>
            <a:r>
              <a:rPr lang="en-US" altLang="zh-CN" sz="2000" b="1" dirty="0">
                <a:latin typeface="Arial" pitchFamily="34" charset="0"/>
                <a:cs typeface="Arial" pitchFamily="34" charset="0"/>
              </a:rPr>
              <a:t> </a:t>
            </a:r>
            <a:r>
              <a:rPr lang="en-US" altLang="zh-CN" sz="2000" b="1" dirty="0" err="1">
                <a:latin typeface="Arial" pitchFamily="34" charset="0"/>
                <a:cs typeface="Arial" pitchFamily="34" charset="0"/>
              </a:rPr>
              <a:t>Syntheticum</a:t>
            </a:r>
            <a:endParaRPr lang="en-US" altLang="zh-CN" sz="2000" b="1" dirty="0">
              <a:latin typeface="Arial" pitchFamily="34" charset="0"/>
              <a:cs typeface="Arial" pitchFamily="34" charset="0"/>
            </a:endParaRPr>
          </a:p>
          <a:p>
            <a:r>
              <a:rPr lang="en-US" b="1" dirty="0">
                <a:cs typeface="Arial" pitchFamily="34" charset="0"/>
              </a:rPr>
              <a:t> </a:t>
            </a:r>
            <a:r>
              <a:rPr lang="en-US" sz="2000" b="1" dirty="0">
                <a:cs typeface="Arial" pitchFamily="34" charset="0"/>
              </a:rPr>
              <a:t>Help to reduce the </a:t>
            </a:r>
            <a:r>
              <a:rPr lang="en-US" sz="2000" b="1" dirty="0"/>
              <a:t> coronary angina pectoris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icro2jpg.jpg"/>
          <p:cNvPicPr>
            <a:picLocks noChangeAspect="1"/>
          </p:cNvPicPr>
          <p:nvPr/>
        </p:nvPicPr>
        <p:blipFill>
          <a:blip r:embed="rId2" cstate="print"/>
          <a:srcRect l="11170" r="15426"/>
          <a:stretch>
            <a:fillRect/>
          </a:stretch>
        </p:blipFill>
        <p:spPr>
          <a:xfrm>
            <a:off x="1088550" y="2057400"/>
            <a:ext cx="3733800" cy="3814969"/>
          </a:xfrm>
          <a:prstGeom prst="rect">
            <a:avLst/>
          </a:prstGeom>
        </p:spPr>
      </p:pic>
      <p:sp>
        <p:nvSpPr>
          <p:cNvPr id="10" name="Title 3"/>
          <p:cNvSpPr txBox="1">
            <a:spLocks/>
          </p:cNvSpPr>
          <p:nvPr/>
        </p:nvSpPr>
        <p:spPr>
          <a:xfrm>
            <a:off x="1545750" y="980729"/>
            <a:ext cx="8229600" cy="936104"/>
          </a:xfrm>
          <a:prstGeom prst="rect">
            <a:avLst/>
          </a:prstGeom>
          <a:solidFill>
            <a:schemeClr val="accent2">
              <a:lumMod val="60000"/>
              <a:lumOff val="40000"/>
            </a:schemeClr>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ea"/>
                <a:ea typeface="+mj-ea"/>
                <a:cs typeface="+mj-cs"/>
              </a:rPr>
              <a:t>Having Your MircO2 Cycle </a:t>
            </a:r>
          </a:p>
        </p:txBody>
      </p:sp>
      <p:pic>
        <p:nvPicPr>
          <p:cNvPr id="11" name="Picture 2"/>
          <p:cNvPicPr>
            <a:picLocks noGrp="1" noChangeAspect="1" noChangeArrowheads="1"/>
          </p:cNvPicPr>
          <p:nvPr>
            <p:ph idx="4294967295"/>
          </p:nvPr>
        </p:nvPicPr>
        <p:blipFill>
          <a:blip r:embed="rId3" cstate="print">
            <a:clrChange>
              <a:clrFrom>
                <a:srgbClr val="FFFFFF"/>
              </a:clrFrom>
              <a:clrTo>
                <a:srgbClr val="FFFFFF">
                  <a:alpha val="0"/>
                </a:srgbClr>
              </a:clrTo>
            </a:clrChange>
          </a:blip>
          <a:srcRect l="37019" t="-16995" r="37255"/>
          <a:stretch>
            <a:fillRect/>
          </a:stretch>
        </p:blipFill>
        <p:spPr bwMode="auto">
          <a:xfrm>
            <a:off x="6955950" y="4419600"/>
            <a:ext cx="3124262" cy="2262186"/>
          </a:xfrm>
          <a:prstGeom prst="rect">
            <a:avLst/>
          </a:prstGeom>
          <a:noFill/>
          <a:ln w="9525">
            <a:noFill/>
            <a:miter lim="800000"/>
            <a:headEnd/>
            <a:tailEnd/>
          </a:ln>
          <a:effectLst/>
        </p:spPr>
      </p:pic>
      <p:sp>
        <p:nvSpPr>
          <p:cNvPr id="12" name="TextBox 11"/>
          <p:cNvSpPr txBox="1"/>
          <p:nvPr/>
        </p:nvSpPr>
        <p:spPr>
          <a:xfrm>
            <a:off x="4517550" y="2743200"/>
            <a:ext cx="4724400" cy="1569660"/>
          </a:xfrm>
          <a:prstGeom prst="rect">
            <a:avLst/>
          </a:prstGeom>
          <a:noFill/>
        </p:spPr>
        <p:txBody>
          <a:bodyPr wrap="square" rtlCol="0">
            <a:spAutoFit/>
          </a:bodyPr>
          <a:lstStyle/>
          <a:p>
            <a:r>
              <a:rPr lang="en-US" sz="2400" b="1" i="1" dirty="0">
                <a:effectLst>
                  <a:outerShdw blurRad="38100" dist="38100" dir="2700000" algn="tl">
                    <a:srgbClr val="000000">
                      <a:alpha val="43137"/>
                    </a:srgbClr>
                  </a:outerShdw>
                </a:effectLst>
              </a:rPr>
              <a:t>Researchers believe that the regular consumption of prophylaxis drugs  significantly reduces the risk of cardiovascular disease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77974" y="828329"/>
            <a:ext cx="8229600" cy="936104"/>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mj-ea"/>
                <a:ea typeface="+mj-ea"/>
                <a:cs typeface="+mj-cs"/>
              </a:rPr>
              <a:t>MircO2 Cycle</a:t>
            </a:r>
            <a:endParaRPr kumimoji="0" lang="en-US" sz="4400" b="0" i="0" u="none" strike="noStrike" kern="1200" cap="none" spc="0" normalizeH="0" baseline="0" noProof="0" dirty="0">
              <a:ln>
                <a:noFill/>
              </a:ln>
              <a:solidFill>
                <a:schemeClr val="tx1"/>
              </a:solidFill>
              <a:effectLst/>
              <a:uLnTx/>
              <a:uFillTx/>
              <a:latin typeface="+mj-ea"/>
              <a:ea typeface="+mj-ea"/>
              <a:cs typeface="+mj-cs"/>
            </a:endParaRPr>
          </a:p>
        </p:txBody>
      </p:sp>
      <p:graphicFrame>
        <p:nvGraphicFramePr>
          <p:cNvPr id="5" name="Content Placeholder 4"/>
          <p:cNvGraphicFramePr>
            <a:graphicFrameLocks noGrp="1"/>
          </p:cNvGraphicFramePr>
          <p:nvPr>
            <p:ph idx="4294967295"/>
          </p:nvPr>
        </p:nvGraphicFramePr>
        <p:xfrm>
          <a:off x="1777974" y="1908448"/>
          <a:ext cx="82296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3"/>
          <p:cNvSpPr txBox="1">
            <a:spLocks/>
          </p:cNvSpPr>
          <p:nvPr/>
        </p:nvSpPr>
        <p:spPr>
          <a:xfrm>
            <a:off x="1777974" y="898254"/>
            <a:ext cx="8229600" cy="936104"/>
          </a:xfrm>
          <a:prstGeom prst="rect">
            <a:avLst/>
          </a:prstGeom>
          <a:solidFill>
            <a:schemeClr val="accent2">
              <a:lumMod val="60000"/>
              <a:lumOff val="40000"/>
            </a:schemeClr>
          </a:solidFill>
        </p:spPr>
        <p:txBody>
          <a:bodyPr vert="horz" lIns="91435" tIns="45718" rIns="91435" bIns="45718" rtlCol="0" anchor="t" anchorCtr="0">
            <a:normAutofit/>
          </a:bodyPr>
          <a:lstStyle/>
          <a:p>
            <a:pPr marL="0" marR="0" lvl="0" indent="0" algn="ctr" defTabSz="914353"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MircO2 Cycle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6"/>
          <p:cNvGrpSpPr/>
          <p:nvPr/>
        </p:nvGrpSpPr>
        <p:grpSpPr>
          <a:xfrm>
            <a:off x="6255641" y="1600200"/>
            <a:ext cx="4281723" cy="4408714"/>
            <a:chOff x="654059" y="1958422"/>
            <a:chExt cx="3577091" cy="4143384"/>
          </a:xfrm>
        </p:grpSpPr>
        <p:pic>
          <p:nvPicPr>
            <p:cNvPr id="6" name="Picture 5" descr="MicrO2 Bottle.JPG"/>
            <p:cNvPicPr>
              <a:picLocks noChangeAspect="1"/>
            </p:cNvPicPr>
            <p:nvPr/>
          </p:nvPicPr>
          <p:blipFill>
            <a:blip r:embed="rId3" cstate="print">
              <a:clrChange>
                <a:clrFrom>
                  <a:srgbClr val="FFFFFF"/>
                </a:clrFrom>
                <a:clrTo>
                  <a:srgbClr val="FFFFFF">
                    <a:alpha val="0"/>
                  </a:srgbClr>
                </a:clrTo>
              </a:clrChange>
            </a:blip>
            <a:srcRect l="22159" t="4744" r="15057" b="8929"/>
            <a:stretch>
              <a:fillRect/>
            </a:stretch>
          </p:blipFill>
          <p:spPr bwMode="auto">
            <a:xfrm>
              <a:off x="2714612" y="2893210"/>
              <a:ext cx="1516538" cy="3003953"/>
            </a:xfrm>
            <a:prstGeom prst="rect">
              <a:avLst/>
            </a:prstGeom>
            <a:noFill/>
            <a:ln w="9525">
              <a:noFill/>
              <a:miter lim="800000"/>
              <a:headEnd/>
              <a:tailEnd/>
            </a:ln>
          </p:spPr>
        </p:pic>
        <p:pic>
          <p:nvPicPr>
            <p:cNvPr id="7" name="Picture 7" descr="MircO2 Box.jpg"/>
            <p:cNvPicPr>
              <a:picLocks noChangeAspect="1"/>
            </p:cNvPicPr>
            <p:nvPr/>
          </p:nvPicPr>
          <p:blipFill>
            <a:blip r:embed="rId4" cstate="print">
              <a:clrChange>
                <a:clrFrom>
                  <a:srgbClr val="FCFBFB"/>
                </a:clrFrom>
                <a:clrTo>
                  <a:srgbClr val="FCFBFB">
                    <a:alpha val="0"/>
                  </a:srgbClr>
                </a:clrTo>
              </a:clrChange>
            </a:blip>
            <a:srcRect l="30629" t="17729" r="22408" b="15755"/>
            <a:stretch>
              <a:fillRect/>
            </a:stretch>
          </p:blipFill>
          <p:spPr bwMode="auto">
            <a:xfrm>
              <a:off x="654059" y="1958422"/>
              <a:ext cx="2158837" cy="4143384"/>
            </a:xfrm>
            <a:prstGeom prst="rect">
              <a:avLst/>
            </a:prstGeom>
            <a:noFill/>
            <a:ln w="9525">
              <a:noFill/>
              <a:miter lim="800000"/>
              <a:headEnd/>
              <a:tailEnd/>
            </a:ln>
            <a:effectLst>
              <a:outerShdw blurRad="76200" dir="13500000" sy="23000" kx="1200000" algn="br" rotWithShape="0">
                <a:prstClr val="black">
                  <a:alpha val="20000"/>
                </a:prstClr>
              </a:outerShdw>
            </a:effectLst>
          </p:spPr>
        </p:pic>
      </p:grpSp>
      <p:sp>
        <p:nvSpPr>
          <p:cNvPr id="8" name="Title 3"/>
          <p:cNvSpPr txBox="1">
            <a:spLocks/>
          </p:cNvSpPr>
          <p:nvPr/>
        </p:nvSpPr>
        <p:spPr>
          <a:xfrm>
            <a:off x="615869" y="2568576"/>
            <a:ext cx="7772400" cy="1470024"/>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ea"/>
                <a:ea typeface="+mj-ea"/>
                <a:cs typeface="+mj-cs"/>
              </a:rPr>
              <a:t>MicrO2 Cycle Tablets </a:t>
            </a:r>
          </a:p>
        </p:txBody>
      </p:sp>
      <p:sp>
        <p:nvSpPr>
          <p:cNvPr id="9" name="TextBox 8"/>
          <p:cNvSpPr txBox="1"/>
          <p:nvPr/>
        </p:nvSpPr>
        <p:spPr>
          <a:xfrm>
            <a:off x="2220686" y="4038599"/>
            <a:ext cx="3569255" cy="369332"/>
          </a:xfrm>
          <a:prstGeom prst="rect">
            <a:avLst/>
          </a:prstGeom>
          <a:noFill/>
        </p:spPr>
        <p:txBody>
          <a:bodyPr wrap="square" rtlCol="0">
            <a:spAutoFit/>
          </a:bodyPr>
          <a:lstStyle/>
          <a:p>
            <a:r>
              <a:rPr lang="en-US" dirty="0"/>
              <a:t>Good Helper For Preventing CVD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rot="3054131">
            <a:off x="2270502" y="2764605"/>
            <a:ext cx="2336997" cy="233699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45"/>
          </a:p>
        </p:txBody>
      </p:sp>
      <p:sp>
        <p:nvSpPr>
          <p:cNvPr id="9" name="矩形 8"/>
          <p:cNvSpPr/>
          <p:nvPr/>
        </p:nvSpPr>
        <p:spPr>
          <a:xfrm>
            <a:off x="987856" y="2939053"/>
            <a:ext cx="6739017" cy="956609"/>
          </a:xfrm>
          <a:prstGeom prst="rect">
            <a:avLst/>
          </a:prstGeom>
          <a:effectLst>
            <a:outerShdw blurRad="63500" sx="102000" sy="102000" algn="ctr" rotWithShape="0">
              <a:prstClr val="black">
                <a:alpha val="40000"/>
              </a:prstClr>
            </a:outerShdw>
          </a:effectLst>
        </p:spPr>
        <p:txBody>
          <a:bodyPr wrap="square">
            <a:spAutoFit/>
          </a:bodyPr>
          <a:lstStyle/>
          <a:p>
            <a:pPr algn="r">
              <a:lnSpc>
                <a:spcPct val="150000"/>
              </a:lnSpc>
            </a:pPr>
            <a:r>
              <a:rPr lang="en-US" altLang="zh-CN" sz="4266" dirty="0">
                <a:solidFill>
                  <a:srgbClr val="E62774"/>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THANKS FOR </a:t>
            </a:r>
            <a:r>
              <a:rPr lang="en-US" altLang="zh-CN" sz="4266" dirty="0">
                <a:solidFill>
                  <a:srgbClr val="00A5DD"/>
                </a:solidFill>
                <a:effectLst>
                  <a:outerShdw blurRad="38100" dist="38100" dir="2700000" algn="tl">
                    <a:srgbClr val="000000">
                      <a:alpha val="43137"/>
                    </a:srgbClr>
                  </a:outerShdw>
                </a:effectLst>
                <a:latin typeface="Helvetica" panose="020B0604020202030204" pitchFamily="34" charset="0"/>
                <a:ea typeface="微软雅黑" panose="020B0503020204020204" pitchFamily="34" charset="-122"/>
              </a:rPr>
              <a:t>WATCHING</a:t>
            </a:r>
          </a:p>
        </p:txBody>
      </p:sp>
      <p:cxnSp>
        <p:nvCxnSpPr>
          <p:cNvPr id="10" name="直接连接符 3"/>
          <p:cNvCxnSpPr/>
          <p:nvPr/>
        </p:nvCxnSpPr>
        <p:spPr>
          <a:xfrm>
            <a:off x="987858" y="3933103"/>
            <a:ext cx="6739015" cy="0"/>
          </a:xfrm>
          <a:prstGeom prst="line">
            <a:avLst/>
          </a:prstGeom>
          <a:ln w="1905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990700" y="4011416"/>
            <a:ext cx="6736173" cy="352725"/>
          </a:xfrm>
          <a:prstGeom prst="rect">
            <a:avLst/>
          </a:prstGeom>
          <a:noFill/>
        </p:spPr>
        <p:txBody>
          <a:bodyPr wrap="square" lIns="0" rIns="0" rtlCol="0">
            <a:spAutoFit/>
          </a:bodyPr>
          <a:lstStyle/>
          <a:p>
            <a:pPr algn="r"/>
            <a:r>
              <a:rPr lang="en-US" altLang="zh-CN" sz="1692" dirty="0">
                <a:solidFill>
                  <a:schemeClr val="bg1">
                    <a:lumMod val="65000"/>
                  </a:schemeClr>
                </a:solidFill>
                <a:latin typeface="微软雅黑 Light" panose="020B0502040204020203" pitchFamily="34" charset="-122"/>
                <a:ea typeface="微软雅黑 Light" panose="020B0502040204020203" pitchFamily="34" charset="-122"/>
              </a:rPr>
              <a:t>Africa</a:t>
            </a:r>
            <a:r>
              <a:rPr lang="zh-CN" altLang="en-US" sz="1692" dirty="0">
                <a:solidFill>
                  <a:schemeClr val="bg1">
                    <a:lumMod val="65000"/>
                  </a:schemeClr>
                </a:solidFill>
                <a:latin typeface="微软雅黑 Light" panose="020B0502040204020203" pitchFamily="34" charset="-122"/>
                <a:ea typeface="微软雅黑 Light" panose="020B0502040204020203" pitchFamily="34" charset="-122"/>
              </a:rPr>
              <a:t> </a:t>
            </a:r>
            <a:r>
              <a:rPr lang="en-US" altLang="zh-CN" sz="1692" dirty="0">
                <a:solidFill>
                  <a:schemeClr val="bg1">
                    <a:lumMod val="65000"/>
                  </a:schemeClr>
                </a:solidFill>
                <a:latin typeface="微软雅黑 Light" panose="020B0502040204020203" pitchFamily="34" charset="-122"/>
                <a:ea typeface="微软雅黑 Light" panose="020B0502040204020203" pitchFamily="34" charset="-122"/>
              </a:rPr>
              <a:t>Marketing</a:t>
            </a:r>
            <a:r>
              <a:rPr lang="zh-CN" altLang="en-US" sz="1692" dirty="0">
                <a:solidFill>
                  <a:schemeClr val="bg1">
                    <a:lumMod val="65000"/>
                  </a:schemeClr>
                </a:solidFill>
                <a:latin typeface="微软雅黑 Light" panose="020B0502040204020203" pitchFamily="34" charset="-122"/>
                <a:ea typeface="微软雅黑 Light" panose="020B0502040204020203" pitchFamily="34" charset="-122"/>
              </a:rPr>
              <a:t> </a:t>
            </a:r>
            <a:r>
              <a:rPr lang="en-US" altLang="zh-CN" sz="1692" dirty="0">
                <a:solidFill>
                  <a:schemeClr val="bg1">
                    <a:lumMod val="65000"/>
                  </a:schemeClr>
                </a:solidFill>
                <a:latin typeface="微软雅黑 Light" panose="020B0502040204020203" pitchFamily="34" charset="-122"/>
                <a:ea typeface="微软雅黑 Light" panose="020B0502040204020203" pitchFamily="34" charset="-122"/>
              </a:rPr>
              <a:t>Department</a:t>
            </a:r>
            <a:r>
              <a:rPr lang="zh-CN" altLang="en-US" sz="1692" dirty="0">
                <a:solidFill>
                  <a:schemeClr val="bg1">
                    <a:lumMod val="65000"/>
                  </a:schemeClr>
                </a:solidFill>
                <a:latin typeface="微软雅黑 Light" panose="020B0502040204020203" pitchFamily="34" charset="-122"/>
                <a:ea typeface="微软雅黑 Light" panose="020B0502040204020203" pitchFamily="34" charset="-122"/>
              </a:rPr>
              <a:t> </a:t>
            </a:r>
            <a:r>
              <a:rPr lang="en-US" altLang="zh-CN" sz="1692" dirty="0">
                <a:solidFill>
                  <a:schemeClr val="bg1">
                    <a:lumMod val="65000"/>
                  </a:schemeClr>
                </a:solidFill>
                <a:latin typeface="微软雅黑 Light" panose="020B0502040204020203" pitchFamily="34" charset="-122"/>
                <a:ea typeface="微软雅黑 Light" panose="020B0502040204020203" pitchFamily="34" charset="-122"/>
              </a:rPr>
              <a:t>2016</a:t>
            </a:r>
            <a:r>
              <a:rPr lang="zh-CN" altLang="en-US" sz="1692" dirty="0">
                <a:solidFill>
                  <a:schemeClr val="bg1">
                    <a:lumMod val="65000"/>
                  </a:schemeClr>
                </a:solidFill>
                <a:latin typeface="微软雅黑 Light" panose="020B0502040204020203" pitchFamily="34" charset="-122"/>
                <a:ea typeface="微软雅黑 Light" panose="020B0502040204020203" pitchFamily="34" charset="-122"/>
              </a:rPr>
              <a:t> </a:t>
            </a:r>
            <a:r>
              <a:rPr lang="en-US" altLang="zh-CN" sz="1692" dirty="0">
                <a:solidFill>
                  <a:schemeClr val="bg1">
                    <a:lumMod val="65000"/>
                  </a:schemeClr>
                </a:solidFill>
                <a:latin typeface="微软雅黑 Light" panose="020B0502040204020203" pitchFamily="34" charset="-122"/>
                <a:ea typeface="微软雅黑 Light" panose="020B0502040204020203" pitchFamily="34" charset="-122"/>
              </a:rPr>
              <a:t>Q3</a:t>
            </a:r>
            <a:endParaRPr lang="zh-CN" altLang="en-US" sz="1692" dirty="0">
              <a:solidFill>
                <a:schemeClr val="bg1">
                  <a:lumMod val="65000"/>
                </a:schemeClr>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127600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ardiovascular-disease-types.png"/>
          <p:cNvPicPr>
            <a:picLocks noChangeAspect="1"/>
          </p:cNvPicPr>
          <p:nvPr/>
        </p:nvPicPr>
        <p:blipFill>
          <a:blip r:embed="rId3" cstate="print"/>
          <a:stretch>
            <a:fillRect/>
          </a:stretch>
        </p:blipFill>
        <p:spPr>
          <a:xfrm>
            <a:off x="3370914" y="1881164"/>
            <a:ext cx="4876800" cy="4976836"/>
          </a:xfrm>
          <a:prstGeom prst="rect">
            <a:avLst/>
          </a:prstGeom>
        </p:spPr>
      </p:pic>
      <p:sp>
        <p:nvSpPr>
          <p:cNvPr id="11" name="Title 1"/>
          <p:cNvSpPr txBox="1">
            <a:spLocks/>
          </p:cNvSpPr>
          <p:nvPr/>
        </p:nvSpPr>
        <p:spPr>
          <a:xfrm>
            <a:off x="1923114" y="980729"/>
            <a:ext cx="8229600" cy="936104"/>
          </a:xfrm>
          <a:prstGeom prst="rect">
            <a:avLst/>
          </a:prstGeom>
          <a:solidFill>
            <a:schemeClr val="tx1"/>
          </a:solidFill>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bg1">
                    <a:lumMod val="95000"/>
                  </a:schemeClr>
                </a:solidFill>
                <a:effectLst/>
                <a:uLnTx/>
                <a:uFillTx/>
                <a:latin typeface="+mj-ea"/>
                <a:ea typeface="+mj-ea"/>
                <a:cs typeface="+mj-cs"/>
              </a:rPr>
              <a:t>Cardiovascular </a:t>
            </a:r>
            <a:r>
              <a:rPr kumimoji="0" lang="en-US" altLang="zh-CN" sz="4400" b="1" i="0" u="none" strike="noStrike" kern="1200" cap="none" spc="0" normalizeH="0" baseline="0" noProof="0">
                <a:ln>
                  <a:noFill/>
                </a:ln>
                <a:solidFill>
                  <a:schemeClr val="bg1">
                    <a:lumMod val="95000"/>
                  </a:schemeClr>
                </a:solidFill>
                <a:effectLst/>
                <a:uLnTx/>
                <a:uFillTx/>
                <a:latin typeface="+mj-ea"/>
                <a:ea typeface="+mj-ea"/>
                <a:cs typeface="+mj-cs"/>
              </a:rPr>
              <a:t>D</a:t>
            </a:r>
            <a:r>
              <a:rPr kumimoji="0" lang="en-US" sz="4400" b="1" i="0" u="none" strike="noStrike" kern="1200" cap="none" spc="0" normalizeH="0" baseline="0" noProof="0">
                <a:ln>
                  <a:noFill/>
                </a:ln>
                <a:solidFill>
                  <a:schemeClr val="bg1">
                    <a:lumMod val="95000"/>
                  </a:schemeClr>
                </a:solidFill>
                <a:effectLst/>
                <a:uLnTx/>
                <a:uFillTx/>
                <a:latin typeface="+mj-ea"/>
                <a:ea typeface="+mj-ea"/>
                <a:cs typeface="+mj-cs"/>
              </a:rPr>
              <a:t>isease</a:t>
            </a:r>
            <a:r>
              <a:rPr kumimoji="0" lang="en-US" sz="4400" b="0" i="0" u="none" strike="noStrike" kern="1200" cap="none" spc="0" normalizeH="0" baseline="0" noProof="0">
                <a:ln>
                  <a:noFill/>
                </a:ln>
                <a:solidFill>
                  <a:schemeClr val="bg1">
                    <a:lumMod val="95000"/>
                  </a:schemeClr>
                </a:solidFill>
                <a:effectLst/>
                <a:uLnTx/>
                <a:uFillTx/>
                <a:latin typeface="+mj-ea"/>
                <a:ea typeface="+mj-ea"/>
                <a:cs typeface="+mj-cs"/>
              </a:rPr>
              <a:t> (</a:t>
            </a:r>
            <a:r>
              <a:rPr kumimoji="0" lang="en-US" sz="4400" b="1" i="0" u="none" strike="noStrike" kern="1200" cap="none" spc="0" normalizeH="0" baseline="0" noProof="0">
                <a:ln>
                  <a:noFill/>
                </a:ln>
                <a:solidFill>
                  <a:schemeClr val="bg1">
                    <a:lumMod val="95000"/>
                  </a:schemeClr>
                </a:solidFill>
                <a:effectLst/>
                <a:uLnTx/>
                <a:uFillTx/>
                <a:latin typeface="+mj-ea"/>
                <a:ea typeface="+mj-ea"/>
                <a:cs typeface="+mj-cs"/>
              </a:rPr>
              <a:t>CVD</a:t>
            </a:r>
            <a:r>
              <a:rPr kumimoji="0" lang="en-US" sz="4400" b="0" i="0" u="none" strike="noStrike" kern="1200" cap="none" spc="0" normalizeH="0" baseline="0" noProof="0">
                <a:ln>
                  <a:noFill/>
                </a:ln>
                <a:solidFill>
                  <a:schemeClr val="bg1">
                    <a:lumMod val="95000"/>
                  </a:schemeClr>
                </a:solidFill>
                <a:effectLst/>
                <a:uLnTx/>
                <a:uFillTx/>
                <a:latin typeface="+mj-ea"/>
                <a:ea typeface="+mj-ea"/>
                <a:cs typeface="+mj-cs"/>
              </a:rPr>
              <a:t>)</a:t>
            </a:r>
            <a:endParaRPr kumimoji="0" lang="en-US" sz="4400" b="0" i="0" u="none" strike="noStrike" kern="1200" cap="none" spc="0" normalizeH="0" baseline="0" noProof="0" dirty="0">
              <a:ln>
                <a:noFill/>
              </a:ln>
              <a:solidFill>
                <a:schemeClr val="bg1">
                  <a:lumMod val="95000"/>
                </a:schemeClr>
              </a:solidFill>
              <a:effectLst/>
              <a:uLnTx/>
              <a:uFillTx/>
              <a:latin typeface="+mj-ea"/>
              <a:ea typeface="+mj-ea"/>
              <a:cs typeface="+mj-cs"/>
            </a:endParaRPr>
          </a:p>
        </p:txBody>
      </p:sp>
      <p:sp>
        <p:nvSpPr>
          <p:cNvPr id="12" name="Content Placeholder 2"/>
          <p:cNvSpPr>
            <a:spLocks noGrp="1"/>
          </p:cNvSpPr>
          <p:nvPr>
            <p:ph idx="4294967295"/>
          </p:nvPr>
        </p:nvSpPr>
        <p:spPr>
          <a:xfrm>
            <a:off x="1923114" y="1905000"/>
            <a:ext cx="7848600" cy="606152"/>
          </a:xfrm>
          <a:prstGeom prst="rect">
            <a:avLst/>
          </a:prstGeom>
        </p:spPr>
        <p:txBody>
          <a:bodyPr>
            <a:normAutofit/>
          </a:bodyPr>
          <a:lstStyle/>
          <a:p>
            <a:r>
              <a:rPr lang="en-US" sz="1700" dirty="0"/>
              <a:t>A Group Of Disorders Of The Heart And Blood Vessels</a:t>
            </a:r>
            <a:endParaRPr lang="en-US" dirty="0"/>
          </a:p>
          <a:p>
            <a:pPr fontAlgn="base"/>
            <a:endParaRPr lang="en-US" dirty="0">
              <a:solidFill>
                <a:schemeClr val="bg1">
                  <a:lumMod val="9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22686" y="2130430"/>
            <a:ext cx="7772400" cy="1470025"/>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ea"/>
                <a:ea typeface="+mj-ea"/>
                <a:cs typeface="+mj-cs"/>
              </a:rPr>
              <a:t>                 Video </a:t>
            </a:r>
          </a:p>
        </p:txBody>
      </p:sp>
      <p:sp>
        <p:nvSpPr>
          <p:cNvPr id="9" name="Content Placeholder 2"/>
          <p:cNvSpPr txBox="1">
            <a:spLocks/>
          </p:cNvSpPr>
          <p:nvPr/>
        </p:nvSpPr>
        <p:spPr>
          <a:xfrm>
            <a:off x="2808486" y="3886200"/>
            <a:ext cx="6400800" cy="1752600"/>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a:ln>
                  <a:noFill/>
                </a:ln>
                <a:solidFill>
                  <a:schemeClr val="tx1"/>
                </a:solidFill>
                <a:effectLst/>
                <a:uLnTx/>
                <a:uFillTx/>
                <a:latin typeface="Arial" charset="0"/>
                <a:ea typeface="Arial" charset="0"/>
                <a:cs typeface="Arial" charset="0"/>
              </a:rPr>
              <a:t>Cardiovascular Disease Overview</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a:ln>
                  <a:noFill/>
                </a:ln>
                <a:solidFill>
                  <a:schemeClr val="tx1"/>
                </a:solidFill>
                <a:effectLst/>
                <a:uLnTx/>
                <a:uFillTx/>
                <a:latin typeface="Arial" charset="0"/>
                <a:ea typeface="Arial" charset="0"/>
                <a:cs typeface="Arial" charset="0"/>
                <a:hlinkClick r:id="rId2"/>
              </a:rPr>
              <a:t>https://www.youtube.com/watch?v=8rGq3qouUhU</a:t>
            </a:r>
            <a:endParaRPr kumimoji="0" lang="en-US" sz="2800" b="0"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心脏.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772829" y="5114925"/>
            <a:ext cx="2619375" cy="1743075"/>
          </a:xfrm>
          <a:prstGeom prst="rect">
            <a:avLst/>
          </a:prstGeom>
        </p:spPr>
      </p:pic>
      <p:sp>
        <p:nvSpPr>
          <p:cNvPr id="4" name="Subtitle 2"/>
          <p:cNvSpPr txBox="1">
            <a:spLocks/>
          </p:cNvSpPr>
          <p:nvPr/>
        </p:nvSpPr>
        <p:spPr>
          <a:xfrm>
            <a:off x="2619804" y="3886200"/>
            <a:ext cx="6400800" cy="1752600"/>
          </a:xfrm>
          <a:prstGeom prst="rect">
            <a:avLst/>
          </a:prstGeo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altLang="zh-CN" sz="4000" b="1" i="0" u="none" strike="noStrike" kern="1200" cap="none" spc="0" normalizeH="0" baseline="0" noProof="0">
                <a:ln>
                  <a:noFill/>
                </a:ln>
                <a:solidFill>
                  <a:schemeClr val="tx1">
                    <a:lumMod val="95000"/>
                    <a:lumOff val="5000"/>
                  </a:schemeClr>
                </a:solidFill>
                <a:effectLst/>
                <a:uLnTx/>
                <a:uFillTx/>
                <a:latin typeface="Arial" charset="0"/>
                <a:ea typeface="Arial" charset="0"/>
                <a:cs typeface="Arial" charset="0"/>
              </a:rPr>
              <a:t>Preventing  Heart Disease </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altLang="zh-CN" sz="4000" b="1" i="0" u="none" strike="noStrike" kern="1200" cap="none" spc="0" normalizeH="0" baseline="0" noProof="0">
                <a:ln>
                  <a:noFill/>
                </a:ln>
                <a:solidFill>
                  <a:schemeClr val="tx1">
                    <a:lumMod val="95000"/>
                    <a:lumOff val="5000"/>
                  </a:schemeClr>
                </a:solidFill>
                <a:effectLst/>
                <a:uLnTx/>
                <a:uFillTx/>
                <a:latin typeface="Arial" charset="0"/>
                <a:ea typeface="Arial" charset="0"/>
                <a:cs typeface="Arial" charset="0"/>
              </a:rPr>
              <a:t>Are We Doing Enough ? </a:t>
            </a:r>
            <a:endParaRPr kumimoji="0" lang="en-US" sz="4000" b="1" i="0" u="none" strike="noStrike" kern="1200" cap="none" spc="0" normalizeH="0" baseline="0" noProof="0" dirty="0">
              <a:ln>
                <a:noFill/>
              </a:ln>
              <a:solidFill>
                <a:schemeClr val="tx1">
                  <a:lumMod val="95000"/>
                  <a:lumOff val="5000"/>
                </a:schemeClr>
              </a:solidFill>
              <a:effectLst/>
              <a:uLnTx/>
              <a:uFillTx/>
              <a:latin typeface="Arial" charset="0"/>
              <a:ea typeface="Arial" charset="0"/>
              <a:cs typeface="Arial" charset="0"/>
            </a:endParaRPr>
          </a:p>
        </p:txBody>
      </p:sp>
      <p:pic>
        <p:nvPicPr>
          <p:cNvPr id="5" name="Picture 3"/>
          <p:cNvPicPr>
            <a:picLocks noChangeAspect="1" noChangeArrowheads="1"/>
          </p:cNvPicPr>
          <p:nvPr/>
        </p:nvPicPr>
        <p:blipFill>
          <a:blip r:embed="rId3" cstate="print"/>
          <a:srcRect/>
          <a:stretch>
            <a:fillRect/>
          </a:stretch>
        </p:blipFill>
        <p:spPr bwMode="auto">
          <a:xfrm>
            <a:off x="1248204" y="990600"/>
            <a:ext cx="9144000" cy="242047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1088550" y="635010"/>
            <a:ext cx="5079127" cy="5715000"/>
          </a:xfrm>
          <a:prstGeom prst="rect">
            <a:avLst/>
          </a:prstGeom>
          <a:noFill/>
          <a:ln w="9525">
            <a:noFill/>
            <a:miter lim="800000"/>
            <a:headEnd/>
            <a:tailEnd/>
          </a:ln>
          <a:effectLst/>
        </p:spPr>
      </p:pic>
      <p:pic>
        <p:nvPicPr>
          <p:cNvPr id="7" name="Picture 4"/>
          <p:cNvPicPr>
            <a:picLocks noChangeAspect="1" noChangeArrowheads="1"/>
          </p:cNvPicPr>
          <p:nvPr/>
        </p:nvPicPr>
        <p:blipFill>
          <a:blip r:embed="rId3" cstate="print"/>
          <a:srcRect/>
          <a:stretch>
            <a:fillRect/>
          </a:stretch>
        </p:blipFill>
        <p:spPr bwMode="auto">
          <a:xfrm>
            <a:off x="6159359" y="635010"/>
            <a:ext cx="4073191" cy="1905000"/>
          </a:xfrm>
          <a:prstGeom prst="rect">
            <a:avLst/>
          </a:prstGeom>
          <a:noFill/>
          <a:ln w="9525">
            <a:noFill/>
            <a:miter lim="800000"/>
            <a:headEnd/>
            <a:tailEnd/>
          </a:ln>
          <a:effectLst/>
        </p:spPr>
      </p:pic>
      <p:pic>
        <p:nvPicPr>
          <p:cNvPr id="8" name="Picture 6"/>
          <p:cNvPicPr>
            <a:picLocks noChangeAspect="1" noChangeArrowheads="1"/>
          </p:cNvPicPr>
          <p:nvPr/>
        </p:nvPicPr>
        <p:blipFill>
          <a:blip r:embed="rId4" cstate="print"/>
          <a:srcRect r="6516"/>
          <a:stretch>
            <a:fillRect/>
          </a:stretch>
        </p:blipFill>
        <p:spPr bwMode="auto">
          <a:xfrm>
            <a:off x="6166512" y="2540010"/>
            <a:ext cx="4066038" cy="3810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TROKE-A.jpg"/>
          <p:cNvPicPr>
            <a:picLocks noGrp="1" noChangeAspect="1"/>
          </p:cNvPicPr>
          <p:nvPr>
            <p:ph idx="4294967295"/>
          </p:nvPr>
        </p:nvPicPr>
        <p:blipFill>
          <a:blip r:embed="rId2" cstate="print">
            <a:clrChange>
              <a:clrFrom>
                <a:srgbClr val="D8D8D8"/>
              </a:clrFrom>
              <a:clrTo>
                <a:srgbClr val="D8D8D8">
                  <a:alpha val="0"/>
                </a:srgbClr>
              </a:clrTo>
            </a:clrChange>
          </a:blip>
          <a:stretch>
            <a:fillRect/>
          </a:stretch>
        </p:blipFill>
        <p:spPr>
          <a:xfrm>
            <a:off x="2725038" y="1799778"/>
            <a:ext cx="5638800" cy="4511040"/>
          </a:xfrm>
          <a:prstGeom prst="rect">
            <a:avLst/>
          </a:prstGeom>
        </p:spPr>
      </p:pic>
      <p:sp>
        <p:nvSpPr>
          <p:cNvPr id="7" name="Title 3"/>
          <p:cNvSpPr txBox="1">
            <a:spLocks/>
          </p:cNvSpPr>
          <p:nvPr/>
        </p:nvSpPr>
        <p:spPr>
          <a:xfrm>
            <a:off x="1505838" y="580578"/>
            <a:ext cx="8229600" cy="1066800"/>
          </a:xfrm>
          <a:prstGeom prst="rect">
            <a:avLst/>
          </a:prstGeom>
          <a:solidFill>
            <a:schemeClr val="tx1"/>
          </a:solidFill>
        </p:spPr>
        <p:txBody>
          <a:bodyPr>
            <a:normAutofit fontScale="67500" lnSpcReduction="2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000" b="1" i="0" u="none" strike="noStrike" kern="1200" cap="none" spc="0" normalizeH="0" baseline="0" noProof="0">
                <a:ln>
                  <a:noFill/>
                </a:ln>
                <a:solidFill>
                  <a:schemeClr val="bg1"/>
                </a:solidFill>
                <a:effectLst/>
                <a:uLnTx/>
                <a:uFillTx/>
                <a:latin typeface="+mj-ea"/>
                <a:ea typeface="+mj-ea"/>
                <a:cs typeface="+mj-cs"/>
              </a:rPr>
              <a:t>Blood Clots Will Lead To </a:t>
            </a:r>
            <a:r>
              <a:rPr kumimoji="0" lang="en-US" sz="4000" b="1" i="0" u="none" strike="noStrike" kern="1200" cap="none" spc="0" normalizeH="0" baseline="0" noProof="0">
                <a:ln>
                  <a:noFill/>
                </a:ln>
                <a:solidFill>
                  <a:schemeClr val="bg1"/>
                </a:solidFill>
                <a:effectLst/>
                <a:uLnTx/>
                <a:uFillTx/>
                <a:latin typeface="+mj-ea"/>
                <a:ea typeface="+mj-ea"/>
                <a:cs typeface="+mj-cs"/>
              </a:rPr>
              <a:t>Myocardial Infarction Or Cerebral Infarction</a:t>
            </a:r>
            <a:br>
              <a:rPr kumimoji="0" lang="en-US" sz="4400" b="0" i="0" u="none" strike="noStrike" kern="1200" cap="none" spc="0" normalizeH="0" baseline="0" noProof="0">
                <a:ln>
                  <a:noFill/>
                </a:ln>
                <a:solidFill>
                  <a:schemeClr val="bg1"/>
                </a:solidFill>
                <a:effectLst/>
                <a:uLnTx/>
                <a:uFillTx/>
                <a:latin typeface="+mj-ea"/>
                <a:ea typeface="+mj-ea"/>
                <a:cs typeface="+mj-cs"/>
              </a:rPr>
            </a:br>
            <a:endParaRPr kumimoji="0" lang="en-US" sz="4400" b="0" i="0" u="none" strike="noStrike" kern="1200" cap="none" spc="0" normalizeH="0" baseline="0" noProof="0" dirty="0">
              <a:ln>
                <a:noFill/>
              </a:ln>
              <a:solidFill>
                <a:schemeClr val="bg1"/>
              </a:solidFill>
              <a:effectLst/>
              <a:uLnTx/>
              <a:uFillTx/>
              <a:latin typeface="+mj-ea"/>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txBox="1">
            <a:spLocks/>
          </p:cNvSpPr>
          <p:nvPr/>
        </p:nvSpPr>
        <p:spPr>
          <a:xfrm>
            <a:off x="2576262" y="4303488"/>
            <a:ext cx="6629400" cy="2850007"/>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3200" b="1" i="0" u="none" strike="noStrike" kern="1200" cap="none" spc="0" normalizeH="0" baseline="0" noProof="0">
                <a:ln>
                  <a:noFill/>
                </a:ln>
                <a:solidFill>
                  <a:schemeClr val="accent2">
                    <a:lumMod val="75000"/>
                  </a:schemeClr>
                </a:solidFill>
                <a:effectLst/>
                <a:uLnTx/>
                <a:uFillTx/>
                <a:latin typeface="Arial" charset="0"/>
                <a:ea typeface="Arial" charset="0"/>
                <a:cs typeface="Arial" charset="0"/>
              </a:rPr>
              <a:t>You don’t want this ? Then start now !</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3200" b="1" i="0" u="none" strike="noStrike" kern="1200" cap="none" spc="0" normalizeH="0" baseline="0" noProof="0">
                <a:ln>
                  <a:noFill/>
                </a:ln>
                <a:solidFill>
                  <a:schemeClr val="accent2">
                    <a:lumMod val="75000"/>
                  </a:schemeClr>
                </a:solidFill>
                <a:effectLst/>
                <a:uLnTx/>
                <a:uFillTx/>
                <a:latin typeface="Arial" charset="0"/>
                <a:ea typeface="Arial" charset="0"/>
                <a:cs typeface="Arial" charset="0"/>
              </a:rPr>
              <a:t> Improve your health , </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3200" b="1" i="0" u="none" strike="noStrike" kern="1200" cap="none" spc="0" normalizeH="0" baseline="0" noProof="0">
                <a:ln>
                  <a:noFill/>
                </a:ln>
                <a:solidFill>
                  <a:schemeClr val="accent2">
                    <a:lumMod val="75000"/>
                  </a:schemeClr>
                </a:solidFill>
                <a:effectLst/>
                <a:uLnTx/>
                <a:uFillTx/>
                <a:latin typeface="Arial" charset="0"/>
                <a:ea typeface="Arial" charset="0"/>
                <a:cs typeface="Arial" charset="0"/>
              </a:rPr>
              <a:t>Prevention is much more important that treatment  </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pic>
        <p:nvPicPr>
          <p:cNvPr id="8" name="Picture 7" descr="脑梗.jpg"/>
          <p:cNvPicPr>
            <a:picLocks noChangeAspect="1"/>
          </p:cNvPicPr>
          <p:nvPr/>
        </p:nvPicPr>
        <p:blipFill>
          <a:blip r:embed="rId2" cstate="print"/>
          <a:stretch>
            <a:fillRect/>
          </a:stretch>
        </p:blipFill>
        <p:spPr>
          <a:xfrm>
            <a:off x="1890462" y="1331688"/>
            <a:ext cx="3764371" cy="2514600"/>
          </a:xfrm>
          <a:prstGeom prst="rect">
            <a:avLst/>
          </a:prstGeom>
        </p:spPr>
      </p:pic>
      <p:pic>
        <p:nvPicPr>
          <p:cNvPr id="9" name="Picture 8" descr="Papillary_muscle_rupture.jpg"/>
          <p:cNvPicPr>
            <a:picLocks noChangeAspect="1"/>
          </p:cNvPicPr>
          <p:nvPr/>
        </p:nvPicPr>
        <p:blipFill>
          <a:blip r:embed="rId3" cstate="print"/>
          <a:stretch>
            <a:fillRect/>
          </a:stretch>
        </p:blipFill>
        <p:spPr>
          <a:xfrm>
            <a:off x="5700462" y="1179288"/>
            <a:ext cx="4114800" cy="2743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402094" y="3886200"/>
            <a:ext cx="6400800" cy="1752600"/>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4400" b="1" i="0" u="none" strike="noStrike" kern="1200" cap="none" spc="0" normalizeH="0" baseline="0" noProof="0">
                <a:ln>
                  <a:noFill/>
                </a:ln>
                <a:solidFill>
                  <a:schemeClr val="tx1">
                    <a:lumMod val="95000"/>
                    <a:lumOff val="5000"/>
                  </a:schemeClr>
                </a:solidFill>
                <a:effectLst/>
                <a:uLnTx/>
                <a:uFillTx/>
                <a:latin typeface="Arial" charset="0"/>
                <a:ea typeface="Arial" charset="0"/>
                <a:cs typeface="Arial" charset="0"/>
              </a:rPr>
              <a:t>THE RISK FACTOR ?</a:t>
            </a:r>
            <a:endParaRPr kumimoji="0" lang="en-US" sz="4400" b="1" i="0" u="none" strike="noStrike" kern="1200" cap="none" spc="0" normalizeH="0" baseline="0" noProof="0" dirty="0">
              <a:ln>
                <a:noFill/>
              </a:ln>
              <a:solidFill>
                <a:schemeClr val="tx1">
                  <a:lumMod val="95000"/>
                  <a:lumOff val="5000"/>
                </a:schemeClr>
              </a:solidFill>
              <a:effectLst/>
              <a:uLnTx/>
              <a:uFillTx/>
              <a:latin typeface="Arial" charset="0"/>
              <a:ea typeface="Arial" charset="0"/>
              <a:cs typeface="Arial" charset="0"/>
            </a:endParaRPr>
          </a:p>
        </p:txBody>
      </p:sp>
      <p:pic>
        <p:nvPicPr>
          <p:cNvPr id="5" name="Picture 2"/>
          <p:cNvPicPr>
            <a:picLocks noChangeAspect="1" noChangeArrowheads="1"/>
          </p:cNvPicPr>
          <p:nvPr/>
        </p:nvPicPr>
        <p:blipFill>
          <a:blip r:embed="rId2" cstate="print"/>
          <a:srcRect/>
          <a:stretch>
            <a:fillRect/>
          </a:stretch>
        </p:blipFill>
        <p:spPr bwMode="auto">
          <a:xfrm>
            <a:off x="1030494" y="1219200"/>
            <a:ext cx="9144000" cy="153851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主题">
  <a:themeElements>
    <a:clrScheme name="BF Suma 1">
      <a:dk1>
        <a:srgbClr val="000000"/>
      </a:dk1>
      <a:lt1>
        <a:srgbClr val="FFFFFF"/>
      </a:lt1>
      <a:dk2>
        <a:srgbClr val="44546A"/>
      </a:dk2>
      <a:lt2>
        <a:srgbClr val="E7E6E6"/>
      </a:lt2>
      <a:accent1>
        <a:srgbClr val="1DADDE"/>
      </a:accent1>
      <a:accent2>
        <a:srgbClr val="F08618"/>
      </a:accent2>
      <a:accent3>
        <a:srgbClr val="E52774"/>
      </a:accent3>
      <a:accent4>
        <a:srgbClr val="F8B915"/>
      </a:accent4>
      <a:accent5>
        <a:srgbClr val="3DAE31"/>
      </a:accent5>
      <a:accent6>
        <a:srgbClr val="C0C0C0"/>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vi" id="{82A5DFF9-7D77-FE41-B0A0-2B09FADA3FF0}" vid="{F6521F94-3A80-A140-8D97-AEE9CADB4AFC}"/>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VI</Template>
  <TotalTime>3626</TotalTime>
  <Words>499</Words>
  <Application>Microsoft Office PowerPoint</Application>
  <PresentationFormat>宽屏</PresentationFormat>
  <Paragraphs>62</Paragraphs>
  <Slides>20</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DengXian</vt:lpstr>
      <vt:lpstr>DengXian Light</vt:lpstr>
      <vt:lpstr>微软雅黑</vt:lpstr>
      <vt:lpstr>微软雅黑 Light</vt:lpstr>
      <vt:lpstr>Arial</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75523</dc:creator>
  <cp:lastModifiedBy>user</cp:lastModifiedBy>
  <cp:revision>309</cp:revision>
  <dcterms:created xsi:type="dcterms:W3CDTF">2016-09-25T10:26:28Z</dcterms:created>
  <dcterms:modified xsi:type="dcterms:W3CDTF">2017-10-30T08:10:30Z</dcterms:modified>
</cp:coreProperties>
</file>