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9" r:id="rId2"/>
    <p:sldId id="261" r:id="rId3"/>
    <p:sldId id="262" r:id="rId4"/>
    <p:sldId id="263" r:id="rId5"/>
    <p:sldId id="264" r:id="rId6"/>
    <p:sldId id="266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258" r:id="rId3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2774"/>
    <a:srgbClr val="00A5DD"/>
    <a:srgbClr val="F18618"/>
    <a:srgbClr val="3DB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53" autoAdjust="0"/>
    <p:restoredTop sz="94624" autoAdjust="0"/>
  </p:normalViewPr>
  <p:slideViewPr>
    <p:cSldViewPr snapToGrid="0" snapToObjects="1">
      <p:cViewPr varScale="1">
        <p:scale>
          <a:sx n="79" d="100"/>
          <a:sy n="79" d="100"/>
        </p:scale>
        <p:origin x="93" y="5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BD16D5-6D2A-3947-986F-B85A182A1B7F}" type="datetimeFigureOut">
              <a:rPr kumimoji="1" lang="zh-CN" altLang="en-US" smtClean="0"/>
              <a:pPr/>
              <a:t>2017/3/20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DCF1BF-9901-294D-B465-8FAA80E6D199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44276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CF1BF-9901-294D-B465-8FAA80E6D199}" type="slidenum">
              <a:rPr kumimoji="1" lang="zh-CN" altLang="en-US" smtClean="0"/>
              <a:pPr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16207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 7"/>
          <p:cNvGrpSpPr/>
          <p:nvPr userDrawn="1"/>
        </p:nvGrpSpPr>
        <p:grpSpPr>
          <a:xfrm>
            <a:off x="581" y="0"/>
            <a:ext cx="5447347" cy="6858001"/>
            <a:chOff x="581" y="0"/>
            <a:chExt cx="5447347" cy="6858001"/>
          </a:xfrm>
        </p:grpSpPr>
        <p:pic>
          <p:nvPicPr>
            <p:cNvPr id="9" name="Picture 5" descr="E:\设计文件\BF suam VI\PPT-01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81" y="0"/>
              <a:ext cx="5375339" cy="6858001"/>
            </a:xfrm>
            <a:prstGeom prst="rect">
              <a:avLst/>
            </a:prstGeom>
            <a:noFill/>
          </p:spPr>
        </p:pic>
        <p:sp>
          <p:nvSpPr>
            <p:cNvPr id="10" name="矩形 9"/>
            <p:cNvSpPr/>
            <p:nvPr/>
          </p:nvSpPr>
          <p:spPr>
            <a:xfrm>
              <a:off x="4079776" y="2852936"/>
              <a:ext cx="1368152" cy="15121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pic>
        <p:nvPicPr>
          <p:cNvPr id="11" name="Picture 5" descr="E:\设计文件\BF suam VI\PPT-01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83131" y="1317224"/>
            <a:ext cx="5064805" cy="187220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661941" y="3327401"/>
            <a:ext cx="6655347" cy="68996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40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 hasCustomPrompt="1"/>
          </p:nvPr>
        </p:nvSpPr>
        <p:spPr>
          <a:xfrm>
            <a:off x="6415088" y="4365625"/>
            <a:ext cx="4902200" cy="895350"/>
          </a:xfrm>
          <a:prstGeom prst="rect">
            <a:avLst/>
          </a:prstGeom>
        </p:spPr>
        <p:txBody>
          <a:bodyPr/>
          <a:lstStyle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</a:lstStyle>
          <a:p>
            <a:pPr lvl="1"/>
            <a:r>
              <a:rPr kumimoji="1" lang="zh-CN" altLang="en-US" dirty="0" smtClean="0"/>
              <a:t>二级</a:t>
            </a:r>
          </a:p>
        </p:txBody>
      </p:sp>
    </p:spTree>
    <p:extLst>
      <p:ext uri="{BB962C8B-B14F-4D97-AF65-F5344CB8AC3E}">
        <p14:creationId xmlns:p14="http://schemas.microsoft.com/office/powerpoint/2010/main" val="861129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主题加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7"/>
          <p:cNvSpPr>
            <a:spLocks noGrp="1"/>
          </p:cNvSpPr>
          <p:nvPr>
            <p:ph sz="quarter" idx="10"/>
          </p:nvPr>
        </p:nvSpPr>
        <p:spPr>
          <a:xfrm>
            <a:off x="1079500" y="1858963"/>
            <a:ext cx="10274300" cy="4421187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>
          <a:xfrm>
            <a:off x="1079500" y="584200"/>
            <a:ext cx="8139113" cy="100488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kumimoji="1" lang="zh-CN" altLang="en-US" dirty="0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694186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1130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E:\设计文件\BF suam VI\PPT-0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2679" y="0"/>
            <a:ext cx="9144001" cy="685800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67944" y="2766218"/>
            <a:ext cx="6970731" cy="1325563"/>
          </a:xfrm>
          <a:prstGeom prst="rect">
            <a:avLst/>
          </a:prstGeom>
        </p:spPr>
        <p:txBody>
          <a:bodyPr anchor="ctr"/>
          <a:lstStyle>
            <a:lvl1pPr algn="ctr">
              <a:defRPr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77892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设计文件\BF suam VI\PPT-03.jpg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1855605"/>
            <a:ext cx="300943" cy="5015226"/>
          </a:xfrm>
          <a:prstGeom prst="rect">
            <a:avLst/>
          </a:prstGeom>
          <a:noFill/>
        </p:spPr>
      </p:pic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88381" y="230188"/>
            <a:ext cx="1963712" cy="95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338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1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ea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hk/url?sa=i&amp;rct=j&amp;q=osteoarthritis+neck&amp;source=images&amp;cd=&amp;cad=rja&amp;docid=t0AEOFXikal2MM&amp;tbnid=UTuYglZwRr3YdM:&amp;ved=0CAUQjRw&amp;url=http://acutearthritis.net/arthritis-treatments-2/how-to-treat-neck-arthritis-and-painful-joints/&amp;ei=T1stUt-VFuahiAfKiIDIBw&amp;psig=AFQjCNFOnknlwXKNUE40puDPFwicrs_n_Q&amp;ust=1378790464550384" TargetMode="External"/><Relationship Id="rId13" Type="http://schemas.openxmlformats.org/officeDocument/2006/relationships/image" Target="../media/image24.png"/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12" Type="http://schemas.openxmlformats.org/officeDocument/2006/relationships/image" Target="../media/image23.png"/><Relationship Id="rId2" Type="http://schemas.openxmlformats.org/officeDocument/2006/relationships/hyperlink" Target="http://www.google.com.hk/url?sa=i&amp;rct=j&amp;q=osteoarthritis&amp;source=images&amp;cd=&amp;cad=rja&amp;docid=KRACLT9GTQ1YdM&amp;tbnid=tPogCKgrsBmNwM:&amp;ved=0CAUQjRw&amp;url=http://www.cedars-sinai.edu/Patients/Health-Conditions/Arthritis---Rheumatoid-Arthritis-Osteoarthritis-and-Spinal-Arthritis.aspx&amp;ei=Q1otUoHtGq_BiQeaqYD4DQ&amp;psig=AFQjCNGdKe2ES-YU0sD_hfyRyjigagGeOw&amp;ust=137879033202230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.hk/url?sa=i&amp;rct=j&amp;q=osteoarthritis%20neck&amp;source=images&amp;cd=&amp;cad=rja&amp;docid=LNZpQY-WU46YjM&amp;tbnid=tyb4HGGXOk0V4M:&amp;ved=0CAUQjRw&amp;url=http://www.stewartclinic.com/muscleaches/&amp;ei=_lotUqDZN4aCiQflwIDQDA&amp;psig=AFQjCNFmQ6vqKlqDSL_098iYYN8DJDOOcQ&amp;ust=1378790525377388" TargetMode="External"/><Relationship Id="rId11" Type="http://schemas.openxmlformats.org/officeDocument/2006/relationships/image" Target="../media/image22.jpeg"/><Relationship Id="rId5" Type="http://schemas.openxmlformats.org/officeDocument/2006/relationships/image" Target="../media/image19.jpeg"/><Relationship Id="rId10" Type="http://schemas.openxmlformats.org/officeDocument/2006/relationships/hyperlink" Target="http://www.google.com.hk/url?sa=i&amp;rct=j&amp;q=osteoarthritis+hip&amp;source=images&amp;cd=&amp;cad=rja&amp;docid=mykRjaIpIxcKmM&amp;tbnid=_WoeQh3f36wgWM:&amp;ved=0CAUQjRw&amp;url=http://arthritis.answers.com/symptoms/treating-symptoms-related-to-osteoarthritis-in-the-hip&amp;ei=nlstUuyeJ7CtiQeJ74CgAQ&amp;psig=AFQjCNGeAVq_D4DuxZgI_W9rU9_YnT8cbw&amp;ust=1378790642344037" TargetMode="External"/><Relationship Id="rId4" Type="http://schemas.openxmlformats.org/officeDocument/2006/relationships/hyperlink" Target="http://www.google.com.hk/url?sa=i&amp;rct=j&amp;q=osteoarthritis+knee&amp;source=images&amp;cd=&amp;cad=rja&amp;docid=wSRmb9s2cRQMaM&amp;tbnid=mSmUy5C1ZyT7cM:&amp;ved=0CAUQjRw&amp;url=http://lookgoodfeelbetter.weebly.com/3626363436193632360936563634361936413657.html&amp;ei=plotUqXLIsbxiAfa1IG4BA&amp;psig=AFQjCNEbHGXqNRPl2osiSmw2bp4SbP2Osw&amp;ust=1378790396613609" TargetMode="External"/><Relationship Id="rId9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hk/url?sa=i&amp;rct=j&amp;q=CDC&amp;source=images&amp;cd=&amp;cad=rja&amp;docid=pD7nUAFMKeJqwM&amp;tbnid=KBKvxGfMZQmEEM:&amp;ved=0CAUQjRw&amp;url=http://www.westernjournalism.com/obamas-cdc-has-stackable-coffins-ready/&amp;ei=1GotUufZI8KtiAeRwIGwCQ&amp;psig=AFQjCNHiVgfeKJX4ie2qiR0ANLno2iMa5g&amp;ust=1378794570700455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google.com.hk/url?sa=i&amp;rct=j&amp;q=lose+weight&amp;source=images&amp;cd=&amp;cad=rja&amp;docid=-zXPKv0BDKXEuM&amp;tbnid=Fc4F1890MTzvUM:&amp;ved=0CAUQjRw&amp;url=http://www.weightlosstips101.org/quick-weight-loss-tips-ready-to-lose-weight-now/&amp;ei=AHctUor5H8G1iAei3oDwDw&amp;psig=AFQjCNENG7QvbNZoIbvJZDOlJwWM4j3u3Q&amp;ust=1378797599239869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google.com.hk/url?sa=i&amp;rct=j&amp;q=medicine&amp;source=images&amp;cd=&amp;cad=rja&amp;docid=Nl9voo5i7kQ42M&amp;tbnid=RDIF91NuFR8GtM:&amp;ved=0CAUQjRw&amp;url=http://www.telegraph.co.uk/health/healthnews/9041291/Stop-teaching-nonsense-alternative-medicine-courses-Australian-doctors-say.html&amp;ei=vOIuUsb4HoqZiAeMzIHQAw&amp;psig=AFQjCNEixpftduOqpPcsBZGdZrLO_bU1ZA&amp;ust=1378890726284527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google.com.hk/url?sa=i&amp;rct=j&amp;q=joint%20replacement&amp;source=images&amp;cd=&amp;cad=rja&amp;docid=1Ok_I2BFeUTzyM&amp;tbnid=usx_JRm85Hs5LM:&amp;ved=0CAUQjRw&amp;url=http://www.haemophilia.ie/content.php?id=4&amp;article_id=391&amp;ei=4eMvUv3aDOeXiQeX0oGYCg&amp;psig=AFQjCNHt1SMxoeQA8LvZCtxKmaq2Jltslw&amp;ust=1378956636426580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www.google.com.hk/url?sa=i&amp;rct=j&amp;q=&amp;esrc=s&amp;frm=1&amp;source=images&amp;cd=&amp;cad=rja&amp;docid=RL69sbRKuC70aM&amp;tbnid=FOdeYlmS5QX3EM:&amp;ved=0CAUQjRw&amp;url=http://www.lfgss.com/thread33369.html&amp;ei=PT4xUvrAMMXxiAeTuIDYBw&amp;psig=AFQjCNHgMfWL_IZhHabQvuRMZlOpIdwW1A&amp;ust=1379045306096548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hk/url?sa=i&amp;rct=j&amp;q=&amp;esrc=s&amp;frm=1&amp;source=images&amp;cd=&amp;cad=rja&amp;docid=tXSeq123mzLsWM&amp;tbnid=huhL4dL5SetXGM:&amp;ved=0CAUQjRw&amp;url=http://www.manboobs.org/category/treating-and-losing-man-boobs&amp;ei=omQxUregNIiziQe3iYCIDg&amp;psig=AFQjCNEi-_VnK30Zmaaqxh28M6LjGfaV_Q&amp;ust=1379055132218425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www.google.com.hk/url?sa=i&amp;rct=j&amp;q=&amp;esrc=s&amp;frm=1&amp;source=images&amp;cd=&amp;cad=rja&amp;docid=hUKPmB78JFoxfM&amp;tbnid=8SK8frk4zps7_M:&amp;ved=0CAUQjRw&amp;url=http://bathknightblog.com/tag/aging/&amp;ei=D18xUq3cFujtiAfS2IGQCw&amp;psig=AFQjCNF-FoEiPcrvEX22v9YMBqfqDQ2uTQ&amp;ust=137905370942176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hk/url?sa=i&amp;rct=j&amp;q=hip+joint+pain&amp;source=images&amp;cd=&amp;cad=rja&amp;docid=YBelpk3So-4qjM&amp;tbnid=sHjC7SyNuFLnSM:&amp;ved=0CAUQjRw&amp;url=http://www.jointrehab.com/hip_pain_prp_therapy_los_angeles.htm&amp;ei=Fz8tUvejG6WBiQe46IHICA&amp;psig=AFQjCNHXv90yBwejxVgmAsKA-3V-mulKKg&amp;ust=1378783319468689" TargetMode="External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hyperlink" Target="http://www.google.com.hk/url?sa=i&amp;rct=j&amp;q=ankle+sprain&amp;source=images&amp;cd=&amp;cad=rja&amp;docid=V3pZSlPGuibm0M&amp;tbnid=u8Q0rYckvyy2YM:&amp;ved=0CAUQjRw&amp;url=http://www.toddbuck.com/ankle-sprained/&amp;ei=8IsqUtPYMcatiQei_4CYAQ&amp;psig=AFQjCNFnZuz__MuC8QSZ2T1eWTDXh5KQRA&amp;ust=137860639545880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.hk/url?sa=i&amp;rct=j&amp;q=knee+joint+pain&amp;source=images&amp;cd=&amp;cad=rja&amp;docid=5sjJNBlO1nLhwM&amp;tbnid=QsHtuGiwN6fxbM:&amp;ved=0CAUQjRw&amp;url=http://www.joint-pain-solutions.com/knee-joint-pain.html&amp;ei=PY4qUub5NevQiAferoDwDg&amp;psig=AFQjCNFRWCXjq27L_Q26lT4UlPdbVThyWw&amp;ust=1378607011055942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://www.google.com.hk/url?sa=i&amp;rct=j&amp;q=shoulder+joint+dislocation&amp;source=images&amp;cd=&amp;cad=rja&amp;docid=mVKXvkIEnZzQdM&amp;tbnid=AaohSiOtYXdjOM:&amp;ved=0CAUQjRw&amp;url=http://www.sportsmd.com/Injuries_List/id/11/n/shoulder_injuries.aspx&amp;ei=vYwqUumhI4n8iAeVxoDYCQ&amp;psig=AFQjCNHvoNlF9Uo8Q0DofCTEszGjMz0irA&amp;ust=1378606625803576" TargetMode="External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JhayAhr\Desktop\Gluzojoint-F%20Presentation\Body%20Movement-Joint%20and%20thier%20type1.mp4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8271164" y="3357381"/>
            <a:ext cx="3106084" cy="689964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zh-CN" sz="3200" dirty="0" err="1" smtClean="0">
                <a:solidFill>
                  <a:schemeClr val="accent1"/>
                </a:solidFill>
              </a:rPr>
              <a:t>Gluzojoint</a:t>
            </a:r>
            <a:r>
              <a:rPr kumimoji="1" lang="en-US" altLang="zh-CN" sz="3200" dirty="0" err="1" smtClean="0">
                <a:solidFill>
                  <a:schemeClr val="accent1"/>
                </a:solidFill>
              </a:rPr>
              <a:t>F</a:t>
            </a:r>
            <a:r>
              <a:rPr kumimoji="1" lang="en-US" altLang="zh-CN" sz="3200" dirty="0" smtClean="0">
                <a:solidFill>
                  <a:schemeClr val="accent1"/>
                </a:solidFill>
              </a:rPr>
              <a:t> Capsules</a:t>
            </a:r>
            <a:endParaRPr kumimoji="1" lang="zh-CN" altLang="en-US" sz="3200" dirty="0">
              <a:solidFill>
                <a:schemeClr val="accent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1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21"/>
          <p:cNvSpPr/>
          <p:nvPr/>
        </p:nvSpPr>
        <p:spPr>
          <a:xfrm>
            <a:off x="6823410" y="1939625"/>
            <a:ext cx="2057400" cy="1752600"/>
          </a:xfrm>
          <a:prstGeom prst="rect">
            <a:avLst/>
          </a:prstGeom>
          <a:gradFill>
            <a:gsLst>
              <a:gs pos="0">
                <a:schemeClr val="bg2">
                  <a:lumMod val="20000"/>
                  <a:lumOff val="80000"/>
                </a:schemeClr>
              </a:gs>
              <a:gs pos="50000">
                <a:schemeClr val="bg1">
                  <a:lumMod val="85000"/>
                  <a:alpha val="20000"/>
                </a:schemeClr>
              </a:gs>
            </a:gsLst>
            <a:lin ang="5400000" scaled="0"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직선 연결선 13"/>
          <p:cNvCxnSpPr/>
          <p:nvPr/>
        </p:nvCxnSpPr>
        <p:spPr>
          <a:xfrm rot="5400000" flipH="1" flipV="1">
            <a:off x="5947111" y="2892125"/>
            <a:ext cx="1752601" cy="2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19"/>
          <p:cNvSpPr/>
          <p:nvPr/>
        </p:nvSpPr>
        <p:spPr>
          <a:xfrm>
            <a:off x="3394410" y="2092025"/>
            <a:ext cx="1676400" cy="1600200"/>
          </a:xfrm>
          <a:prstGeom prst="rect">
            <a:avLst/>
          </a:prstGeom>
          <a:gradFill>
            <a:gsLst>
              <a:gs pos="0">
                <a:schemeClr val="bg2">
                  <a:lumMod val="20000"/>
                  <a:lumOff val="80000"/>
                </a:schemeClr>
              </a:gs>
              <a:gs pos="50000">
                <a:schemeClr val="bg1">
                  <a:lumMod val="85000"/>
                  <a:alpha val="20000"/>
                </a:schemeClr>
              </a:gs>
            </a:gsLst>
            <a:lin ang="5400000" scaled="0"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文字方塊 3"/>
          <p:cNvSpPr txBox="1"/>
          <p:nvPr/>
        </p:nvSpPr>
        <p:spPr>
          <a:xfrm>
            <a:off x="1870410" y="1177625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rgbClr val="6E32C8"/>
                </a:solidFill>
                <a:latin typeface="Arial" pitchFamily="34" charset="0"/>
                <a:cs typeface="Arial" pitchFamily="34" charset="0"/>
              </a:rPr>
              <a:t>Osteoarthritis (OA)</a:t>
            </a:r>
            <a:endParaRPr lang="zh-TW" altLang="en-US" sz="3200" b="1" dirty="0">
              <a:solidFill>
                <a:srgbClr val="6E32C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>
            <a:off x="1413210" y="1768161"/>
            <a:ext cx="4500000" cy="0"/>
          </a:xfrm>
          <a:prstGeom prst="line">
            <a:avLst/>
          </a:prstGeom>
          <a:noFill/>
          <a:ln w="57150">
            <a:solidFill>
              <a:srgbClr val="F57820">
                <a:alpha val="69804"/>
              </a:srgbClr>
            </a:solidFill>
            <a:prstDash val="solid"/>
            <a:round/>
            <a:headEnd type="none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dirty="0"/>
          </a:p>
        </p:txBody>
      </p:sp>
      <p:sp>
        <p:nvSpPr>
          <p:cNvPr id="12" name="직사각형 18"/>
          <p:cNvSpPr/>
          <p:nvPr/>
        </p:nvSpPr>
        <p:spPr>
          <a:xfrm>
            <a:off x="1413210" y="4225625"/>
            <a:ext cx="1981200" cy="1981200"/>
          </a:xfrm>
          <a:prstGeom prst="rect">
            <a:avLst/>
          </a:prstGeom>
          <a:gradFill>
            <a:gsLst>
              <a:gs pos="0">
                <a:schemeClr val="bg2">
                  <a:lumMod val="20000"/>
                  <a:lumOff val="80000"/>
                </a:schemeClr>
              </a:gs>
              <a:gs pos="50000">
                <a:schemeClr val="bg1">
                  <a:lumMod val="85000"/>
                  <a:alpha val="20000"/>
                </a:schemeClr>
              </a:gs>
            </a:gsLst>
            <a:lin ang="5400000" scaled="0"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20"/>
          <p:cNvSpPr/>
          <p:nvPr/>
        </p:nvSpPr>
        <p:spPr>
          <a:xfrm>
            <a:off x="5070810" y="4225625"/>
            <a:ext cx="1752600" cy="1905000"/>
          </a:xfrm>
          <a:prstGeom prst="rect">
            <a:avLst/>
          </a:prstGeom>
          <a:gradFill>
            <a:gsLst>
              <a:gs pos="0">
                <a:schemeClr val="bg2">
                  <a:lumMod val="20000"/>
                  <a:lumOff val="80000"/>
                </a:schemeClr>
              </a:gs>
              <a:gs pos="50000">
                <a:schemeClr val="bg1">
                  <a:lumMod val="85000"/>
                  <a:alpha val="20000"/>
                </a:schemeClr>
              </a:gs>
            </a:gsLst>
            <a:lin ang="5400000" scaled="0"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2"/>
          <p:cNvSpPr/>
          <p:nvPr/>
        </p:nvSpPr>
        <p:spPr>
          <a:xfrm>
            <a:off x="1413210" y="3697003"/>
            <a:ext cx="1981200" cy="500066"/>
          </a:xfrm>
          <a:prstGeom prst="rect">
            <a:avLst/>
          </a:prstGeom>
          <a:solidFill>
            <a:srgbClr val="7D64C8">
              <a:alpha val="69804"/>
            </a:srgbClr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3"/>
          <p:cNvSpPr/>
          <p:nvPr/>
        </p:nvSpPr>
        <p:spPr>
          <a:xfrm>
            <a:off x="5070810" y="3697003"/>
            <a:ext cx="1752600" cy="500066"/>
          </a:xfrm>
          <a:prstGeom prst="rect">
            <a:avLst/>
          </a:prstGeom>
          <a:solidFill>
            <a:srgbClr val="7D64C8">
              <a:alpha val="69804"/>
            </a:srgbClr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4"/>
          <p:cNvSpPr/>
          <p:nvPr/>
        </p:nvSpPr>
        <p:spPr>
          <a:xfrm>
            <a:off x="6832958" y="3697003"/>
            <a:ext cx="2047852" cy="500066"/>
          </a:xfrm>
          <a:prstGeom prst="rect">
            <a:avLst/>
          </a:prstGeom>
          <a:solidFill>
            <a:srgbClr val="7D64C8">
              <a:alpha val="69804"/>
            </a:srgbClr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Damage to Bone</a:t>
            </a:r>
            <a:endParaRPr lang="ko-KR" alt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직사각형 5"/>
          <p:cNvSpPr/>
          <p:nvPr/>
        </p:nvSpPr>
        <p:spPr>
          <a:xfrm>
            <a:off x="8880810" y="3697003"/>
            <a:ext cx="1676400" cy="500066"/>
          </a:xfrm>
          <a:prstGeom prst="rect">
            <a:avLst/>
          </a:prstGeom>
          <a:gradFill>
            <a:gsLst>
              <a:gs pos="0">
                <a:srgbClr val="FFB3B3"/>
              </a:gs>
              <a:gs pos="50000">
                <a:srgbClr val="FF5353"/>
              </a:gs>
              <a:gs pos="100000">
                <a:srgbClr val="B00000"/>
              </a:gs>
            </a:gsLst>
            <a:lin ang="5400000" scaled="0"/>
          </a:gra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8" name="직선 연결선 13"/>
          <p:cNvCxnSpPr/>
          <p:nvPr/>
        </p:nvCxnSpPr>
        <p:spPr>
          <a:xfrm rot="5400000" flipH="1" flipV="1">
            <a:off x="637718" y="5077317"/>
            <a:ext cx="1709718" cy="6334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직사각형 23"/>
          <p:cNvSpPr/>
          <p:nvPr/>
        </p:nvSpPr>
        <p:spPr>
          <a:xfrm>
            <a:off x="1589412" y="3697003"/>
            <a:ext cx="1500198" cy="500066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OA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직사각형 24"/>
          <p:cNvSpPr/>
          <p:nvPr/>
        </p:nvSpPr>
        <p:spPr>
          <a:xfrm>
            <a:off x="5223210" y="3692225"/>
            <a:ext cx="1447800" cy="500066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Symptoms of OA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직사각형 25"/>
          <p:cNvSpPr/>
          <p:nvPr/>
        </p:nvSpPr>
        <p:spPr>
          <a:xfrm>
            <a:off x="5989996" y="3697003"/>
            <a:ext cx="1500198" cy="500066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" name="직사각형 26"/>
          <p:cNvSpPr/>
          <p:nvPr/>
        </p:nvSpPr>
        <p:spPr>
          <a:xfrm>
            <a:off x="8904612" y="3697003"/>
            <a:ext cx="1500198" cy="500066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Result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" name="직사각형 34"/>
          <p:cNvSpPr/>
          <p:nvPr/>
        </p:nvSpPr>
        <p:spPr>
          <a:xfrm>
            <a:off x="1460822" y="4301825"/>
            <a:ext cx="1933588" cy="19050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80975" indent="-180975">
              <a:buFont typeface="Arial" pitchFamily="34" charset="0"/>
              <a:buChar char="•"/>
            </a:pPr>
            <a:r>
              <a:rPr lang="en-US" altLang="zh-TW" sz="1600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Osteoarthritis (OA) is degeneration of cartilage inside the joint.</a:t>
            </a:r>
            <a:endParaRPr lang="ko-KR" altLang="en-US" sz="16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직사각형 36"/>
          <p:cNvSpPr/>
          <p:nvPr/>
        </p:nvSpPr>
        <p:spPr>
          <a:xfrm>
            <a:off x="6899610" y="1949141"/>
            <a:ext cx="2133600" cy="1285884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77800" indent="-177800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When bone surfaces become less well protected by cartilage, bone may be exposed and rubbed</a:t>
            </a:r>
            <a:endParaRPr lang="ko-KR" altLang="en-US" sz="1600" b="1" dirty="0">
              <a:solidFill>
                <a:srgbClr val="5A5A5A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cxnSp>
        <p:nvCxnSpPr>
          <p:cNvPr id="25" name="직선 연결선 13"/>
          <p:cNvCxnSpPr/>
          <p:nvPr/>
        </p:nvCxnSpPr>
        <p:spPr>
          <a:xfrm rot="16200000" flipH="1">
            <a:off x="2597479" y="2888957"/>
            <a:ext cx="1600201" cy="6338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13"/>
          <p:cNvCxnSpPr/>
          <p:nvPr/>
        </p:nvCxnSpPr>
        <p:spPr>
          <a:xfrm rot="16200000" flipH="1">
            <a:off x="4197677" y="5098758"/>
            <a:ext cx="1752600" cy="6334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직사각형 3"/>
          <p:cNvSpPr/>
          <p:nvPr/>
        </p:nvSpPr>
        <p:spPr>
          <a:xfrm>
            <a:off x="3394410" y="3692225"/>
            <a:ext cx="1676400" cy="500066"/>
          </a:xfrm>
          <a:prstGeom prst="rect">
            <a:avLst/>
          </a:prstGeom>
          <a:solidFill>
            <a:srgbClr val="7D64C8">
              <a:alpha val="69804"/>
            </a:srgbClr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矩形 36"/>
          <p:cNvSpPr/>
          <p:nvPr/>
        </p:nvSpPr>
        <p:spPr>
          <a:xfrm>
            <a:off x="3394410" y="2063986"/>
            <a:ext cx="2057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en-US" altLang="zh-TW" sz="1600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Genes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US" altLang="zh-TW" sz="1600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Weight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US" altLang="zh-TW" sz="1600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Injury 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US" altLang="zh-TW" sz="1600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or Overuse</a:t>
            </a:r>
          </a:p>
          <a:p>
            <a:pPr marL="182563" indent="-182563">
              <a:buFont typeface="Arial" pitchFamily="34" charset="0"/>
              <a:buChar char="•"/>
            </a:pPr>
            <a:endParaRPr lang="zh-TW" altLang="en-US" sz="1600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직사각형 24"/>
          <p:cNvSpPr/>
          <p:nvPr/>
        </p:nvSpPr>
        <p:spPr>
          <a:xfrm>
            <a:off x="3546810" y="3692225"/>
            <a:ext cx="1447800" cy="500066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Causes of OA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" name="矩形 5"/>
          <p:cNvSpPr/>
          <p:nvPr/>
        </p:nvSpPr>
        <p:spPr>
          <a:xfrm>
            <a:off x="5070810" y="4314743"/>
            <a:ext cx="1905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en-US" altLang="zh-TW" sz="1600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Include joint pain, tenderness, stiffness, locking, and sometimes an effusion</a:t>
            </a:r>
            <a:endParaRPr lang="zh-TW" altLang="en-US" sz="1600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직선 연결선 13"/>
          <p:cNvCxnSpPr/>
          <p:nvPr/>
        </p:nvCxnSpPr>
        <p:spPr>
          <a:xfrm rot="16200000" flipH="1">
            <a:off x="8007678" y="5098759"/>
            <a:ext cx="1752600" cy="6334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직사각형 20"/>
          <p:cNvSpPr/>
          <p:nvPr/>
        </p:nvSpPr>
        <p:spPr>
          <a:xfrm>
            <a:off x="8880810" y="4225625"/>
            <a:ext cx="1676400" cy="1905000"/>
          </a:xfrm>
          <a:prstGeom prst="rect">
            <a:avLst/>
          </a:prstGeom>
          <a:gradFill>
            <a:gsLst>
              <a:gs pos="0">
                <a:schemeClr val="bg2">
                  <a:lumMod val="20000"/>
                  <a:lumOff val="80000"/>
                </a:schemeClr>
              </a:gs>
              <a:gs pos="50000">
                <a:schemeClr val="bg1">
                  <a:lumMod val="85000"/>
                  <a:alpha val="20000"/>
                </a:schemeClr>
              </a:gs>
            </a:gsLst>
            <a:lin ang="5400000" scaled="0"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矩形 6"/>
          <p:cNvSpPr/>
          <p:nvPr/>
        </p:nvSpPr>
        <p:spPr>
          <a:xfrm>
            <a:off x="8957010" y="4314743"/>
            <a:ext cx="1905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Pain for movement, atrophy for regional muscles and may lax ligaments</a:t>
            </a:r>
            <a:endParaRPr lang="zh-TW" altLang="en-US" sz="1600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9520" y="2371464"/>
            <a:ext cx="1895475" cy="2512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文字方塊 4"/>
          <p:cNvSpPr txBox="1"/>
          <p:nvPr/>
        </p:nvSpPr>
        <p:spPr>
          <a:xfrm>
            <a:off x="1898120" y="1327145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rgbClr val="6E32C8"/>
                </a:solidFill>
                <a:latin typeface="Arial" pitchFamily="34" charset="0"/>
                <a:cs typeface="Arial" pitchFamily="34" charset="0"/>
              </a:rPr>
              <a:t>Evolution of (OA)</a:t>
            </a:r>
            <a:endParaRPr lang="zh-TW" altLang="en-US" sz="3200" b="1" dirty="0">
              <a:solidFill>
                <a:srgbClr val="6E32C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>
            <a:off x="1440920" y="1892856"/>
            <a:ext cx="4500000" cy="0"/>
          </a:xfrm>
          <a:prstGeom prst="line">
            <a:avLst/>
          </a:prstGeom>
          <a:noFill/>
          <a:ln w="57150">
            <a:solidFill>
              <a:srgbClr val="F57820">
                <a:alpha val="69804"/>
              </a:srgbClr>
            </a:solidFill>
            <a:prstDash val="solid"/>
            <a:round/>
            <a:headEnd type="none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dirty="0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1320" y="2414177"/>
            <a:ext cx="1752600" cy="2468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13120" y="2318740"/>
            <a:ext cx="1905000" cy="2550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AutoShape 35"/>
          <p:cNvSpPr>
            <a:spLocks noChangeArrowheads="1"/>
          </p:cNvSpPr>
          <p:nvPr/>
        </p:nvSpPr>
        <p:spPr bwMode="auto">
          <a:xfrm rot="5400000">
            <a:off x="3837250" y="3173188"/>
            <a:ext cx="533403" cy="601663"/>
          </a:xfrm>
          <a:prstGeom prst="upArrow">
            <a:avLst>
              <a:gd name="adj1" fmla="val 52833"/>
              <a:gd name="adj2" fmla="val 45940"/>
            </a:avLst>
          </a:prstGeom>
          <a:gradFill>
            <a:gsLst>
              <a:gs pos="0">
                <a:srgbClr val="F58B1F">
                  <a:alpha val="90000"/>
                </a:srgbClr>
              </a:gs>
              <a:gs pos="50000">
                <a:srgbClr val="F58B1F">
                  <a:alpha val="70000"/>
                </a:srgb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b="0">
              <a:latin typeface="微软雅黑" pitchFamily="34" charset="-122"/>
            </a:endParaRPr>
          </a:p>
        </p:txBody>
      </p:sp>
      <p:sp>
        <p:nvSpPr>
          <p:cNvPr id="23" name="AutoShape 35"/>
          <p:cNvSpPr>
            <a:spLocks noChangeArrowheads="1"/>
          </p:cNvSpPr>
          <p:nvPr/>
        </p:nvSpPr>
        <p:spPr bwMode="auto">
          <a:xfrm rot="5400000">
            <a:off x="6580450" y="3173190"/>
            <a:ext cx="533403" cy="601663"/>
          </a:xfrm>
          <a:prstGeom prst="upArrow">
            <a:avLst>
              <a:gd name="adj1" fmla="val 52833"/>
              <a:gd name="adj2" fmla="val 45940"/>
            </a:avLst>
          </a:prstGeom>
          <a:gradFill>
            <a:gsLst>
              <a:gs pos="0">
                <a:srgbClr val="F58B1F">
                  <a:alpha val="90000"/>
                </a:srgbClr>
              </a:gs>
              <a:gs pos="50000">
                <a:srgbClr val="F58B1F">
                  <a:alpha val="70000"/>
                </a:srgb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b="0">
              <a:latin typeface="微软雅黑" pitchFamily="34" charset="-122"/>
            </a:endParaRPr>
          </a:p>
        </p:txBody>
      </p:sp>
      <p:sp>
        <p:nvSpPr>
          <p:cNvPr id="24" name="TextBox 35"/>
          <p:cNvSpPr txBox="1"/>
          <p:nvPr/>
        </p:nvSpPr>
        <p:spPr>
          <a:xfrm>
            <a:off x="1821920" y="518852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Normal Joint</a:t>
            </a:r>
            <a:endParaRPr lang="zh-CN" altLang="en-US" sz="2000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35"/>
          <p:cNvSpPr txBox="1"/>
          <p:nvPr/>
        </p:nvSpPr>
        <p:spPr>
          <a:xfrm>
            <a:off x="4184120" y="5188520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Thinning of Cartilage </a:t>
            </a:r>
            <a:endParaRPr lang="zh-CN" altLang="en-US" sz="2000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35"/>
          <p:cNvSpPr txBox="1"/>
          <p:nvPr/>
        </p:nvSpPr>
        <p:spPr>
          <a:xfrm>
            <a:off x="7689320" y="5036120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Overgrowth of bone and appear cartilage fragment</a:t>
            </a:r>
            <a:endParaRPr lang="zh-CN" altLang="en-US" sz="2000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文字方塊 13"/>
          <p:cNvSpPr txBox="1"/>
          <p:nvPr/>
        </p:nvSpPr>
        <p:spPr>
          <a:xfrm>
            <a:off x="3650720" y="267392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Cartilage turn thin</a:t>
            </a:r>
            <a:endParaRPr lang="zh-TW" altLang="en-US" sz="1400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文字方塊 14"/>
          <p:cNvSpPr txBox="1"/>
          <p:nvPr/>
        </p:nvSpPr>
        <p:spPr>
          <a:xfrm>
            <a:off x="6241520" y="267392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Cartilage continue turn thin</a:t>
            </a:r>
            <a:endParaRPr lang="zh-TW" altLang="en-US" sz="1400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直線接點 15"/>
          <p:cNvCxnSpPr/>
          <p:nvPr/>
        </p:nvCxnSpPr>
        <p:spPr>
          <a:xfrm>
            <a:off x="8908520" y="3662932"/>
            <a:ext cx="990600" cy="1588"/>
          </a:xfrm>
          <a:prstGeom prst="line">
            <a:avLst/>
          </a:prstGeom>
          <a:ln w="38100">
            <a:solidFill>
              <a:srgbClr val="7D64C8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接點 17"/>
          <p:cNvCxnSpPr/>
          <p:nvPr/>
        </p:nvCxnSpPr>
        <p:spPr>
          <a:xfrm>
            <a:off x="8527520" y="3969320"/>
            <a:ext cx="762000" cy="457200"/>
          </a:xfrm>
          <a:prstGeom prst="line">
            <a:avLst/>
          </a:prstGeom>
          <a:ln w="38100">
            <a:solidFill>
              <a:srgbClr val="7D64C8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字方塊 20"/>
          <p:cNvSpPr txBox="1"/>
          <p:nvPr/>
        </p:nvSpPr>
        <p:spPr>
          <a:xfrm>
            <a:off x="9289520" y="31413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Cartilage Fragments</a:t>
            </a:r>
            <a:endParaRPr lang="zh-TW" altLang="en-US" sz="1400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文字方塊 21"/>
          <p:cNvSpPr txBox="1"/>
          <p:nvPr/>
        </p:nvSpPr>
        <p:spPr>
          <a:xfrm>
            <a:off x="9289520" y="42081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Bone Spurs</a:t>
            </a:r>
            <a:endParaRPr lang="zh-TW" altLang="en-US" sz="1400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3"/>
          <p:cNvSpPr txBox="1"/>
          <p:nvPr/>
        </p:nvSpPr>
        <p:spPr>
          <a:xfrm>
            <a:off x="1593320" y="1226120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rgbClr val="6E32C8"/>
                </a:solidFill>
                <a:latin typeface="Arial" pitchFamily="34" charset="0"/>
                <a:cs typeface="Arial" pitchFamily="34" charset="0"/>
              </a:rPr>
              <a:t>Typical Sites of Joint Pain</a:t>
            </a:r>
            <a:endParaRPr lang="zh-TW" altLang="en-US" sz="3200" b="1" dirty="0">
              <a:solidFill>
                <a:srgbClr val="6E32C8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直線接點 4"/>
          <p:cNvCxnSpPr/>
          <p:nvPr/>
        </p:nvCxnSpPr>
        <p:spPr>
          <a:xfrm>
            <a:off x="1440920" y="1910332"/>
            <a:ext cx="4248000" cy="1588"/>
          </a:xfrm>
          <a:prstGeom prst="line">
            <a:avLst/>
          </a:prstGeom>
          <a:ln w="57150">
            <a:solidFill>
              <a:srgbClr val="F58B1F">
                <a:alpha val="69804"/>
              </a:srgb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5" descr="http://www.cedars-sinai.edu/Patients/Health-Conditions/Images/351455_Arthritis-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3320" y="2214969"/>
            <a:ext cx="2895600" cy="1830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7" descr="http://t2.gstatic.com/images?q=tbn:ANd9GcRHu3fhWVbX70iwokOXn-HPPKgtUHkVnb8JGHbhw9bewDnVyrGD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93320" y="4355083"/>
            <a:ext cx="2895600" cy="1900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19" descr="http://www.stewartclinic.com/wp-content/uploads/2012/10/shutterstock_64267285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94120" y="2978720"/>
            <a:ext cx="2438400" cy="1625600"/>
          </a:xfrm>
          <a:prstGeom prst="rect">
            <a:avLst/>
          </a:prstGeom>
          <a:noFill/>
        </p:spPr>
      </p:pic>
      <p:pic>
        <p:nvPicPr>
          <p:cNvPr id="11" name="Picture 21" descr="http://acutearthritis.net/wp-content/uploads/2012/09/Depositphotos_11213268_M1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41720" y="921320"/>
            <a:ext cx="2743200" cy="1828801"/>
          </a:xfrm>
          <a:prstGeom prst="rect">
            <a:avLst/>
          </a:prstGeom>
          <a:noFill/>
        </p:spPr>
      </p:pic>
      <p:pic>
        <p:nvPicPr>
          <p:cNvPr id="12" name="Picture 23" descr="http://img.answcdn.com/view:feature/getty/symptoms/727c8996/92411267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75120" y="4794820"/>
            <a:ext cx="2019300" cy="1682750"/>
          </a:xfrm>
          <a:prstGeom prst="rect">
            <a:avLst/>
          </a:prstGeom>
          <a:noFill/>
        </p:spPr>
      </p:pic>
      <p:grpSp>
        <p:nvGrpSpPr>
          <p:cNvPr id="13" name="群組 20"/>
          <p:cNvGrpSpPr/>
          <p:nvPr/>
        </p:nvGrpSpPr>
        <p:grpSpPr>
          <a:xfrm>
            <a:off x="7003520" y="1226120"/>
            <a:ext cx="1295400" cy="914400"/>
            <a:chOff x="5715000" y="1524000"/>
            <a:chExt cx="1295400" cy="955622"/>
          </a:xfrm>
        </p:grpSpPr>
        <p:pic>
          <p:nvPicPr>
            <p:cNvPr id="14" name="图片 4"/>
            <p:cNvPicPr>
              <a:picLocks noChangeAspect="1"/>
            </p:cNvPicPr>
            <p:nvPr/>
          </p:nvPicPr>
          <p:blipFill>
            <a:blip r:embed="rId1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715000" y="1524000"/>
              <a:ext cx="1295400" cy="955622"/>
            </a:xfrm>
            <a:prstGeom prst="rect">
              <a:avLst/>
            </a:prstGeom>
          </p:spPr>
        </p:pic>
        <p:sp>
          <p:nvSpPr>
            <p:cNvPr id="19" name="文字方塊 18"/>
            <p:cNvSpPr txBox="1"/>
            <p:nvPr/>
          </p:nvSpPr>
          <p:spPr>
            <a:xfrm>
              <a:off x="6029326" y="1676400"/>
              <a:ext cx="900112" cy="385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b="1" dirty="0" smtClean="0">
                  <a:solidFill>
                    <a:srgbClr val="5A5A5A"/>
                  </a:solidFill>
                  <a:latin typeface="Arial" pitchFamily="34" charset="0"/>
                  <a:cs typeface="Arial" pitchFamily="34" charset="0"/>
                </a:rPr>
                <a:t>Neck</a:t>
              </a:r>
              <a:endParaRPr lang="zh-TW" altLang="en-US" b="1" dirty="0">
                <a:solidFill>
                  <a:srgbClr val="5A5A5A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0" name="图片 4"/>
          <p:cNvPicPr>
            <a:picLocks noChangeAspect="1"/>
          </p:cNvPicPr>
          <p:nvPr/>
        </p:nvPicPr>
        <p:blipFill>
          <a:blip r:embed="rId1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79720" y="2445320"/>
            <a:ext cx="1295400" cy="955622"/>
          </a:xfrm>
          <a:prstGeom prst="rect">
            <a:avLst/>
          </a:prstGeom>
        </p:spPr>
      </p:pic>
      <p:sp>
        <p:nvSpPr>
          <p:cNvPr id="21" name="文字方塊 21"/>
          <p:cNvSpPr txBox="1"/>
          <p:nvPr/>
        </p:nvSpPr>
        <p:spPr>
          <a:xfrm>
            <a:off x="7398808" y="2609388"/>
            <a:ext cx="900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Spine</a:t>
            </a:r>
            <a:endParaRPr lang="zh-TW" altLang="en-US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图片 4"/>
          <p:cNvPicPr>
            <a:picLocks noChangeAspect="1"/>
          </p:cNvPicPr>
          <p:nvPr/>
        </p:nvPicPr>
        <p:blipFill>
          <a:blip r:embed="rId1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79720" y="4537698"/>
            <a:ext cx="1295400" cy="955622"/>
          </a:xfrm>
          <a:prstGeom prst="rect">
            <a:avLst/>
          </a:prstGeom>
        </p:spPr>
      </p:pic>
      <p:sp>
        <p:nvSpPr>
          <p:cNvPr id="23" name="文字方塊 23"/>
          <p:cNvSpPr txBox="1"/>
          <p:nvPr/>
        </p:nvSpPr>
        <p:spPr>
          <a:xfrm>
            <a:off x="7460720" y="4701766"/>
            <a:ext cx="900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Hip</a:t>
            </a:r>
            <a:endParaRPr lang="zh-TW" altLang="en-US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图片 3"/>
          <p:cNvPicPr>
            <a:picLocks noChangeAspect="1"/>
          </p:cNvPicPr>
          <p:nvPr/>
        </p:nvPicPr>
        <p:blipFill>
          <a:blip r:embed="rId1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20" y="2140520"/>
            <a:ext cx="1981200" cy="1461541"/>
          </a:xfrm>
          <a:prstGeom prst="rect">
            <a:avLst/>
          </a:prstGeom>
        </p:spPr>
      </p:pic>
      <p:sp>
        <p:nvSpPr>
          <p:cNvPr id="25" name="文字方塊 25"/>
          <p:cNvSpPr txBox="1"/>
          <p:nvPr/>
        </p:nvSpPr>
        <p:spPr>
          <a:xfrm>
            <a:off x="4946120" y="244532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Articulation of hands</a:t>
            </a:r>
            <a:endParaRPr lang="zh-TW" altLang="en-US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图片 3"/>
          <p:cNvPicPr>
            <a:picLocks noChangeAspect="1"/>
          </p:cNvPicPr>
          <p:nvPr/>
        </p:nvPicPr>
        <p:blipFill>
          <a:blip r:embed="rId1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20" y="4565179"/>
            <a:ext cx="1981200" cy="1461541"/>
          </a:xfrm>
          <a:prstGeom prst="rect">
            <a:avLst/>
          </a:prstGeom>
        </p:spPr>
      </p:pic>
      <p:sp>
        <p:nvSpPr>
          <p:cNvPr id="27" name="文字方塊 27"/>
          <p:cNvSpPr txBox="1"/>
          <p:nvPr/>
        </p:nvSpPr>
        <p:spPr>
          <a:xfrm>
            <a:off x="4946120" y="497158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Knee Joint</a:t>
            </a:r>
            <a:endParaRPr lang="zh-TW" altLang="en-US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40"/>
          <p:cNvSpPr/>
          <p:nvPr/>
        </p:nvSpPr>
        <p:spPr>
          <a:xfrm>
            <a:off x="4613610" y="4190990"/>
            <a:ext cx="2362200" cy="533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5" name="椭圆 8"/>
          <p:cNvSpPr/>
          <p:nvPr/>
        </p:nvSpPr>
        <p:spPr>
          <a:xfrm>
            <a:off x="6710743" y="2267756"/>
            <a:ext cx="1865267" cy="1865268"/>
          </a:xfrm>
          <a:prstGeom prst="ellipse">
            <a:avLst/>
          </a:prstGeom>
          <a:gradFill flip="none" rotWithShape="1">
            <a:gsLst>
              <a:gs pos="18000">
                <a:srgbClr val="119707"/>
              </a:gs>
              <a:gs pos="74000">
                <a:srgbClr val="8AD53F"/>
              </a:gs>
              <a:gs pos="100000">
                <a:srgbClr val="BCEB6F"/>
              </a:gs>
            </a:gsLst>
            <a:lin ang="18900000" scaled="1"/>
            <a:tileRect/>
          </a:gra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椭圆 9"/>
          <p:cNvSpPr/>
          <p:nvPr/>
        </p:nvSpPr>
        <p:spPr>
          <a:xfrm>
            <a:off x="6704440" y="2267756"/>
            <a:ext cx="1865267" cy="1865268"/>
          </a:xfrm>
          <a:prstGeom prst="ellipse">
            <a:avLst/>
          </a:prstGeom>
          <a:gradFill>
            <a:gsLst>
              <a:gs pos="20000">
                <a:srgbClr val="FFE241"/>
              </a:gs>
              <a:gs pos="50000">
                <a:srgbClr val="FFE241">
                  <a:alpha val="80000"/>
                </a:srgbClr>
              </a:gs>
              <a:gs pos="100000">
                <a:schemeClr val="bg1"/>
              </a:gs>
            </a:gsLst>
            <a:lin ang="5400000" scaled="0"/>
          </a:gra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椭圆 10"/>
          <p:cNvSpPr/>
          <p:nvPr/>
        </p:nvSpPr>
        <p:spPr>
          <a:xfrm>
            <a:off x="7052011" y="2285990"/>
            <a:ext cx="1219200" cy="609600"/>
          </a:xfrm>
          <a:prstGeom prst="ellipse">
            <a:avLst/>
          </a:prstGeom>
          <a:gradFill flip="none" rotWithShape="1">
            <a:gsLst>
              <a:gs pos="84000">
                <a:schemeClr val="bg1">
                  <a:alpha val="0"/>
                </a:schemeClr>
              </a:gs>
              <a:gs pos="12000">
                <a:schemeClr val="bg1">
                  <a:alpha val="60000"/>
                </a:schemeClr>
              </a:gs>
            </a:gsLst>
            <a:lin ang="5400000" scaled="1"/>
            <a:tileRect/>
          </a:gra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椭圆 20"/>
          <p:cNvSpPr/>
          <p:nvPr/>
        </p:nvSpPr>
        <p:spPr bwMode="auto">
          <a:xfrm>
            <a:off x="2950497" y="2199454"/>
            <a:ext cx="1865936" cy="1865532"/>
          </a:xfrm>
          <a:prstGeom prst="ellipse">
            <a:avLst/>
          </a:prstGeom>
          <a:gradFill flip="none" rotWithShape="1">
            <a:gsLst>
              <a:gs pos="43000">
                <a:srgbClr val="FF7711"/>
              </a:gs>
              <a:gs pos="67000">
                <a:srgbClr val="FFAA01"/>
              </a:gs>
              <a:gs pos="100000">
                <a:srgbClr val="FECE02"/>
              </a:gs>
              <a:gs pos="0">
                <a:srgbClr val="C73E01"/>
              </a:gs>
              <a:gs pos="80000">
                <a:srgbClr val="FFC000"/>
              </a:gs>
            </a:gsLst>
            <a:lin ang="16200000" scaled="1"/>
            <a:tileRect/>
          </a:gra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椭圆 21"/>
          <p:cNvSpPr/>
          <p:nvPr/>
        </p:nvSpPr>
        <p:spPr bwMode="auto">
          <a:xfrm>
            <a:off x="2944192" y="2199452"/>
            <a:ext cx="1865936" cy="1865532"/>
          </a:xfrm>
          <a:prstGeom prst="ellipse">
            <a:avLst/>
          </a:prstGeom>
          <a:gradFill flip="none" rotWithShape="1">
            <a:gsLst>
              <a:gs pos="0">
                <a:srgbClr val="F58B1F">
                  <a:alpha val="70000"/>
                </a:srgbClr>
              </a:gs>
              <a:gs pos="50000">
                <a:srgbClr val="F58B1F">
                  <a:alpha val="70000"/>
                </a:srgbClr>
              </a:gs>
              <a:gs pos="100000">
                <a:schemeClr val="bg1"/>
              </a:gs>
            </a:gsLst>
            <a:lin ang="5400000" scaled="1"/>
            <a:tileRect/>
          </a:gra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椭圆 22"/>
          <p:cNvSpPr/>
          <p:nvPr/>
        </p:nvSpPr>
        <p:spPr bwMode="auto">
          <a:xfrm>
            <a:off x="3242010" y="2209790"/>
            <a:ext cx="1295400" cy="609600"/>
          </a:xfrm>
          <a:prstGeom prst="ellipse">
            <a:avLst/>
          </a:prstGeom>
          <a:gradFill flip="none" rotWithShape="1">
            <a:gsLst>
              <a:gs pos="84000">
                <a:schemeClr val="bg1">
                  <a:alpha val="0"/>
                </a:schemeClr>
              </a:gs>
              <a:gs pos="12000">
                <a:schemeClr val="bg1">
                  <a:alpha val="60000"/>
                </a:schemeClr>
              </a:gs>
            </a:gsLst>
            <a:lin ang="5400000" scaled="1"/>
            <a:tileRect/>
          </a:gra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椭圆 24"/>
          <p:cNvSpPr/>
          <p:nvPr/>
        </p:nvSpPr>
        <p:spPr>
          <a:xfrm>
            <a:off x="4425464" y="1828790"/>
            <a:ext cx="2743198" cy="2743200"/>
          </a:xfrm>
          <a:prstGeom prst="ellipse">
            <a:avLst/>
          </a:prstGeom>
          <a:gradFill flip="none" rotWithShape="1">
            <a:gsLst>
              <a:gs pos="0">
                <a:srgbClr val="BE1247"/>
              </a:gs>
              <a:gs pos="27000">
                <a:srgbClr val="D2144F"/>
              </a:gs>
              <a:gs pos="66000">
                <a:srgbClr val="BE1247">
                  <a:alpha val="69000"/>
                </a:srgbClr>
              </a:gs>
              <a:gs pos="100000">
                <a:srgbClr val="FA9496">
                  <a:alpha val="50000"/>
                </a:srgbClr>
              </a:gs>
            </a:gsLst>
            <a:lin ang="16200000" scaled="1"/>
            <a:tileRect/>
          </a:gra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椭圆 25"/>
          <p:cNvSpPr/>
          <p:nvPr/>
        </p:nvSpPr>
        <p:spPr>
          <a:xfrm>
            <a:off x="4416194" y="1828790"/>
            <a:ext cx="2743198" cy="2743200"/>
          </a:xfrm>
          <a:prstGeom prst="ellipse">
            <a:avLst/>
          </a:prstGeom>
          <a:gradFill>
            <a:gsLst>
              <a:gs pos="0">
                <a:srgbClr val="7D64C8">
                  <a:alpha val="70000"/>
                </a:srgbClr>
              </a:gs>
              <a:gs pos="50000">
                <a:srgbClr val="7D64C8">
                  <a:alpha val="50000"/>
                </a:srgbClr>
              </a:gs>
              <a:gs pos="100000">
                <a:schemeClr val="bg1"/>
              </a:gs>
            </a:gsLst>
            <a:lin ang="5400000" scaled="1"/>
          </a:gra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椭圆 26"/>
          <p:cNvSpPr/>
          <p:nvPr/>
        </p:nvSpPr>
        <p:spPr>
          <a:xfrm>
            <a:off x="4842210" y="1828790"/>
            <a:ext cx="1905000" cy="990600"/>
          </a:xfrm>
          <a:prstGeom prst="ellipse">
            <a:avLst/>
          </a:prstGeom>
          <a:gradFill flip="none" rotWithShape="1">
            <a:gsLst>
              <a:gs pos="84000">
                <a:schemeClr val="bg1">
                  <a:alpha val="0"/>
                </a:schemeClr>
              </a:gs>
              <a:gs pos="12000">
                <a:schemeClr val="bg1">
                  <a:alpha val="60000"/>
                </a:schemeClr>
              </a:gs>
            </a:gsLst>
            <a:lin ang="5400000" scaled="1"/>
            <a:tileRect/>
          </a:gra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 flipH="1">
            <a:off x="4461209" y="2784315"/>
            <a:ext cx="2590799" cy="76944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kern="0" dirty="0" smtClean="0">
                <a:solidFill>
                  <a:prstClr val="white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4</a:t>
            </a:r>
            <a:r>
              <a:rPr lang="en-US" altLang="zh-CN" sz="3200" b="1" kern="0" dirty="0" smtClean="0">
                <a:solidFill>
                  <a:prstClr val="white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00,000,000</a:t>
            </a:r>
            <a:endParaRPr lang="en-US" altLang="zh-CN" b="1" kern="0" dirty="0" smtClean="0">
              <a:solidFill>
                <a:prstClr val="white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5" name="文字方塊 4"/>
          <p:cNvSpPr txBox="1"/>
          <p:nvPr/>
        </p:nvSpPr>
        <p:spPr>
          <a:xfrm>
            <a:off x="1794210" y="1167815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rgbClr val="6E32C8"/>
                </a:solidFill>
                <a:latin typeface="Arial" pitchFamily="34" charset="0"/>
                <a:cs typeface="Arial" pitchFamily="34" charset="0"/>
              </a:rPr>
              <a:t>Data &amp; Facts</a:t>
            </a:r>
            <a:endParaRPr lang="zh-TW" altLang="en-US" sz="2400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文字方塊 5"/>
          <p:cNvSpPr txBox="1"/>
          <p:nvPr/>
        </p:nvSpPr>
        <p:spPr>
          <a:xfrm>
            <a:off x="4537410" y="4724390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4 billion people have OA</a:t>
            </a:r>
            <a:endParaRPr lang="zh-TW" altLang="en-US" sz="2000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文字方塊 6"/>
          <p:cNvSpPr txBox="1"/>
          <p:nvPr/>
        </p:nvSpPr>
        <p:spPr>
          <a:xfrm>
            <a:off x="1870410" y="4724390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9.6% of men and 18.0% of women aged 60+ have OA.</a:t>
            </a:r>
            <a:endParaRPr lang="zh-TW" altLang="en-US" sz="2000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文字方塊 7"/>
          <p:cNvSpPr txBox="1"/>
          <p:nvPr/>
        </p:nvSpPr>
        <p:spPr>
          <a:xfrm>
            <a:off x="7204410" y="4731593"/>
            <a:ext cx="3124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80% of OA patients have limitations in movement. 25% cannot perform their major daily activities of life</a:t>
            </a:r>
            <a:endParaRPr lang="zh-TW" altLang="en-US" sz="2000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直線接點 10"/>
          <p:cNvCxnSpPr/>
          <p:nvPr/>
        </p:nvCxnSpPr>
        <p:spPr>
          <a:xfrm>
            <a:off x="1413210" y="1827202"/>
            <a:ext cx="3168000" cy="1588"/>
          </a:xfrm>
          <a:prstGeom prst="line">
            <a:avLst/>
          </a:prstGeom>
          <a:ln w="57150">
            <a:solidFill>
              <a:srgbClr val="F58B1F">
                <a:alpha val="69804"/>
              </a:srgb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1"/>
          <p:cNvSpPr txBox="1">
            <a:spLocks noChangeArrowheads="1"/>
          </p:cNvSpPr>
          <p:nvPr/>
        </p:nvSpPr>
        <p:spPr bwMode="auto">
          <a:xfrm flipH="1">
            <a:off x="2632409" y="2514590"/>
            <a:ext cx="2310837" cy="132343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kern="0" dirty="0" smtClean="0">
                <a:solidFill>
                  <a:srgbClr val="5A5A5A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9.6</a:t>
            </a:r>
            <a:r>
              <a:rPr lang="en-US" altLang="zh-CN" sz="4000" b="1" kern="0" dirty="0" smtClean="0">
                <a:solidFill>
                  <a:srgbClr val="5A5A5A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 </a:t>
            </a:r>
            <a:r>
              <a:rPr lang="en-US" altLang="zh-CN" sz="2400" b="1" kern="0" dirty="0" smtClean="0">
                <a:solidFill>
                  <a:srgbClr val="5A5A5A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%</a:t>
            </a:r>
            <a:endParaRPr lang="en-US" altLang="zh-CN" sz="4000" b="1" kern="0" dirty="0" smtClean="0">
              <a:solidFill>
                <a:srgbClr val="5A5A5A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kern="0" dirty="0" smtClean="0">
                <a:solidFill>
                  <a:srgbClr val="5A5A5A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18</a:t>
            </a:r>
            <a:r>
              <a:rPr lang="en-US" altLang="zh-CN" sz="4000" b="1" kern="0" dirty="0" smtClean="0">
                <a:solidFill>
                  <a:srgbClr val="5A5A5A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 </a:t>
            </a:r>
            <a:r>
              <a:rPr lang="en-US" altLang="zh-CN" sz="2400" b="1" kern="0" dirty="0" smtClean="0">
                <a:solidFill>
                  <a:srgbClr val="5A5A5A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%</a:t>
            </a:r>
          </a:p>
        </p:txBody>
      </p:sp>
      <p:sp>
        <p:nvSpPr>
          <p:cNvPr id="21" name="TextBox 11"/>
          <p:cNvSpPr txBox="1">
            <a:spLocks noChangeArrowheads="1"/>
          </p:cNvSpPr>
          <p:nvPr/>
        </p:nvSpPr>
        <p:spPr bwMode="auto">
          <a:xfrm flipH="1">
            <a:off x="6646173" y="2514590"/>
            <a:ext cx="2310837" cy="12618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kern="0" dirty="0" smtClean="0">
                <a:solidFill>
                  <a:srgbClr val="5A5A5A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80</a:t>
            </a:r>
            <a:r>
              <a:rPr lang="en-US" altLang="zh-CN" sz="4400" b="1" kern="0" dirty="0" smtClean="0">
                <a:solidFill>
                  <a:srgbClr val="5A5A5A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 </a:t>
            </a:r>
            <a:r>
              <a:rPr lang="en-US" altLang="zh-CN" sz="2400" b="1" kern="0" dirty="0" smtClean="0">
                <a:solidFill>
                  <a:srgbClr val="5A5A5A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%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kern="0" dirty="0" smtClean="0">
                <a:solidFill>
                  <a:srgbClr val="5A5A5A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25</a:t>
            </a:r>
            <a:r>
              <a:rPr lang="en-US" altLang="zh-CN" sz="2400" b="1" kern="0" dirty="0" smtClean="0">
                <a:solidFill>
                  <a:srgbClr val="5A5A5A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 %</a:t>
            </a:r>
          </a:p>
        </p:txBody>
      </p:sp>
      <p:sp>
        <p:nvSpPr>
          <p:cNvPr id="22" name="Freeform 40"/>
          <p:cNvSpPr>
            <a:spLocks/>
          </p:cNvSpPr>
          <p:nvPr/>
        </p:nvSpPr>
        <p:spPr bwMode="auto">
          <a:xfrm>
            <a:off x="1565610" y="4114790"/>
            <a:ext cx="2895600" cy="609600"/>
          </a:xfrm>
          <a:custGeom>
            <a:avLst/>
            <a:gdLst>
              <a:gd name="T0" fmla="*/ 1315 w 1315"/>
              <a:gd name="T1" fmla="*/ 0 h 590"/>
              <a:gd name="T2" fmla="*/ 0 w 1315"/>
              <a:gd name="T3" fmla="*/ 590 h 590"/>
              <a:gd name="T4" fmla="*/ 1315 w 1315"/>
              <a:gd name="T5" fmla="*/ 590 h 590"/>
              <a:gd name="T6" fmla="*/ 1315 w 1315"/>
              <a:gd name="T7" fmla="*/ 0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5" h="590">
                <a:moveTo>
                  <a:pt x="1315" y="0"/>
                </a:moveTo>
                <a:lnTo>
                  <a:pt x="0" y="590"/>
                </a:lnTo>
                <a:lnTo>
                  <a:pt x="1315" y="590"/>
                </a:lnTo>
                <a:lnTo>
                  <a:pt x="1315" y="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" name="Freeform 41"/>
          <p:cNvSpPr>
            <a:spLocks/>
          </p:cNvSpPr>
          <p:nvPr/>
        </p:nvSpPr>
        <p:spPr bwMode="auto">
          <a:xfrm flipH="1">
            <a:off x="7052010" y="4114790"/>
            <a:ext cx="2956490" cy="613742"/>
          </a:xfrm>
          <a:custGeom>
            <a:avLst/>
            <a:gdLst>
              <a:gd name="T0" fmla="*/ 1315 w 1315"/>
              <a:gd name="T1" fmla="*/ 0 h 590"/>
              <a:gd name="T2" fmla="*/ 0 w 1315"/>
              <a:gd name="T3" fmla="*/ 590 h 590"/>
              <a:gd name="T4" fmla="*/ 1315 w 1315"/>
              <a:gd name="T5" fmla="*/ 590 h 590"/>
              <a:gd name="T6" fmla="*/ 1315 w 1315"/>
              <a:gd name="T7" fmla="*/ 0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5" h="590">
                <a:moveTo>
                  <a:pt x="1315" y="0"/>
                </a:moveTo>
                <a:lnTo>
                  <a:pt x="0" y="590"/>
                </a:lnTo>
                <a:lnTo>
                  <a:pt x="1315" y="590"/>
                </a:lnTo>
                <a:lnTo>
                  <a:pt x="1315" y="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24" name="Picture 4" descr="http://media.premiumtimesng.com/dev/wp-content/files/2013/01/who-log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1610" y="1219190"/>
            <a:ext cx="2541571" cy="8160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4862990" y="5692119"/>
            <a:ext cx="57912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5A5A5A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——</a:t>
            </a:r>
            <a:r>
              <a:rPr lang="en-US" altLang="zh-CN" sz="1600" b="1" dirty="0" smtClean="0">
                <a:solidFill>
                  <a:srgbClr val="5A5A5A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Source</a:t>
            </a:r>
            <a:r>
              <a:rPr lang="en-US" altLang="zh-CN" sz="1600" b="1" dirty="0">
                <a:solidFill>
                  <a:srgbClr val="5A5A5A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: AIHW analysis of ABS </a:t>
            </a:r>
            <a:r>
              <a:rPr lang="en-US" altLang="zh-CN" sz="1600" b="1" dirty="0" smtClean="0">
                <a:solidFill>
                  <a:srgbClr val="5A5A5A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2007-08 </a:t>
            </a:r>
            <a:r>
              <a:rPr lang="en-US" altLang="zh-CN" sz="1600" b="1" dirty="0">
                <a:solidFill>
                  <a:srgbClr val="5A5A5A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National Health Survey.</a:t>
            </a:r>
          </a:p>
        </p:txBody>
      </p:sp>
      <p:sp>
        <p:nvSpPr>
          <p:cNvPr id="5" name="文字方塊 10"/>
          <p:cNvSpPr txBox="1"/>
          <p:nvPr/>
        </p:nvSpPr>
        <p:spPr>
          <a:xfrm>
            <a:off x="1738790" y="1334075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rgbClr val="6E32C8"/>
                </a:solidFill>
                <a:latin typeface="Arial" pitchFamily="34" charset="0"/>
                <a:cs typeface="Arial" pitchFamily="34" charset="0"/>
              </a:rPr>
              <a:t>Prevalence of OA</a:t>
            </a:r>
            <a:endParaRPr lang="zh-TW" altLang="en-US" sz="2400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直線接點 11"/>
          <p:cNvCxnSpPr/>
          <p:nvPr/>
        </p:nvCxnSpPr>
        <p:spPr>
          <a:xfrm>
            <a:off x="1357790" y="1993462"/>
            <a:ext cx="4104000" cy="1588"/>
          </a:xfrm>
          <a:prstGeom prst="line">
            <a:avLst/>
          </a:prstGeom>
          <a:ln w="57150">
            <a:solidFill>
              <a:srgbClr val="F58B1F">
                <a:alpha val="69804"/>
              </a:srgb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12"/>
          <p:cNvSpPr txBox="1"/>
          <p:nvPr/>
        </p:nvSpPr>
        <p:spPr>
          <a:xfrm>
            <a:off x="1586390" y="2956122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Arial" pitchFamily="34" charset="0"/>
              <a:buChar char="•"/>
            </a:pPr>
            <a:r>
              <a:rPr lang="en-US" altLang="zh-TW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The morbidity of osteoarthritis at age 44+  increases rapidly.</a:t>
            </a:r>
            <a:endParaRPr lang="zh-TW" altLang="en-US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群組 14"/>
          <p:cNvGrpSpPr/>
          <p:nvPr/>
        </p:nvGrpSpPr>
        <p:grpSpPr>
          <a:xfrm>
            <a:off x="3872390" y="2147450"/>
            <a:ext cx="6448425" cy="3476625"/>
            <a:chOff x="2514600" y="2286000"/>
            <a:chExt cx="6448425" cy="3476625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14600" y="2286000"/>
              <a:ext cx="6448425" cy="3476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手繪多邊形 13"/>
            <p:cNvSpPr/>
            <p:nvPr/>
          </p:nvSpPr>
          <p:spPr>
            <a:xfrm>
              <a:off x="3870251" y="2604977"/>
              <a:ext cx="4455042" cy="2222204"/>
            </a:xfrm>
            <a:custGeom>
              <a:avLst/>
              <a:gdLst>
                <a:gd name="connsiteX0" fmla="*/ 0 w 4455042"/>
                <a:gd name="connsiteY0" fmla="*/ 2222204 h 2222204"/>
                <a:gd name="connsiteX1" fmla="*/ 1414130 w 4455042"/>
                <a:gd name="connsiteY1" fmla="*/ 2052083 h 2222204"/>
                <a:gd name="connsiteX2" fmla="*/ 2424223 w 4455042"/>
                <a:gd name="connsiteY2" fmla="*/ 1562986 h 2222204"/>
                <a:gd name="connsiteX3" fmla="*/ 3147237 w 4455042"/>
                <a:gd name="connsiteY3" fmla="*/ 808074 h 2222204"/>
                <a:gd name="connsiteX4" fmla="*/ 4455042 w 4455042"/>
                <a:gd name="connsiteY4" fmla="*/ 0 h 2222204"/>
                <a:gd name="connsiteX5" fmla="*/ 4455042 w 4455042"/>
                <a:gd name="connsiteY5" fmla="*/ 0 h 2222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55042" h="2222204">
                  <a:moveTo>
                    <a:pt x="0" y="2222204"/>
                  </a:moveTo>
                  <a:cubicBezTo>
                    <a:pt x="505046" y="2192078"/>
                    <a:pt x="1010093" y="2161953"/>
                    <a:pt x="1414130" y="2052083"/>
                  </a:cubicBezTo>
                  <a:cubicBezTo>
                    <a:pt x="1818167" y="1942213"/>
                    <a:pt x="2135372" y="1770321"/>
                    <a:pt x="2424223" y="1562986"/>
                  </a:cubicBezTo>
                  <a:cubicBezTo>
                    <a:pt x="2713074" y="1355651"/>
                    <a:pt x="2808767" y="1068572"/>
                    <a:pt x="3147237" y="808074"/>
                  </a:cubicBezTo>
                  <a:cubicBezTo>
                    <a:pt x="3485707" y="547576"/>
                    <a:pt x="4455042" y="0"/>
                    <a:pt x="4455042" y="0"/>
                  </a:cubicBezTo>
                  <a:lnTo>
                    <a:pt x="4455042" y="0"/>
                  </a:lnTo>
                </a:path>
              </a:pathLst>
            </a:custGeom>
            <a:ln w="38100">
              <a:solidFill>
                <a:srgbClr val="7D64C8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7"/>
          <p:cNvGrpSpPr/>
          <p:nvPr/>
        </p:nvGrpSpPr>
        <p:grpSpPr>
          <a:xfrm>
            <a:off x="2381802" y="2082944"/>
            <a:ext cx="7870613" cy="3832931"/>
            <a:chOff x="589280" y="2415469"/>
            <a:chExt cx="7870613" cy="3832931"/>
          </a:xfrm>
        </p:grpSpPr>
        <p:pic>
          <p:nvPicPr>
            <p:cNvPr id="5" name="Picture 14" descr="Leading causes of disability among adults, United States, 1999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>
              <a:off x="589280" y="2415469"/>
              <a:ext cx="7870613" cy="3832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圓角矩形 4"/>
            <p:cNvSpPr/>
            <p:nvPr/>
          </p:nvSpPr>
          <p:spPr>
            <a:xfrm>
              <a:off x="838200" y="2438400"/>
              <a:ext cx="7239000" cy="457200"/>
            </a:xfrm>
            <a:prstGeom prst="roundRect">
              <a:avLst/>
            </a:prstGeom>
            <a:noFill/>
            <a:ln w="57150">
              <a:solidFill>
                <a:srgbClr val="F58B1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7" name="文字方塊 5"/>
          <p:cNvSpPr txBox="1"/>
          <p:nvPr/>
        </p:nvSpPr>
        <p:spPr>
          <a:xfrm>
            <a:off x="2022815" y="940789"/>
            <a:ext cx="830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rgbClr val="6E32C8"/>
                </a:solidFill>
                <a:latin typeface="Arial" pitchFamily="34" charset="0"/>
                <a:cs typeface="Arial" pitchFamily="34" charset="0"/>
              </a:rPr>
              <a:t>Leading cause of </a:t>
            </a:r>
            <a:r>
              <a:rPr lang="en-US" altLang="zh-TW" sz="4400" b="1" dirty="0" smtClean="0">
                <a:solidFill>
                  <a:srgbClr val="6E32C8"/>
                </a:solidFill>
                <a:latin typeface="Arial" pitchFamily="34" charset="0"/>
                <a:cs typeface="Arial" pitchFamily="34" charset="0"/>
              </a:rPr>
              <a:t>Disability</a:t>
            </a:r>
            <a:endParaRPr lang="zh-TW" altLang="en-US" sz="3200" b="1" dirty="0">
              <a:solidFill>
                <a:srgbClr val="6E32C8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直線接點 6"/>
          <p:cNvCxnSpPr/>
          <p:nvPr/>
        </p:nvCxnSpPr>
        <p:spPr>
          <a:xfrm>
            <a:off x="1565615" y="1799487"/>
            <a:ext cx="6660000" cy="1588"/>
          </a:xfrm>
          <a:prstGeom prst="line">
            <a:avLst/>
          </a:prstGeom>
          <a:ln w="57150">
            <a:solidFill>
              <a:srgbClr val="F58B1F">
                <a:alpha val="69804"/>
              </a:srgb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http://www.westernjournalism.com/wp-content/uploads/2013/02/CDC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65615" y="4835221"/>
            <a:ext cx="1905000" cy="13854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55"/>
          <p:cNvSpPr/>
          <p:nvPr/>
        </p:nvSpPr>
        <p:spPr>
          <a:xfrm>
            <a:off x="5514140" y="4883720"/>
            <a:ext cx="2667000" cy="1371600"/>
          </a:xfrm>
          <a:prstGeom prst="roundRect">
            <a:avLst/>
          </a:prstGeom>
          <a:solidFill>
            <a:schemeClr val="bg1"/>
          </a:solidFill>
          <a:ln>
            <a:solidFill>
              <a:srgbClr val="5A5A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圓角矩形 53"/>
          <p:cNvSpPr/>
          <p:nvPr/>
        </p:nvSpPr>
        <p:spPr>
          <a:xfrm>
            <a:off x="5514140" y="3512120"/>
            <a:ext cx="2667000" cy="2209800"/>
          </a:xfrm>
          <a:prstGeom prst="roundRect">
            <a:avLst/>
          </a:prstGeom>
          <a:solidFill>
            <a:srgbClr val="F58B1F">
              <a:alpha val="80000"/>
            </a:srgbClr>
          </a:solidFill>
          <a:ln>
            <a:solidFill>
              <a:srgbClr val="5A5A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gray">
          <a:xfrm>
            <a:off x="5209340" y="2501927"/>
            <a:ext cx="422904" cy="400593"/>
          </a:xfrm>
          <a:prstGeom prst="chevron">
            <a:avLst>
              <a:gd name="adj" fmla="val 52514"/>
            </a:avLst>
          </a:prstGeom>
          <a:solidFill>
            <a:srgbClr val="F57820">
              <a:alpha val="69804"/>
            </a:srgbClr>
          </a:solidFill>
          <a:ln w="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gray">
          <a:xfrm>
            <a:off x="7986836" y="2501927"/>
            <a:ext cx="422904" cy="400593"/>
          </a:xfrm>
          <a:prstGeom prst="chevron">
            <a:avLst>
              <a:gd name="adj" fmla="val 52514"/>
            </a:avLst>
          </a:prstGeom>
          <a:solidFill>
            <a:srgbClr val="5A5A5A">
              <a:alpha val="50196"/>
            </a:srgbClr>
          </a:solidFill>
          <a:ln w="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grpSp>
        <p:nvGrpSpPr>
          <p:cNvPr id="8" name="组合 5"/>
          <p:cNvGrpSpPr/>
          <p:nvPr/>
        </p:nvGrpSpPr>
        <p:grpSpPr>
          <a:xfrm>
            <a:off x="1551740" y="2140520"/>
            <a:ext cx="1199248" cy="1146787"/>
            <a:chOff x="3707904" y="1556792"/>
            <a:chExt cx="1944216" cy="2016224"/>
          </a:xfrm>
        </p:grpSpPr>
        <p:sp>
          <p:nvSpPr>
            <p:cNvPr id="9" name="椭圆 6"/>
            <p:cNvSpPr/>
            <p:nvPr/>
          </p:nvSpPr>
          <p:spPr>
            <a:xfrm>
              <a:off x="3707904" y="1556792"/>
              <a:ext cx="1944216" cy="201622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7"/>
            <p:cNvSpPr/>
            <p:nvPr/>
          </p:nvSpPr>
          <p:spPr>
            <a:xfrm>
              <a:off x="3905345" y="1686871"/>
              <a:ext cx="1602759" cy="167012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8"/>
            <p:cNvSpPr/>
            <p:nvPr/>
          </p:nvSpPr>
          <p:spPr>
            <a:xfrm>
              <a:off x="3995936" y="1772816"/>
              <a:ext cx="1423900" cy="149384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12" name="Group 28"/>
            <p:cNvGrpSpPr>
              <a:grpSpLocks/>
            </p:cNvGrpSpPr>
            <p:nvPr/>
          </p:nvGrpSpPr>
          <p:grpSpPr bwMode="auto">
            <a:xfrm>
              <a:off x="4067944" y="1844824"/>
              <a:ext cx="1296144" cy="1368152"/>
              <a:chOff x="4166" y="1706"/>
              <a:chExt cx="1252" cy="1252"/>
            </a:xfrm>
          </p:grpSpPr>
          <p:sp>
            <p:nvSpPr>
              <p:cNvPr id="14" name="Oval 2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15" name="Oval 3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16" name="Oval 3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17" name="Oval 3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</p:grpSp>
        <p:sp>
          <p:nvSpPr>
            <p:cNvPr id="13" name="Text Box 39"/>
            <p:cNvSpPr txBox="1">
              <a:spLocks noChangeArrowheads="1"/>
            </p:cNvSpPr>
            <p:nvPr/>
          </p:nvSpPr>
          <p:spPr bwMode="gray">
            <a:xfrm flipH="1">
              <a:off x="4211960" y="1987636"/>
              <a:ext cx="1003466" cy="92332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zh-CN" sz="4400" b="1" dirty="0" smtClean="0">
                  <a:solidFill>
                    <a:srgbClr val="5A5A5A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altLang="zh-CN" sz="4400" b="1" dirty="0">
                <a:solidFill>
                  <a:srgbClr val="5A5A5A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" name="组合 15"/>
          <p:cNvGrpSpPr/>
          <p:nvPr/>
        </p:nvGrpSpPr>
        <p:grpSpPr>
          <a:xfrm>
            <a:off x="5818940" y="1454720"/>
            <a:ext cx="1839892" cy="1792584"/>
            <a:chOff x="323528" y="1196752"/>
            <a:chExt cx="1944217" cy="1944217"/>
          </a:xfrm>
        </p:grpSpPr>
        <p:grpSp>
          <p:nvGrpSpPr>
            <p:cNvPr id="19" name="组合 45"/>
            <p:cNvGrpSpPr/>
            <p:nvPr/>
          </p:nvGrpSpPr>
          <p:grpSpPr>
            <a:xfrm>
              <a:off x="323528" y="1196752"/>
              <a:ext cx="1944217" cy="1944217"/>
              <a:chOff x="323528" y="1196752"/>
              <a:chExt cx="2339752" cy="2339752"/>
            </a:xfrm>
          </p:grpSpPr>
          <p:sp>
            <p:nvSpPr>
              <p:cNvPr id="21" name="椭圆 18"/>
              <p:cNvSpPr/>
              <p:nvPr/>
            </p:nvSpPr>
            <p:spPr>
              <a:xfrm>
                <a:off x="539552" y="1340768"/>
                <a:ext cx="1944216" cy="1944216"/>
              </a:xfrm>
              <a:prstGeom prst="ellipse">
                <a:avLst/>
              </a:prstGeom>
              <a:solidFill>
                <a:srgbClr val="6E32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椭圆 19"/>
              <p:cNvSpPr/>
              <p:nvPr/>
            </p:nvSpPr>
            <p:spPr>
              <a:xfrm>
                <a:off x="323528" y="1196752"/>
                <a:ext cx="2339752" cy="2339752"/>
              </a:xfrm>
              <a:prstGeom prst="ellipse">
                <a:avLst/>
              </a:prstGeom>
              <a:solidFill>
                <a:srgbClr val="7D64C8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椭圆 20"/>
              <p:cNvSpPr/>
              <p:nvPr/>
            </p:nvSpPr>
            <p:spPr>
              <a:xfrm>
                <a:off x="683568" y="1412776"/>
                <a:ext cx="1656184" cy="172819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24" name="Group 18"/>
              <p:cNvGrpSpPr>
                <a:grpSpLocks/>
              </p:cNvGrpSpPr>
              <p:nvPr/>
            </p:nvGrpSpPr>
            <p:grpSpPr bwMode="auto">
              <a:xfrm>
                <a:off x="755576" y="1484784"/>
                <a:ext cx="1512168" cy="1584176"/>
                <a:chOff x="4166" y="1706"/>
                <a:chExt cx="1252" cy="1252"/>
              </a:xfrm>
            </p:grpSpPr>
            <p:sp>
              <p:nvSpPr>
                <p:cNvPr id="25" name="Oval 19"/>
                <p:cNvSpPr>
                  <a:spLocks noChangeArrowheads="1"/>
                </p:cNvSpPr>
                <p:nvPr/>
              </p:nvSpPr>
              <p:spPr bwMode="gray">
                <a:xfrm>
                  <a:off x="4166" y="1706"/>
                  <a:ext cx="1252" cy="12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zh-CN" altLang="en-US">
                    <a:latin typeface="Calibri" pitchFamily="34" charset="0"/>
                  </a:endParaRPr>
                </a:p>
              </p:txBody>
            </p:sp>
            <p:sp>
              <p:nvSpPr>
                <p:cNvPr id="26" name="Oval 20"/>
                <p:cNvSpPr>
                  <a:spLocks noChangeArrowheads="1"/>
                </p:cNvSpPr>
                <p:nvPr/>
              </p:nvSpPr>
              <p:spPr bwMode="gray">
                <a:xfrm>
                  <a:off x="4182" y="1713"/>
                  <a:ext cx="1222" cy="12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zh-CN" altLang="en-US">
                    <a:latin typeface="Calibri" pitchFamily="34" charset="0"/>
                  </a:endParaRPr>
                </a:p>
              </p:txBody>
            </p:sp>
            <p:sp>
              <p:nvSpPr>
                <p:cNvPr id="27" name="Oval 21"/>
                <p:cNvSpPr>
                  <a:spLocks noChangeArrowheads="1"/>
                </p:cNvSpPr>
                <p:nvPr/>
              </p:nvSpPr>
              <p:spPr bwMode="gray">
                <a:xfrm>
                  <a:off x="4195" y="1725"/>
                  <a:ext cx="1162" cy="11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zh-CN" altLang="en-US">
                    <a:latin typeface="Calibri" pitchFamily="34" charset="0"/>
                  </a:endParaRPr>
                </a:p>
              </p:txBody>
            </p:sp>
            <p:sp>
              <p:nvSpPr>
                <p:cNvPr id="28" name="Oval 22"/>
                <p:cNvSpPr>
                  <a:spLocks noChangeArrowheads="1"/>
                </p:cNvSpPr>
                <p:nvPr/>
              </p:nvSpPr>
              <p:spPr bwMode="gray">
                <a:xfrm>
                  <a:off x="4263" y="1757"/>
                  <a:ext cx="1033" cy="92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zh-CN" altLang="en-US">
                    <a:latin typeface="Calibri" pitchFamily="34" charset="0"/>
                  </a:endParaRPr>
                </a:p>
              </p:txBody>
            </p:sp>
          </p:grpSp>
        </p:grpSp>
        <p:sp>
          <p:nvSpPr>
            <p:cNvPr id="20" name="Text Box 38"/>
            <p:cNvSpPr txBox="1">
              <a:spLocks noChangeArrowheads="1"/>
            </p:cNvSpPr>
            <p:nvPr/>
          </p:nvSpPr>
          <p:spPr bwMode="gray">
            <a:xfrm>
              <a:off x="992070" y="1613520"/>
              <a:ext cx="601930" cy="91206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4400" b="1" dirty="0" smtClean="0">
                  <a:solidFill>
                    <a:srgbClr val="5A5A5A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en-US" altLang="zh-CN" sz="4400" b="1" dirty="0">
                <a:solidFill>
                  <a:srgbClr val="5A5A5A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9" name="组合 26"/>
          <p:cNvGrpSpPr/>
          <p:nvPr/>
        </p:nvGrpSpPr>
        <p:grpSpPr>
          <a:xfrm>
            <a:off x="3685340" y="2140520"/>
            <a:ext cx="1199248" cy="1146787"/>
            <a:chOff x="3707904" y="1556792"/>
            <a:chExt cx="1944216" cy="2016224"/>
          </a:xfrm>
        </p:grpSpPr>
        <p:sp>
          <p:nvSpPr>
            <p:cNvPr id="30" name="椭圆 27"/>
            <p:cNvSpPr/>
            <p:nvPr/>
          </p:nvSpPr>
          <p:spPr>
            <a:xfrm>
              <a:off x="3707904" y="1556792"/>
              <a:ext cx="1944216" cy="201622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28"/>
            <p:cNvSpPr/>
            <p:nvPr/>
          </p:nvSpPr>
          <p:spPr>
            <a:xfrm>
              <a:off x="3905345" y="1686871"/>
              <a:ext cx="1602759" cy="167012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29"/>
            <p:cNvSpPr/>
            <p:nvPr/>
          </p:nvSpPr>
          <p:spPr>
            <a:xfrm>
              <a:off x="3995936" y="1772816"/>
              <a:ext cx="1423900" cy="149384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33" name="Group 28"/>
            <p:cNvGrpSpPr>
              <a:grpSpLocks/>
            </p:cNvGrpSpPr>
            <p:nvPr/>
          </p:nvGrpSpPr>
          <p:grpSpPr bwMode="auto">
            <a:xfrm>
              <a:off x="4067944" y="1844824"/>
              <a:ext cx="1296144" cy="1368152"/>
              <a:chOff x="4166" y="1706"/>
              <a:chExt cx="1252" cy="1252"/>
            </a:xfrm>
          </p:grpSpPr>
          <p:sp>
            <p:nvSpPr>
              <p:cNvPr id="35" name="Oval 2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36" name="Oval 3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37" name="Oval 3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38" name="Oval 3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</p:grpSp>
        <p:sp>
          <p:nvSpPr>
            <p:cNvPr id="34" name="Text Box 39"/>
            <p:cNvSpPr txBox="1">
              <a:spLocks noChangeArrowheads="1"/>
            </p:cNvSpPr>
            <p:nvPr/>
          </p:nvSpPr>
          <p:spPr bwMode="gray">
            <a:xfrm flipH="1">
              <a:off x="4211960" y="1987636"/>
              <a:ext cx="1003466" cy="92332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zh-CN" sz="4400" b="1" dirty="0" smtClean="0">
                  <a:solidFill>
                    <a:srgbClr val="5A5A5A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US" altLang="zh-CN" sz="4400" b="1" dirty="0">
                <a:solidFill>
                  <a:srgbClr val="5A5A5A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9" name="组合 36"/>
          <p:cNvGrpSpPr/>
          <p:nvPr/>
        </p:nvGrpSpPr>
        <p:grpSpPr>
          <a:xfrm>
            <a:off x="8658292" y="2064320"/>
            <a:ext cx="1199248" cy="1146787"/>
            <a:chOff x="3707904" y="1556792"/>
            <a:chExt cx="1944216" cy="2016224"/>
          </a:xfrm>
        </p:grpSpPr>
        <p:sp>
          <p:nvSpPr>
            <p:cNvPr id="40" name="椭圆 37"/>
            <p:cNvSpPr/>
            <p:nvPr/>
          </p:nvSpPr>
          <p:spPr>
            <a:xfrm>
              <a:off x="3707904" y="1556792"/>
              <a:ext cx="1944216" cy="201622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38"/>
            <p:cNvSpPr/>
            <p:nvPr/>
          </p:nvSpPr>
          <p:spPr>
            <a:xfrm>
              <a:off x="3905345" y="1686871"/>
              <a:ext cx="1602759" cy="167012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39"/>
            <p:cNvSpPr/>
            <p:nvPr/>
          </p:nvSpPr>
          <p:spPr>
            <a:xfrm>
              <a:off x="3995936" y="1772816"/>
              <a:ext cx="1423900" cy="149384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43" name="Group 28"/>
            <p:cNvGrpSpPr>
              <a:grpSpLocks/>
            </p:cNvGrpSpPr>
            <p:nvPr/>
          </p:nvGrpSpPr>
          <p:grpSpPr bwMode="auto">
            <a:xfrm>
              <a:off x="4067944" y="1844824"/>
              <a:ext cx="1296144" cy="1368152"/>
              <a:chOff x="4166" y="1706"/>
              <a:chExt cx="1252" cy="1252"/>
            </a:xfrm>
          </p:grpSpPr>
          <p:sp>
            <p:nvSpPr>
              <p:cNvPr id="45" name="Oval 2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46" name="Oval 3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47" name="Oval 3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48" name="Oval 3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</p:grpSp>
        <p:sp>
          <p:nvSpPr>
            <p:cNvPr id="44" name="Text Box 39"/>
            <p:cNvSpPr txBox="1">
              <a:spLocks noChangeArrowheads="1"/>
            </p:cNvSpPr>
            <p:nvPr/>
          </p:nvSpPr>
          <p:spPr bwMode="gray">
            <a:xfrm flipH="1">
              <a:off x="4211960" y="1987636"/>
              <a:ext cx="1003466" cy="92332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zh-CN" sz="4400" b="1" dirty="0" smtClean="0">
                  <a:solidFill>
                    <a:srgbClr val="5A5A5A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en-US" altLang="zh-CN" sz="4400" b="1" dirty="0">
                <a:solidFill>
                  <a:srgbClr val="5A5A5A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9" name="AutoShape 6"/>
          <p:cNvSpPr>
            <a:spLocks noChangeArrowheads="1"/>
          </p:cNvSpPr>
          <p:nvPr/>
        </p:nvSpPr>
        <p:spPr bwMode="gray">
          <a:xfrm>
            <a:off x="2957636" y="2501927"/>
            <a:ext cx="422904" cy="400593"/>
          </a:xfrm>
          <a:prstGeom prst="chevron">
            <a:avLst>
              <a:gd name="adj" fmla="val 52514"/>
            </a:avLst>
          </a:prstGeom>
          <a:solidFill>
            <a:srgbClr val="5A5A5A">
              <a:alpha val="50196"/>
            </a:srgbClr>
          </a:solidFill>
          <a:ln w="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50" name="矩形 54"/>
          <p:cNvSpPr/>
          <p:nvPr/>
        </p:nvSpPr>
        <p:spPr>
          <a:xfrm>
            <a:off x="5514140" y="4274120"/>
            <a:ext cx="26670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1" name="TextBox 79"/>
          <p:cNvSpPr txBox="1"/>
          <p:nvPr/>
        </p:nvSpPr>
        <p:spPr>
          <a:xfrm>
            <a:off x="5590340" y="4445391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en-US" altLang="zh-CN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Lose Weight &amp; Aerobic Exercises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altLang="zh-CN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Medicines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altLang="zh-CN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Surgeries</a:t>
            </a:r>
            <a:endParaRPr lang="zh-CN" altLang="en-US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文字方塊 50"/>
          <p:cNvSpPr txBox="1"/>
          <p:nvPr/>
        </p:nvSpPr>
        <p:spPr>
          <a:xfrm>
            <a:off x="5285540" y="3588320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Traditional Treatment Drawbacks</a:t>
            </a:r>
            <a:endParaRPr lang="zh-TW" altLang="en-US" sz="2000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4"/>
          <p:cNvSpPr/>
          <p:nvPr/>
        </p:nvSpPr>
        <p:spPr>
          <a:xfrm>
            <a:off x="1551755" y="2071240"/>
            <a:ext cx="2514600" cy="3733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圓角矩形 10"/>
          <p:cNvSpPr/>
          <p:nvPr/>
        </p:nvSpPr>
        <p:spPr>
          <a:xfrm>
            <a:off x="1627955" y="2147440"/>
            <a:ext cx="2362200" cy="609600"/>
          </a:xfrm>
          <a:prstGeom prst="roundRect">
            <a:avLst/>
          </a:prstGeom>
          <a:solidFill>
            <a:srgbClr val="FFE24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6" name="群組 18"/>
          <p:cNvGrpSpPr/>
          <p:nvPr/>
        </p:nvGrpSpPr>
        <p:grpSpPr>
          <a:xfrm>
            <a:off x="4218755" y="1842640"/>
            <a:ext cx="4068299" cy="3577901"/>
            <a:chOff x="2971800" y="2286000"/>
            <a:chExt cx="4068299" cy="3577901"/>
          </a:xfrm>
        </p:grpSpPr>
        <p:sp>
          <p:nvSpPr>
            <p:cNvPr id="7" name="Freeform 4"/>
            <p:cNvSpPr>
              <a:spLocks noEditPoints="1"/>
            </p:cNvSpPr>
            <p:nvPr/>
          </p:nvSpPr>
          <p:spPr bwMode="auto">
            <a:xfrm>
              <a:off x="3425032" y="3352800"/>
              <a:ext cx="2166263" cy="2511101"/>
            </a:xfrm>
            <a:custGeom>
              <a:avLst/>
              <a:gdLst>
                <a:gd name="T0" fmla="*/ 369 w 369"/>
                <a:gd name="T1" fmla="*/ 187 h 395"/>
                <a:gd name="T2" fmla="*/ 330 w 369"/>
                <a:gd name="T3" fmla="*/ 159 h 395"/>
                <a:gd name="T4" fmla="*/ 361 w 369"/>
                <a:gd name="T5" fmla="*/ 117 h 395"/>
                <a:gd name="T6" fmla="*/ 315 w 369"/>
                <a:gd name="T7" fmla="*/ 105 h 395"/>
                <a:gd name="T8" fmla="*/ 331 w 369"/>
                <a:gd name="T9" fmla="*/ 58 h 395"/>
                <a:gd name="T10" fmla="*/ 284 w 369"/>
                <a:gd name="T11" fmla="*/ 64 h 395"/>
                <a:gd name="T12" fmla="*/ 283 w 369"/>
                <a:gd name="T13" fmla="*/ 18 h 395"/>
                <a:gd name="T14" fmla="*/ 241 w 369"/>
                <a:gd name="T15" fmla="*/ 39 h 395"/>
                <a:gd name="T16" fmla="*/ 225 w 369"/>
                <a:gd name="T17" fmla="*/ 0 h 395"/>
                <a:gd name="T18" fmla="*/ 191 w 369"/>
                <a:gd name="T19" fmla="*/ 33 h 395"/>
                <a:gd name="T20" fmla="*/ 164 w 369"/>
                <a:gd name="T21" fmla="*/ 4 h 395"/>
                <a:gd name="T22" fmla="*/ 142 w 369"/>
                <a:gd name="T23" fmla="*/ 45 h 395"/>
                <a:gd name="T24" fmla="*/ 107 w 369"/>
                <a:gd name="T25" fmla="*/ 29 h 395"/>
                <a:gd name="T26" fmla="*/ 97 w 369"/>
                <a:gd name="T27" fmla="*/ 72 h 395"/>
                <a:gd name="T28" fmla="*/ 58 w 369"/>
                <a:gd name="T29" fmla="*/ 71 h 395"/>
                <a:gd name="T30" fmla="*/ 62 w 369"/>
                <a:gd name="T31" fmla="*/ 112 h 395"/>
                <a:gd name="T32" fmla="*/ 22 w 369"/>
                <a:gd name="T33" fmla="*/ 126 h 395"/>
                <a:gd name="T34" fmla="*/ 39 w 369"/>
                <a:gd name="T35" fmla="*/ 161 h 395"/>
                <a:gd name="T36" fmla="*/ 2 w 369"/>
                <a:gd name="T37" fmla="*/ 188 h 395"/>
                <a:gd name="T38" fmla="*/ 31 w 369"/>
                <a:gd name="T39" fmla="*/ 214 h 395"/>
                <a:gd name="T40" fmla="*/ 2 w 369"/>
                <a:gd name="T41" fmla="*/ 253 h 395"/>
                <a:gd name="T42" fmla="*/ 39 w 369"/>
                <a:gd name="T43" fmla="*/ 266 h 395"/>
                <a:gd name="T44" fmla="*/ 23 w 369"/>
                <a:gd name="T45" fmla="*/ 312 h 395"/>
                <a:gd name="T46" fmla="*/ 64 w 369"/>
                <a:gd name="T47" fmla="*/ 310 h 395"/>
                <a:gd name="T48" fmla="*/ 62 w 369"/>
                <a:gd name="T49" fmla="*/ 360 h 395"/>
                <a:gd name="T50" fmla="*/ 104 w 369"/>
                <a:gd name="T51" fmla="*/ 341 h 395"/>
                <a:gd name="T52" fmla="*/ 118 w 369"/>
                <a:gd name="T53" fmla="*/ 389 h 395"/>
                <a:gd name="T54" fmla="*/ 154 w 369"/>
                <a:gd name="T55" fmla="*/ 355 h 395"/>
                <a:gd name="T56" fmla="*/ 184 w 369"/>
                <a:gd name="T57" fmla="*/ 394 h 395"/>
                <a:gd name="T58" fmla="*/ 209 w 369"/>
                <a:gd name="T59" fmla="*/ 348 h 395"/>
                <a:gd name="T60" fmla="*/ 251 w 369"/>
                <a:gd name="T61" fmla="*/ 372 h 395"/>
                <a:gd name="T62" fmla="*/ 260 w 369"/>
                <a:gd name="T63" fmla="*/ 319 h 395"/>
                <a:gd name="T64" fmla="*/ 310 w 369"/>
                <a:gd name="T65" fmla="*/ 325 h 395"/>
                <a:gd name="T66" fmla="*/ 301 w 369"/>
                <a:gd name="T67" fmla="*/ 274 h 395"/>
                <a:gd name="T68" fmla="*/ 351 w 369"/>
                <a:gd name="T69" fmla="*/ 260 h 395"/>
                <a:gd name="T70" fmla="*/ 326 w 369"/>
                <a:gd name="T71" fmla="*/ 218 h 395"/>
                <a:gd name="T72" fmla="*/ 212 w 369"/>
                <a:gd name="T73" fmla="*/ 213 h 395"/>
                <a:gd name="T74" fmla="*/ 144 w 369"/>
                <a:gd name="T75" fmla="*/ 171 h 395"/>
                <a:gd name="T76" fmla="*/ 212 w 369"/>
                <a:gd name="T77" fmla="*/ 213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69" h="395">
                  <a:moveTo>
                    <a:pt x="365" y="216"/>
                  </a:moveTo>
                  <a:cubicBezTo>
                    <a:pt x="369" y="187"/>
                    <a:pt x="369" y="187"/>
                    <a:pt x="369" y="187"/>
                  </a:cubicBezTo>
                  <a:cubicBezTo>
                    <a:pt x="331" y="180"/>
                    <a:pt x="331" y="180"/>
                    <a:pt x="331" y="180"/>
                  </a:cubicBezTo>
                  <a:cubicBezTo>
                    <a:pt x="330" y="159"/>
                    <a:pt x="330" y="159"/>
                    <a:pt x="330" y="159"/>
                  </a:cubicBezTo>
                  <a:cubicBezTo>
                    <a:pt x="367" y="143"/>
                    <a:pt x="367" y="143"/>
                    <a:pt x="367" y="143"/>
                  </a:cubicBezTo>
                  <a:cubicBezTo>
                    <a:pt x="361" y="117"/>
                    <a:pt x="361" y="117"/>
                    <a:pt x="361" y="117"/>
                  </a:cubicBezTo>
                  <a:cubicBezTo>
                    <a:pt x="323" y="124"/>
                    <a:pt x="323" y="124"/>
                    <a:pt x="323" y="124"/>
                  </a:cubicBezTo>
                  <a:cubicBezTo>
                    <a:pt x="315" y="105"/>
                    <a:pt x="315" y="105"/>
                    <a:pt x="315" y="105"/>
                  </a:cubicBezTo>
                  <a:cubicBezTo>
                    <a:pt x="345" y="79"/>
                    <a:pt x="345" y="79"/>
                    <a:pt x="345" y="79"/>
                  </a:cubicBezTo>
                  <a:cubicBezTo>
                    <a:pt x="331" y="58"/>
                    <a:pt x="331" y="58"/>
                    <a:pt x="331" y="58"/>
                  </a:cubicBezTo>
                  <a:cubicBezTo>
                    <a:pt x="297" y="77"/>
                    <a:pt x="297" y="77"/>
                    <a:pt x="297" y="77"/>
                  </a:cubicBezTo>
                  <a:cubicBezTo>
                    <a:pt x="284" y="64"/>
                    <a:pt x="284" y="64"/>
                    <a:pt x="284" y="64"/>
                  </a:cubicBezTo>
                  <a:cubicBezTo>
                    <a:pt x="303" y="31"/>
                    <a:pt x="303" y="31"/>
                    <a:pt x="303" y="31"/>
                  </a:cubicBezTo>
                  <a:cubicBezTo>
                    <a:pt x="283" y="18"/>
                    <a:pt x="283" y="18"/>
                    <a:pt x="283" y="18"/>
                  </a:cubicBezTo>
                  <a:cubicBezTo>
                    <a:pt x="257" y="46"/>
                    <a:pt x="257" y="46"/>
                    <a:pt x="257" y="46"/>
                  </a:cubicBezTo>
                  <a:cubicBezTo>
                    <a:pt x="241" y="39"/>
                    <a:pt x="241" y="39"/>
                    <a:pt x="241" y="39"/>
                  </a:cubicBezTo>
                  <a:cubicBezTo>
                    <a:pt x="248" y="4"/>
                    <a:pt x="248" y="4"/>
                    <a:pt x="248" y="4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10" y="33"/>
                    <a:pt x="210" y="33"/>
                    <a:pt x="210" y="33"/>
                  </a:cubicBezTo>
                  <a:cubicBezTo>
                    <a:pt x="191" y="33"/>
                    <a:pt x="191" y="33"/>
                    <a:pt x="191" y="33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64" y="4"/>
                    <a:pt x="164" y="4"/>
                    <a:pt x="164" y="4"/>
                  </a:cubicBezTo>
                  <a:cubicBezTo>
                    <a:pt x="160" y="38"/>
                    <a:pt x="160" y="38"/>
                    <a:pt x="160" y="38"/>
                  </a:cubicBezTo>
                  <a:cubicBezTo>
                    <a:pt x="142" y="45"/>
                    <a:pt x="142" y="45"/>
                    <a:pt x="142" y="45"/>
                  </a:cubicBezTo>
                  <a:cubicBezTo>
                    <a:pt x="128" y="17"/>
                    <a:pt x="128" y="17"/>
                    <a:pt x="128" y="17"/>
                  </a:cubicBezTo>
                  <a:cubicBezTo>
                    <a:pt x="107" y="29"/>
                    <a:pt x="107" y="29"/>
                    <a:pt x="107" y="29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97" y="72"/>
                    <a:pt x="97" y="72"/>
                    <a:pt x="97" y="72"/>
                  </a:cubicBezTo>
                  <a:cubicBezTo>
                    <a:pt x="75" y="53"/>
                    <a:pt x="75" y="53"/>
                    <a:pt x="75" y="53"/>
                  </a:cubicBezTo>
                  <a:cubicBezTo>
                    <a:pt x="58" y="71"/>
                    <a:pt x="58" y="71"/>
                    <a:pt x="58" y="71"/>
                  </a:cubicBezTo>
                  <a:cubicBezTo>
                    <a:pt x="73" y="96"/>
                    <a:pt x="73" y="96"/>
                    <a:pt x="73" y="96"/>
                  </a:cubicBezTo>
                  <a:cubicBezTo>
                    <a:pt x="62" y="112"/>
                    <a:pt x="62" y="112"/>
                    <a:pt x="62" y="112"/>
                  </a:cubicBezTo>
                  <a:cubicBezTo>
                    <a:pt x="34" y="103"/>
                    <a:pt x="34" y="103"/>
                    <a:pt x="34" y="103"/>
                  </a:cubicBezTo>
                  <a:cubicBezTo>
                    <a:pt x="22" y="126"/>
                    <a:pt x="22" y="126"/>
                    <a:pt x="22" y="126"/>
                  </a:cubicBezTo>
                  <a:cubicBezTo>
                    <a:pt x="45" y="143"/>
                    <a:pt x="45" y="143"/>
                    <a:pt x="45" y="143"/>
                  </a:cubicBezTo>
                  <a:cubicBezTo>
                    <a:pt x="39" y="161"/>
                    <a:pt x="39" y="161"/>
                    <a:pt x="39" y="161"/>
                  </a:cubicBezTo>
                  <a:cubicBezTo>
                    <a:pt x="8" y="164"/>
                    <a:pt x="8" y="164"/>
                    <a:pt x="8" y="164"/>
                  </a:cubicBezTo>
                  <a:cubicBezTo>
                    <a:pt x="2" y="188"/>
                    <a:pt x="2" y="188"/>
                    <a:pt x="2" y="188"/>
                  </a:cubicBezTo>
                  <a:cubicBezTo>
                    <a:pt x="32" y="195"/>
                    <a:pt x="32" y="195"/>
                    <a:pt x="32" y="195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2" y="253"/>
                    <a:pt x="2" y="253"/>
                    <a:pt x="2" y="253"/>
                  </a:cubicBezTo>
                  <a:cubicBezTo>
                    <a:pt x="34" y="248"/>
                    <a:pt x="34" y="248"/>
                    <a:pt x="34" y="248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12" y="290"/>
                    <a:pt x="12" y="290"/>
                    <a:pt x="12" y="290"/>
                  </a:cubicBezTo>
                  <a:cubicBezTo>
                    <a:pt x="23" y="312"/>
                    <a:pt x="23" y="312"/>
                    <a:pt x="23" y="312"/>
                  </a:cubicBezTo>
                  <a:cubicBezTo>
                    <a:pt x="53" y="295"/>
                    <a:pt x="53" y="295"/>
                    <a:pt x="53" y="295"/>
                  </a:cubicBezTo>
                  <a:cubicBezTo>
                    <a:pt x="64" y="310"/>
                    <a:pt x="64" y="310"/>
                    <a:pt x="64" y="310"/>
                  </a:cubicBezTo>
                  <a:cubicBezTo>
                    <a:pt x="45" y="344"/>
                    <a:pt x="45" y="344"/>
                    <a:pt x="45" y="344"/>
                  </a:cubicBezTo>
                  <a:cubicBezTo>
                    <a:pt x="62" y="360"/>
                    <a:pt x="62" y="360"/>
                    <a:pt x="62" y="360"/>
                  </a:cubicBezTo>
                  <a:cubicBezTo>
                    <a:pt x="88" y="332"/>
                    <a:pt x="88" y="332"/>
                    <a:pt x="88" y="332"/>
                  </a:cubicBezTo>
                  <a:cubicBezTo>
                    <a:pt x="104" y="341"/>
                    <a:pt x="104" y="341"/>
                    <a:pt x="104" y="341"/>
                  </a:cubicBezTo>
                  <a:cubicBezTo>
                    <a:pt x="95" y="381"/>
                    <a:pt x="95" y="381"/>
                    <a:pt x="95" y="381"/>
                  </a:cubicBezTo>
                  <a:cubicBezTo>
                    <a:pt x="118" y="389"/>
                    <a:pt x="118" y="389"/>
                    <a:pt x="118" y="389"/>
                  </a:cubicBezTo>
                  <a:cubicBezTo>
                    <a:pt x="135" y="352"/>
                    <a:pt x="135" y="352"/>
                    <a:pt x="135" y="352"/>
                  </a:cubicBezTo>
                  <a:cubicBezTo>
                    <a:pt x="154" y="355"/>
                    <a:pt x="154" y="355"/>
                    <a:pt x="154" y="355"/>
                  </a:cubicBezTo>
                  <a:cubicBezTo>
                    <a:pt x="158" y="395"/>
                    <a:pt x="158" y="395"/>
                    <a:pt x="158" y="395"/>
                  </a:cubicBezTo>
                  <a:cubicBezTo>
                    <a:pt x="184" y="394"/>
                    <a:pt x="184" y="394"/>
                    <a:pt x="184" y="394"/>
                  </a:cubicBezTo>
                  <a:cubicBezTo>
                    <a:pt x="189" y="353"/>
                    <a:pt x="189" y="353"/>
                    <a:pt x="189" y="353"/>
                  </a:cubicBezTo>
                  <a:cubicBezTo>
                    <a:pt x="209" y="348"/>
                    <a:pt x="209" y="348"/>
                    <a:pt x="209" y="348"/>
                  </a:cubicBezTo>
                  <a:cubicBezTo>
                    <a:pt x="226" y="383"/>
                    <a:pt x="226" y="383"/>
                    <a:pt x="226" y="383"/>
                  </a:cubicBezTo>
                  <a:cubicBezTo>
                    <a:pt x="251" y="372"/>
                    <a:pt x="251" y="372"/>
                    <a:pt x="251" y="372"/>
                  </a:cubicBezTo>
                  <a:cubicBezTo>
                    <a:pt x="242" y="332"/>
                    <a:pt x="242" y="332"/>
                    <a:pt x="242" y="332"/>
                  </a:cubicBezTo>
                  <a:cubicBezTo>
                    <a:pt x="260" y="319"/>
                    <a:pt x="260" y="319"/>
                    <a:pt x="260" y="319"/>
                  </a:cubicBezTo>
                  <a:cubicBezTo>
                    <a:pt x="289" y="346"/>
                    <a:pt x="289" y="346"/>
                    <a:pt x="289" y="346"/>
                  </a:cubicBezTo>
                  <a:cubicBezTo>
                    <a:pt x="310" y="325"/>
                    <a:pt x="310" y="325"/>
                    <a:pt x="310" y="325"/>
                  </a:cubicBezTo>
                  <a:cubicBezTo>
                    <a:pt x="288" y="292"/>
                    <a:pt x="288" y="292"/>
                    <a:pt x="288" y="292"/>
                  </a:cubicBezTo>
                  <a:cubicBezTo>
                    <a:pt x="301" y="274"/>
                    <a:pt x="301" y="274"/>
                    <a:pt x="301" y="274"/>
                  </a:cubicBezTo>
                  <a:cubicBezTo>
                    <a:pt x="338" y="287"/>
                    <a:pt x="338" y="287"/>
                    <a:pt x="338" y="287"/>
                  </a:cubicBezTo>
                  <a:cubicBezTo>
                    <a:pt x="351" y="260"/>
                    <a:pt x="351" y="260"/>
                    <a:pt x="351" y="260"/>
                  </a:cubicBezTo>
                  <a:cubicBezTo>
                    <a:pt x="319" y="239"/>
                    <a:pt x="319" y="239"/>
                    <a:pt x="319" y="239"/>
                  </a:cubicBezTo>
                  <a:cubicBezTo>
                    <a:pt x="326" y="218"/>
                    <a:pt x="326" y="218"/>
                    <a:pt x="326" y="218"/>
                  </a:cubicBezTo>
                  <a:lnTo>
                    <a:pt x="365" y="216"/>
                  </a:lnTo>
                  <a:close/>
                  <a:moveTo>
                    <a:pt x="212" y="213"/>
                  </a:moveTo>
                  <a:cubicBezTo>
                    <a:pt x="199" y="234"/>
                    <a:pt x="173" y="243"/>
                    <a:pt x="154" y="231"/>
                  </a:cubicBezTo>
                  <a:cubicBezTo>
                    <a:pt x="135" y="220"/>
                    <a:pt x="131" y="193"/>
                    <a:pt x="144" y="171"/>
                  </a:cubicBezTo>
                  <a:cubicBezTo>
                    <a:pt x="157" y="149"/>
                    <a:pt x="183" y="141"/>
                    <a:pt x="202" y="153"/>
                  </a:cubicBezTo>
                  <a:cubicBezTo>
                    <a:pt x="221" y="164"/>
                    <a:pt x="225" y="191"/>
                    <a:pt x="212" y="213"/>
                  </a:cubicBezTo>
                  <a:close/>
                </a:path>
              </a:pathLst>
            </a:custGeom>
            <a:solidFill>
              <a:srgbClr val="F58B1F">
                <a:alpha val="80000"/>
              </a:srgbClr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  <a:scene3d>
              <a:camera prst="obliqueTopRight"/>
              <a:lightRig rig="contrasting" dir="t">
                <a:rot lat="0" lon="0" rev="7800000"/>
              </a:lightRig>
            </a:scene3d>
            <a:sp3d>
              <a:bevelT w="139700" h="139700"/>
            </a:sp3d>
            <a:extLst>
              <a:ext uri="{91240B29-F687-4F45-9708-019B960494DF}">
                <a14:hiddenLine xmlns:a14="http://schemas.microsoft.com/office/drawing/2010/main" w="9525" cap="flat" cmpd="sng">
                  <a:noFill/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zh-CN" altLang="en-US"/>
            </a:p>
          </p:txBody>
        </p:sp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2971800" y="2761548"/>
              <a:ext cx="1003246" cy="1176006"/>
            </a:xfrm>
            <a:custGeom>
              <a:avLst/>
              <a:gdLst>
                <a:gd name="T0" fmla="*/ 146 w 171"/>
                <a:gd name="T1" fmla="*/ 83 h 185"/>
                <a:gd name="T2" fmla="*/ 171 w 171"/>
                <a:gd name="T3" fmla="*/ 70 h 185"/>
                <a:gd name="T4" fmla="*/ 168 w 171"/>
                <a:gd name="T5" fmla="*/ 48 h 185"/>
                <a:gd name="T6" fmla="*/ 142 w 171"/>
                <a:gd name="T7" fmla="*/ 54 h 185"/>
                <a:gd name="T8" fmla="*/ 135 w 171"/>
                <a:gd name="T9" fmla="*/ 42 h 185"/>
                <a:gd name="T10" fmla="*/ 149 w 171"/>
                <a:gd name="T11" fmla="*/ 17 h 185"/>
                <a:gd name="T12" fmla="*/ 133 w 171"/>
                <a:gd name="T13" fmla="*/ 6 h 185"/>
                <a:gd name="T14" fmla="*/ 114 w 171"/>
                <a:gd name="T15" fmla="*/ 27 h 185"/>
                <a:gd name="T16" fmla="*/ 100 w 171"/>
                <a:gd name="T17" fmla="*/ 25 h 185"/>
                <a:gd name="T18" fmla="*/ 98 w 171"/>
                <a:gd name="T19" fmla="*/ 0 h 185"/>
                <a:gd name="T20" fmla="*/ 77 w 171"/>
                <a:gd name="T21" fmla="*/ 5 h 185"/>
                <a:gd name="T22" fmla="*/ 72 w 171"/>
                <a:gd name="T23" fmla="*/ 30 h 185"/>
                <a:gd name="T24" fmla="*/ 58 w 171"/>
                <a:gd name="T25" fmla="*/ 39 h 185"/>
                <a:gd name="T26" fmla="*/ 42 w 171"/>
                <a:gd name="T27" fmla="*/ 25 h 185"/>
                <a:gd name="T28" fmla="*/ 26 w 171"/>
                <a:gd name="T29" fmla="*/ 42 h 185"/>
                <a:gd name="T30" fmla="*/ 36 w 171"/>
                <a:gd name="T31" fmla="*/ 61 h 185"/>
                <a:gd name="T32" fmla="*/ 28 w 171"/>
                <a:gd name="T33" fmla="*/ 76 h 185"/>
                <a:gd name="T34" fmla="*/ 5 w 171"/>
                <a:gd name="T35" fmla="*/ 80 h 185"/>
                <a:gd name="T36" fmla="*/ 0 w 171"/>
                <a:gd name="T37" fmla="*/ 102 h 185"/>
                <a:gd name="T38" fmla="*/ 21 w 171"/>
                <a:gd name="T39" fmla="*/ 106 h 185"/>
                <a:gd name="T40" fmla="*/ 23 w 171"/>
                <a:gd name="T41" fmla="*/ 121 h 185"/>
                <a:gd name="T42" fmla="*/ 3 w 171"/>
                <a:gd name="T43" fmla="*/ 140 h 185"/>
                <a:gd name="T44" fmla="*/ 11 w 171"/>
                <a:gd name="T45" fmla="*/ 158 h 185"/>
                <a:gd name="T46" fmla="*/ 35 w 171"/>
                <a:gd name="T47" fmla="*/ 144 h 185"/>
                <a:gd name="T48" fmla="*/ 45 w 171"/>
                <a:gd name="T49" fmla="*/ 153 h 185"/>
                <a:gd name="T50" fmla="*/ 38 w 171"/>
                <a:gd name="T51" fmla="*/ 181 h 185"/>
                <a:gd name="T52" fmla="*/ 58 w 171"/>
                <a:gd name="T53" fmla="*/ 185 h 185"/>
                <a:gd name="T54" fmla="*/ 71 w 171"/>
                <a:gd name="T55" fmla="*/ 159 h 185"/>
                <a:gd name="T56" fmla="*/ 86 w 171"/>
                <a:gd name="T57" fmla="*/ 157 h 185"/>
                <a:gd name="T58" fmla="*/ 97 w 171"/>
                <a:gd name="T59" fmla="*/ 179 h 185"/>
                <a:gd name="T60" fmla="*/ 118 w 171"/>
                <a:gd name="T61" fmla="*/ 168 h 185"/>
                <a:gd name="T62" fmla="*/ 114 w 171"/>
                <a:gd name="T63" fmla="*/ 142 h 185"/>
                <a:gd name="T64" fmla="*/ 127 w 171"/>
                <a:gd name="T65" fmla="*/ 129 h 185"/>
                <a:gd name="T66" fmla="*/ 150 w 171"/>
                <a:gd name="T67" fmla="*/ 135 h 185"/>
                <a:gd name="T68" fmla="*/ 162 w 171"/>
                <a:gd name="T69" fmla="*/ 113 h 185"/>
                <a:gd name="T70" fmla="*/ 142 w 171"/>
                <a:gd name="T71" fmla="*/ 100 h 185"/>
                <a:gd name="T72" fmla="*/ 146 w 171"/>
                <a:gd name="T73" fmla="*/ 83 h 185"/>
                <a:gd name="T74" fmla="*/ 96 w 171"/>
                <a:gd name="T75" fmla="*/ 100 h 185"/>
                <a:gd name="T76" fmla="*/ 69 w 171"/>
                <a:gd name="T77" fmla="*/ 108 h 185"/>
                <a:gd name="T78" fmla="*/ 64 w 171"/>
                <a:gd name="T79" fmla="*/ 80 h 185"/>
                <a:gd name="T80" fmla="*/ 92 w 171"/>
                <a:gd name="T81" fmla="*/ 71 h 185"/>
                <a:gd name="T82" fmla="*/ 96 w 171"/>
                <a:gd name="T83" fmla="*/ 10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1" h="185">
                  <a:moveTo>
                    <a:pt x="146" y="83"/>
                  </a:moveTo>
                  <a:cubicBezTo>
                    <a:pt x="171" y="70"/>
                    <a:pt x="171" y="70"/>
                    <a:pt x="171" y="70"/>
                  </a:cubicBezTo>
                  <a:cubicBezTo>
                    <a:pt x="168" y="48"/>
                    <a:pt x="168" y="48"/>
                    <a:pt x="168" y="48"/>
                  </a:cubicBezTo>
                  <a:cubicBezTo>
                    <a:pt x="142" y="54"/>
                    <a:pt x="142" y="54"/>
                    <a:pt x="142" y="54"/>
                  </a:cubicBezTo>
                  <a:cubicBezTo>
                    <a:pt x="135" y="42"/>
                    <a:pt x="135" y="42"/>
                    <a:pt x="135" y="42"/>
                  </a:cubicBezTo>
                  <a:cubicBezTo>
                    <a:pt x="149" y="17"/>
                    <a:pt x="149" y="17"/>
                    <a:pt x="149" y="17"/>
                  </a:cubicBezTo>
                  <a:cubicBezTo>
                    <a:pt x="133" y="6"/>
                    <a:pt x="133" y="6"/>
                    <a:pt x="133" y="6"/>
                  </a:cubicBezTo>
                  <a:cubicBezTo>
                    <a:pt x="114" y="27"/>
                    <a:pt x="114" y="27"/>
                    <a:pt x="114" y="2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3" y="121"/>
                    <a:pt x="23" y="121"/>
                    <a:pt x="23" y="121"/>
                  </a:cubicBezTo>
                  <a:cubicBezTo>
                    <a:pt x="3" y="140"/>
                    <a:pt x="3" y="140"/>
                    <a:pt x="3" y="140"/>
                  </a:cubicBezTo>
                  <a:cubicBezTo>
                    <a:pt x="11" y="158"/>
                    <a:pt x="11" y="158"/>
                    <a:pt x="11" y="158"/>
                  </a:cubicBezTo>
                  <a:cubicBezTo>
                    <a:pt x="35" y="144"/>
                    <a:pt x="35" y="144"/>
                    <a:pt x="35" y="144"/>
                  </a:cubicBezTo>
                  <a:cubicBezTo>
                    <a:pt x="45" y="153"/>
                    <a:pt x="45" y="153"/>
                    <a:pt x="45" y="153"/>
                  </a:cubicBezTo>
                  <a:cubicBezTo>
                    <a:pt x="38" y="181"/>
                    <a:pt x="38" y="181"/>
                    <a:pt x="38" y="181"/>
                  </a:cubicBezTo>
                  <a:cubicBezTo>
                    <a:pt x="58" y="185"/>
                    <a:pt x="58" y="185"/>
                    <a:pt x="58" y="185"/>
                  </a:cubicBezTo>
                  <a:cubicBezTo>
                    <a:pt x="71" y="159"/>
                    <a:pt x="71" y="159"/>
                    <a:pt x="71" y="159"/>
                  </a:cubicBezTo>
                  <a:cubicBezTo>
                    <a:pt x="86" y="157"/>
                    <a:pt x="86" y="157"/>
                    <a:pt x="86" y="157"/>
                  </a:cubicBezTo>
                  <a:cubicBezTo>
                    <a:pt x="97" y="179"/>
                    <a:pt x="97" y="179"/>
                    <a:pt x="97" y="179"/>
                  </a:cubicBezTo>
                  <a:cubicBezTo>
                    <a:pt x="118" y="168"/>
                    <a:pt x="118" y="168"/>
                    <a:pt x="118" y="168"/>
                  </a:cubicBezTo>
                  <a:cubicBezTo>
                    <a:pt x="114" y="142"/>
                    <a:pt x="114" y="142"/>
                    <a:pt x="114" y="142"/>
                  </a:cubicBezTo>
                  <a:cubicBezTo>
                    <a:pt x="127" y="129"/>
                    <a:pt x="127" y="129"/>
                    <a:pt x="127" y="129"/>
                  </a:cubicBezTo>
                  <a:cubicBezTo>
                    <a:pt x="150" y="135"/>
                    <a:pt x="150" y="135"/>
                    <a:pt x="150" y="135"/>
                  </a:cubicBezTo>
                  <a:cubicBezTo>
                    <a:pt x="162" y="113"/>
                    <a:pt x="162" y="113"/>
                    <a:pt x="162" y="113"/>
                  </a:cubicBezTo>
                  <a:cubicBezTo>
                    <a:pt x="142" y="100"/>
                    <a:pt x="142" y="100"/>
                    <a:pt x="142" y="100"/>
                  </a:cubicBezTo>
                  <a:lnTo>
                    <a:pt x="146" y="83"/>
                  </a:lnTo>
                  <a:close/>
                  <a:moveTo>
                    <a:pt x="96" y="100"/>
                  </a:moveTo>
                  <a:cubicBezTo>
                    <a:pt x="90" y="110"/>
                    <a:pt x="78" y="114"/>
                    <a:pt x="69" y="108"/>
                  </a:cubicBezTo>
                  <a:cubicBezTo>
                    <a:pt x="60" y="103"/>
                    <a:pt x="58" y="90"/>
                    <a:pt x="64" y="80"/>
                  </a:cubicBezTo>
                  <a:cubicBezTo>
                    <a:pt x="70" y="70"/>
                    <a:pt x="83" y="66"/>
                    <a:pt x="92" y="71"/>
                  </a:cubicBezTo>
                  <a:cubicBezTo>
                    <a:pt x="101" y="77"/>
                    <a:pt x="103" y="89"/>
                    <a:pt x="96" y="100"/>
                  </a:cubicBezTo>
                  <a:close/>
                </a:path>
              </a:pathLst>
            </a:custGeom>
            <a:solidFill>
              <a:srgbClr val="FFE241">
                <a:alpha val="69804"/>
              </a:srgbClr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  <a:scene3d>
              <a:camera prst="obliqueTopRight"/>
              <a:lightRig rig="contrasting" dir="t">
                <a:rot lat="0" lon="0" rev="7800000"/>
              </a:lightRig>
            </a:scene3d>
            <a:sp3d>
              <a:bevelT w="139700" h="139700"/>
            </a:sp3d>
            <a:extLst>
              <a:ext uri="{91240B29-F687-4F45-9708-019B960494DF}">
                <a14:hiddenLine xmlns:a14="http://schemas.microsoft.com/office/drawing/2010/main" w="9525" cap="flat" cmpd="sng">
                  <a:noFill/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zh-CN" altLang="en-US"/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253832" y="2286000"/>
              <a:ext cx="1786267" cy="1812360"/>
            </a:xfrm>
            <a:custGeom>
              <a:avLst/>
              <a:gdLst>
                <a:gd name="T0" fmla="*/ 298 w 304"/>
                <a:gd name="T1" fmla="*/ 165 h 285"/>
                <a:gd name="T2" fmla="*/ 304 w 304"/>
                <a:gd name="T3" fmla="*/ 135 h 285"/>
                <a:gd name="T4" fmla="*/ 268 w 304"/>
                <a:gd name="T5" fmla="*/ 128 h 285"/>
                <a:gd name="T6" fmla="*/ 265 w 304"/>
                <a:gd name="T7" fmla="*/ 106 h 285"/>
                <a:gd name="T8" fmla="*/ 298 w 304"/>
                <a:gd name="T9" fmla="*/ 88 h 285"/>
                <a:gd name="T10" fmla="*/ 287 w 304"/>
                <a:gd name="T11" fmla="*/ 62 h 285"/>
                <a:gd name="T12" fmla="*/ 251 w 304"/>
                <a:gd name="T13" fmla="*/ 73 h 285"/>
                <a:gd name="T14" fmla="*/ 237 w 304"/>
                <a:gd name="T15" fmla="*/ 57 h 285"/>
                <a:gd name="T16" fmla="*/ 256 w 304"/>
                <a:gd name="T17" fmla="*/ 28 h 285"/>
                <a:gd name="T18" fmla="*/ 233 w 304"/>
                <a:gd name="T19" fmla="*/ 13 h 285"/>
                <a:gd name="T20" fmla="*/ 207 w 304"/>
                <a:gd name="T21" fmla="*/ 37 h 285"/>
                <a:gd name="T22" fmla="*/ 186 w 304"/>
                <a:gd name="T23" fmla="*/ 31 h 285"/>
                <a:gd name="T24" fmla="*/ 188 w 304"/>
                <a:gd name="T25" fmla="*/ 0 h 285"/>
                <a:gd name="T26" fmla="*/ 159 w 304"/>
                <a:gd name="T27" fmla="*/ 0 h 285"/>
                <a:gd name="T28" fmla="*/ 148 w 304"/>
                <a:gd name="T29" fmla="*/ 30 h 285"/>
                <a:gd name="T30" fmla="*/ 126 w 304"/>
                <a:gd name="T31" fmla="*/ 34 h 285"/>
                <a:gd name="T32" fmla="*/ 112 w 304"/>
                <a:gd name="T33" fmla="*/ 10 h 285"/>
                <a:gd name="T34" fmla="*/ 85 w 304"/>
                <a:gd name="T35" fmla="*/ 22 h 285"/>
                <a:gd name="T36" fmla="*/ 90 w 304"/>
                <a:gd name="T37" fmla="*/ 50 h 285"/>
                <a:gd name="T38" fmla="*/ 73 w 304"/>
                <a:gd name="T39" fmla="*/ 64 h 285"/>
                <a:gd name="T40" fmla="*/ 47 w 304"/>
                <a:gd name="T41" fmla="*/ 51 h 285"/>
                <a:gd name="T42" fmla="*/ 28 w 304"/>
                <a:gd name="T43" fmla="*/ 73 h 285"/>
                <a:gd name="T44" fmla="*/ 48 w 304"/>
                <a:gd name="T45" fmla="*/ 93 h 285"/>
                <a:gd name="T46" fmla="*/ 38 w 304"/>
                <a:gd name="T47" fmla="*/ 112 h 285"/>
                <a:gd name="T48" fmla="*/ 7 w 304"/>
                <a:gd name="T49" fmla="*/ 114 h 285"/>
                <a:gd name="T50" fmla="*/ 0 w 304"/>
                <a:gd name="T51" fmla="*/ 140 h 285"/>
                <a:gd name="T52" fmla="*/ 30 w 304"/>
                <a:gd name="T53" fmla="*/ 147 h 285"/>
                <a:gd name="T54" fmla="*/ 30 w 304"/>
                <a:gd name="T55" fmla="*/ 167 h 285"/>
                <a:gd name="T56" fmla="*/ 1 w 304"/>
                <a:gd name="T57" fmla="*/ 184 h 285"/>
                <a:gd name="T58" fmla="*/ 9 w 304"/>
                <a:gd name="T59" fmla="*/ 209 h 285"/>
                <a:gd name="T60" fmla="*/ 41 w 304"/>
                <a:gd name="T61" fmla="*/ 200 h 285"/>
                <a:gd name="T62" fmla="*/ 53 w 304"/>
                <a:gd name="T63" fmla="*/ 217 h 285"/>
                <a:gd name="T64" fmla="*/ 34 w 304"/>
                <a:gd name="T65" fmla="*/ 246 h 285"/>
                <a:gd name="T66" fmla="*/ 55 w 304"/>
                <a:gd name="T67" fmla="*/ 263 h 285"/>
                <a:gd name="T68" fmla="*/ 81 w 304"/>
                <a:gd name="T69" fmla="*/ 239 h 285"/>
                <a:gd name="T70" fmla="*/ 101 w 304"/>
                <a:gd name="T71" fmla="*/ 248 h 285"/>
                <a:gd name="T72" fmla="*/ 98 w 304"/>
                <a:gd name="T73" fmla="*/ 282 h 285"/>
                <a:gd name="T74" fmla="*/ 128 w 304"/>
                <a:gd name="T75" fmla="*/ 285 h 285"/>
                <a:gd name="T76" fmla="*/ 140 w 304"/>
                <a:gd name="T77" fmla="*/ 252 h 285"/>
                <a:gd name="T78" fmla="*/ 163 w 304"/>
                <a:gd name="T79" fmla="*/ 249 h 285"/>
                <a:gd name="T80" fmla="*/ 180 w 304"/>
                <a:gd name="T81" fmla="*/ 279 h 285"/>
                <a:gd name="T82" fmla="*/ 210 w 304"/>
                <a:gd name="T83" fmla="*/ 267 h 285"/>
                <a:gd name="T84" fmla="*/ 202 w 304"/>
                <a:gd name="T85" fmla="*/ 234 h 285"/>
                <a:gd name="T86" fmla="*/ 222 w 304"/>
                <a:gd name="T87" fmla="*/ 220 h 285"/>
                <a:gd name="T88" fmla="*/ 254 w 304"/>
                <a:gd name="T89" fmla="*/ 236 h 285"/>
                <a:gd name="T90" fmla="*/ 275 w 304"/>
                <a:gd name="T91" fmla="*/ 212 h 285"/>
                <a:gd name="T92" fmla="*/ 250 w 304"/>
                <a:gd name="T93" fmla="*/ 188 h 285"/>
                <a:gd name="T94" fmla="*/ 260 w 304"/>
                <a:gd name="T95" fmla="*/ 167 h 285"/>
                <a:gd name="T96" fmla="*/ 298 w 304"/>
                <a:gd name="T97" fmla="*/ 165 h 285"/>
                <a:gd name="T98" fmla="*/ 175 w 304"/>
                <a:gd name="T99" fmla="*/ 187 h 285"/>
                <a:gd name="T100" fmla="*/ 92 w 304"/>
                <a:gd name="T101" fmla="*/ 172 h 285"/>
                <a:gd name="T102" fmla="*/ 119 w 304"/>
                <a:gd name="T103" fmla="*/ 92 h 285"/>
                <a:gd name="T104" fmla="*/ 201 w 304"/>
                <a:gd name="T105" fmla="*/ 107 h 285"/>
                <a:gd name="T106" fmla="*/ 175 w 304"/>
                <a:gd name="T107" fmla="*/ 187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04" h="285">
                  <a:moveTo>
                    <a:pt x="298" y="165"/>
                  </a:moveTo>
                  <a:cubicBezTo>
                    <a:pt x="304" y="135"/>
                    <a:pt x="304" y="135"/>
                    <a:pt x="304" y="135"/>
                  </a:cubicBezTo>
                  <a:cubicBezTo>
                    <a:pt x="268" y="128"/>
                    <a:pt x="268" y="128"/>
                    <a:pt x="268" y="128"/>
                  </a:cubicBezTo>
                  <a:cubicBezTo>
                    <a:pt x="265" y="106"/>
                    <a:pt x="265" y="106"/>
                    <a:pt x="265" y="106"/>
                  </a:cubicBezTo>
                  <a:cubicBezTo>
                    <a:pt x="298" y="88"/>
                    <a:pt x="298" y="88"/>
                    <a:pt x="298" y="88"/>
                  </a:cubicBezTo>
                  <a:cubicBezTo>
                    <a:pt x="287" y="62"/>
                    <a:pt x="287" y="62"/>
                    <a:pt x="287" y="62"/>
                  </a:cubicBezTo>
                  <a:cubicBezTo>
                    <a:pt x="251" y="73"/>
                    <a:pt x="251" y="73"/>
                    <a:pt x="251" y="73"/>
                  </a:cubicBezTo>
                  <a:cubicBezTo>
                    <a:pt x="237" y="57"/>
                    <a:pt x="237" y="57"/>
                    <a:pt x="237" y="57"/>
                  </a:cubicBezTo>
                  <a:cubicBezTo>
                    <a:pt x="256" y="28"/>
                    <a:pt x="256" y="28"/>
                    <a:pt x="256" y="28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07" y="37"/>
                    <a:pt x="207" y="37"/>
                    <a:pt x="207" y="37"/>
                  </a:cubicBezTo>
                  <a:cubicBezTo>
                    <a:pt x="186" y="31"/>
                    <a:pt x="186" y="31"/>
                    <a:pt x="186" y="31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48" y="30"/>
                    <a:pt x="148" y="30"/>
                    <a:pt x="148" y="30"/>
                  </a:cubicBezTo>
                  <a:cubicBezTo>
                    <a:pt x="126" y="34"/>
                    <a:pt x="126" y="34"/>
                    <a:pt x="126" y="34"/>
                  </a:cubicBezTo>
                  <a:cubicBezTo>
                    <a:pt x="112" y="10"/>
                    <a:pt x="112" y="10"/>
                    <a:pt x="112" y="10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90" y="50"/>
                    <a:pt x="90" y="50"/>
                    <a:pt x="90" y="50"/>
                  </a:cubicBezTo>
                  <a:cubicBezTo>
                    <a:pt x="73" y="64"/>
                    <a:pt x="73" y="64"/>
                    <a:pt x="73" y="64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28" y="73"/>
                    <a:pt x="28" y="73"/>
                    <a:pt x="28" y="73"/>
                  </a:cubicBezTo>
                  <a:cubicBezTo>
                    <a:pt x="48" y="93"/>
                    <a:pt x="48" y="93"/>
                    <a:pt x="48" y="93"/>
                  </a:cubicBezTo>
                  <a:cubicBezTo>
                    <a:pt x="38" y="112"/>
                    <a:pt x="38" y="112"/>
                    <a:pt x="38" y="112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30" y="147"/>
                    <a:pt x="30" y="147"/>
                    <a:pt x="30" y="147"/>
                  </a:cubicBezTo>
                  <a:cubicBezTo>
                    <a:pt x="30" y="167"/>
                    <a:pt x="30" y="167"/>
                    <a:pt x="30" y="167"/>
                  </a:cubicBezTo>
                  <a:cubicBezTo>
                    <a:pt x="1" y="184"/>
                    <a:pt x="1" y="184"/>
                    <a:pt x="1" y="184"/>
                  </a:cubicBezTo>
                  <a:cubicBezTo>
                    <a:pt x="9" y="209"/>
                    <a:pt x="9" y="209"/>
                    <a:pt x="9" y="209"/>
                  </a:cubicBezTo>
                  <a:cubicBezTo>
                    <a:pt x="41" y="200"/>
                    <a:pt x="41" y="200"/>
                    <a:pt x="41" y="200"/>
                  </a:cubicBezTo>
                  <a:cubicBezTo>
                    <a:pt x="53" y="217"/>
                    <a:pt x="53" y="217"/>
                    <a:pt x="53" y="217"/>
                  </a:cubicBezTo>
                  <a:cubicBezTo>
                    <a:pt x="34" y="246"/>
                    <a:pt x="34" y="246"/>
                    <a:pt x="34" y="246"/>
                  </a:cubicBezTo>
                  <a:cubicBezTo>
                    <a:pt x="55" y="263"/>
                    <a:pt x="55" y="263"/>
                    <a:pt x="55" y="263"/>
                  </a:cubicBezTo>
                  <a:cubicBezTo>
                    <a:pt x="81" y="239"/>
                    <a:pt x="81" y="239"/>
                    <a:pt x="81" y="239"/>
                  </a:cubicBezTo>
                  <a:cubicBezTo>
                    <a:pt x="101" y="248"/>
                    <a:pt x="101" y="248"/>
                    <a:pt x="101" y="248"/>
                  </a:cubicBezTo>
                  <a:cubicBezTo>
                    <a:pt x="98" y="282"/>
                    <a:pt x="98" y="282"/>
                    <a:pt x="98" y="282"/>
                  </a:cubicBezTo>
                  <a:cubicBezTo>
                    <a:pt x="128" y="285"/>
                    <a:pt x="128" y="285"/>
                    <a:pt x="128" y="285"/>
                  </a:cubicBezTo>
                  <a:cubicBezTo>
                    <a:pt x="140" y="252"/>
                    <a:pt x="140" y="252"/>
                    <a:pt x="140" y="252"/>
                  </a:cubicBezTo>
                  <a:cubicBezTo>
                    <a:pt x="163" y="249"/>
                    <a:pt x="163" y="249"/>
                    <a:pt x="163" y="249"/>
                  </a:cubicBezTo>
                  <a:cubicBezTo>
                    <a:pt x="180" y="279"/>
                    <a:pt x="180" y="279"/>
                    <a:pt x="180" y="279"/>
                  </a:cubicBezTo>
                  <a:cubicBezTo>
                    <a:pt x="210" y="267"/>
                    <a:pt x="210" y="267"/>
                    <a:pt x="210" y="267"/>
                  </a:cubicBezTo>
                  <a:cubicBezTo>
                    <a:pt x="202" y="234"/>
                    <a:pt x="202" y="234"/>
                    <a:pt x="202" y="234"/>
                  </a:cubicBezTo>
                  <a:cubicBezTo>
                    <a:pt x="222" y="220"/>
                    <a:pt x="222" y="220"/>
                    <a:pt x="222" y="220"/>
                  </a:cubicBezTo>
                  <a:cubicBezTo>
                    <a:pt x="254" y="236"/>
                    <a:pt x="254" y="236"/>
                    <a:pt x="254" y="236"/>
                  </a:cubicBezTo>
                  <a:cubicBezTo>
                    <a:pt x="275" y="212"/>
                    <a:pt x="275" y="212"/>
                    <a:pt x="275" y="212"/>
                  </a:cubicBezTo>
                  <a:cubicBezTo>
                    <a:pt x="250" y="188"/>
                    <a:pt x="250" y="188"/>
                    <a:pt x="250" y="188"/>
                  </a:cubicBezTo>
                  <a:cubicBezTo>
                    <a:pt x="260" y="167"/>
                    <a:pt x="260" y="167"/>
                    <a:pt x="260" y="167"/>
                  </a:cubicBezTo>
                  <a:lnTo>
                    <a:pt x="298" y="165"/>
                  </a:lnTo>
                  <a:close/>
                  <a:moveTo>
                    <a:pt x="175" y="187"/>
                  </a:moveTo>
                  <a:cubicBezTo>
                    <a:pt x="145" y="205"/>
                    <a:pt x="108" y="198"/>
                    <a:pt x="92" y="172"/>
                  </a:cubicBezTo>
                  <a:cubicBezTo>
                    <a:pt x="77" y="145"/>
                    <a:pt x="89" y="110"/>
                    <a:pt x="119" y="92"/>
                  </a:cubicBezTo>
                  <a:cubicBezTo>
                    <a:pt x="149" y="75"/>
                    <a:pt x="185" y="81"/>
                    <a:pt x="201" y="107"/>
                  </a:cubicBezTo>
                  <a:cubicBezTo>
                    <a:pt x="216" y="134"/>
                    <a:pt x="205" y="169"/>
                    <a:pt x="175" y="187"/>
                  </a:cubicBezTo>
                  <a:close/>
                </a:path>
              </a:pathLst>
            </a:custGeom>
            <a:solidFill>
              <a:srgbClr val="7D64C8">
                <a:alpha val="50196"/>
              </a:srgbClr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  <a:scene3d>
              <a:camera prst="obliqueTopRight"/>
              <a:lightRig rig="contrasting" dir="t">
                <a:rot lat="0" lon="0" rev="7800000"/>
              </a:lightRig>
            </a:scene3d>
            <a:sp3d>
              <a:bevelT w="139700" h="139700"/>
            </a:sp3d>
            <a:extLst>
              <a:ext uri="{91240B29-F687-4F45-9708-019B960494DF}">
                <a14:hiddenLine xmlns:a14="http://schemas.microsoft.com/office/drawing/2010/main" w="9525" cap="flat" cmpd="sng">
                  <a:noFill/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zh-CN" altLang="en-US"/>
            </a:p>
          </p:txBody>
        </p:sp>
      </p:grpSp>
      <p:sp>
        <p:nvSpPr>
          <p:cNvPr id="10" name="文字方塊 6"/>
          <p:cNvSpPr txBox="1"/>
          <p:nvPr/>
        </p:nvSpPr>
        <p:spPr>
          <a:xfrm>
            <a:off x="1780355" y="1105465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rgbClr val="6E32C8"/>
                </a:solidFill>
                <a:latin typeface="Arial" pitchFamily="34" charset="0"/>
                <a:cs typeface="Arial" pitchFamily="34" charset="0"/>
              </a:rPr>
              <a:t>Traditional Treatments</a:t>
            </a:r>
            <a:endParaRPr lang="zh-TW" altLang="en-US" sz="3200" b="1" dirty="0">
              <a:solidFill>
                <a:srgbClr val="6E32C8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直線接點 8"/>
          <p:cNvCxnSpPr/>
          <p:nvPr/>
        </p:nvCxnSpPr>
        <p:spPr>
          <a:xfrm>
            <a:off x="1399355" y="1766440"/>
            <a:ext cx="5040000" cy="1588"/>
          </a:xfrm>
          <a:prstGeom prst="line">
            <a:avLst/>
          </a:prstGeom>
          <a:ln w="57150">
            <a:solidFill>
              <a:srgbClr val="F58B1F">
                <a:alpha val="69804"/>
              </a:srgb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9"/>
          <p:cNvSpPr txBox="1"/>
          <p:nvPr/>
        </p:nvSpPr>
        <p:spPr>
          <a:xfrm>
            <a:off x="1780355" y="214744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Lose Weight &amp; Aerobic Exercise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1780355" y="290051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en-US" altLang="zh-TW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Jogging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altLang="zh-TW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Cycling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altLang="zh-TW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Swimming</a:t>
            </a:r>
          </a:p>
        </p:txBody>
      </p:sp>
      <p:sp>
        <p:nvSpPr>
          <p:cNvPr id="14" name="圓角矩形 15"/>
          <p:cNvSpPr/>
          <p:nvPr/>
        </p:nvSpPr>
        <p:spPr>
          <a:xfrm>
            <a:off x="1627955" y="3976240"/>
            <a:ext cx="2362200" cy="609600"/>
          </a:xfrm>
          <a:prstGeom prst="roundRect">
            <a:avLst/>
          </a:prstGeom>
          <a:solidFill>
            <a:srgbClr val="F58B1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Medicines</a:t>
            </a:r>
            <a:endParaRPr lang="zh-TW" altLang="en-US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文字方塊 16"/>
          <p:cNvSpPr txBox="1"/>
          <p:nvPr/>
        </p:nvSpPr>
        <p:spPr>
          <a:xfrm>
            <a:off x="1780355" y="472931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en-US" altLang="zh-TW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Oral Analgesic to Resist Pain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altLang="zh-TW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6" name="矩形 17"/>
          <p:cNvSpPr/>
          <p:nvPr/>
        </p:nvSpPr>
        <p:spPr>
          <a:xfrm>
            <a:off x="8409755" y="2071240"/>
            <a:ext cx="2133600" cy="3733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圓角矩形 19"/>
          <p:cNvSpPr/>
          <p:nvPr/>
        </p:nvSpPr>
        <p:spPr>
          <a:xfrm>
            <a:off x="8485955" y="2147440"/>
            <a:ext cx="1981200" cy="609600"/>
          </a:xfrm>
          <a:prstGeom prst="roundRect">
            <a:avLst/>
          </a:prstGeom>
          <a:solidFill>
            <a:srgbClr val="7C66DC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Surgery</a:t>
            </a:r>
            <a:endParaRPr lang="zh-TW" altLang="en-US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文字方塊 20"/>
          <p:cNvSpPr txBox="1"/>
          <p:nvPr/>
        </p:nvSpPr>
        <p:spPr>
          <a:xfrm>
            <a:off x="8638355" y="290944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en-US" altLang="zh-TW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Debridement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altLang="zh-TW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Joint Replacement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2057455" y="883785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rgbClr val="6E32C8"/>
                </a:solidFill>
                <a:latin typeface="Arial" pitchFamily="34" charset="0"/>
                <a:cs typeface="Arial" pitchFamily="34" charset="0"/>
              </a:rPr>
              <a:t>Lose Weight</a:t>
            </a:r>
            <a:endParaRPr lang="zh-TW" altLang="en-US" sz="3200" b="1" dirty="0">
              <a:solidFill>
                <a:srgbClr val="6E32C8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直線接點 4"/>
          <p:cNvCxnSpPr/>
          <p:nvPr/>
        </p:nvCxnSpPr>
        <p:spPr>
          <a:xfrm>
            <a:off x="1676455" y="1544760"/>
            <a:ext cx="3204000" cy="1588"/>
          </a:xfrm>
          <a:prstGeom prst="line">
            <a:avLst/>
          </a:prstGeom>
          <a:ln w="57150">
            <a:solidFill>
              <a:srgbClr val="F58B1F">
                <a:alpha val="69804"/>
              </a:srgb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4" descr="http://www.weightlosstips101.org/wp-content/uploads/2013/04/weight-loss-tips-ma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55" y="2428327"/>
            <a:ext cx="6638925" cy="4298033"/>
          </a:xfrm>
          <a:prstGeom prst="rect">
            <a:avLst/>
          </a:prstGeom>
          <a:noFill/>
        </p:spPr>
      </p:pic>
      <p:sp>
        <p:nvSpPr>
          <p:cNvPr id="7" name="Freeform 4"/>
          <p:cNvSpPr>
            <a:spLocks/>
          </p:cNvSpPr>
          <p:nvPr/>
        </p:nvSpPr>
        <p:spPr bwMode="gray">
          <a:xfrm>
            <a:off x="2514655" y="1773359"/>
            <a:ext cx="7696200" cy="533400"/>
          </a:xfrm>
          <a:custGeom>
            <a:avLst/>
            <a:gdLst/>
            <a:ahLst/>
            <a:cxnLst>
              <a:cxn ang="0">
                <a:pos x="1" y="113"/>
              </a:cxn>
              <a:cxn ang="0">
                <a:pos x="1" y="283"/>
              </a:cxn>
              <a:cxn ang="0">
                <a:pos x="880" y="283"/>
              </a:cxn>
              <a:cxn ang="0">
                <a:pos x="880" y="106"/>
              </a:cxn>
              <a:cxn ang="0">
                <a:pos x="742" y="4"/>
              </a:cxn>
              <a:cxn ang="0">
                <a:pos x="140" y="4"/>
              </a:cxn>
              <a:cxn ang="0">
                <a:pos x="1" y="113"/>
              </a:cxn>
            </a:cxnLst>
            <a:rect l="0" t="0" r="r" b="b"/>
            <a:pathLst>
              <a:path w="880" h="283">
                <a:moveTo>
                  <a:pt x="1" y="113"/>
                </a:moveTo>
                <a:cubicBezTo>
                  <a:pt x="1" y="237"/>
                  <a:pt x="1" y="283"/>
                  <a:pt x="1" y="283"/>
                </a:cubicBezTo>
                <a:lnTo>
                  <a:pt x="880" y="283"/>
                </a:lnTo>
                <a:lnTo>
                  <a:pt x="880" y="106"/>
                </a:lnTo>
                <a:cubicBezTo>
                  <a:pt x="878" y="68"/>
                  <a:pt x="862" y="4"/>
                  <a:pt x="742" y="4"/>
                </a:cubicBezTo>
                <a:cubicBezTo>
                  <a:pt x="365" y="4"/>
                  <a:pt x="140" y="4"/>
                  <a:pt x="140" y="4"/>
                </a:cubicBezTo>
                <a:cubicBezTo>
                  <a:pt x="16" y="0"/>
                  <a:pt x="0" y="91"/>
                  <a:pt x="1" y="113"/>
                </a:cubicBezTo>
                <a:close/>
              </a:path>
            </a:pathLst>
          </a:custGeom>
          <a:solidFill>
            <a:srgbClr val="FFE241">
              <a:alpha val="80000"/>
            </a:srgbClr>
          </a:solidFill>
          <a:ln w="9525" cap="flat" cmpd="sng">
            <a:noFill/>
            <a:prstDash val="solid"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" name="Rectangle 47"/>
          <p:cNvSpPr>
            <a:spLocks noChangeArrowheads="1"/>
          </p:cNvSpPr>
          <p:nvPr/>
        </p:nvSpPr>
        <p:spPr bwMode="gray">
          <a:xfrm>
            <a:off x="2516242" y="2298822"/>
            <a:ext cx="7694613" cy="61753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anchor="ctr"/>
          <a:lstStyle/>
          <a:p>
            <a:r>
              <a:rPr lang="en-US" altLang="zh-TW" sz="2000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Drawbacks: Could not achieve the quick result for relieving 		        OA pain. </a:t>
            </a:r>
            <a:endParaRPr lang="zh-TW" altLang="en-US" sz="2000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文字方塊 6"/>
          <p:cNvSpPr txBox="1"/>
          <p:nvPr/>
        </p:nvSpPr>
        <p:spPr>
          <a:xfrm>
            <a:off x="3962455" y="1773359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Less the Burden of Joint</a:t>
            </a:r>
            <a:endParaRPr lang="zh-TW" altLang="en-US" sz="2800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2"/>
          <p:cNvSpPr txBox="1"/>
          <p:nvPr/>
        </p:nvSpPr>
        <p:spPr>
          <a:xfrm>
            <a:off x="1974325" y="1548825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rgbClr val="6E32C8"/>
                </a:solidFill>
                <a:latin typeface="Arial" pitchFamily="34" charset="0"/>
                <a:cs typeface="Arial" pitchFamily="34" charset="0"/>
              </a:rPr>
              <a:t>Oral Painkiller Drugs</a:t>
            </a:r>
            <a:endParaRPr lang="zh-TW" altLang="en-US" sz="3200" b="1" dirty="0">
              <a:solidFill>
                <a:srgbClr val="6E32C8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直線接點 3"/>
          <p:cNvCxnSpPr/>
          <p:nvPr/>
        </p:nvCxnSpPr>
        <p:spPr>
          <a:xfrm>
            <a:off x="1593325" y="2208212"/>
            <a:ext cx="4644000" cy="1588"/>
          </a:xfrm>
          <a:prstGeom prst="line">
            <a:avLst/>
          </a:prstGeom>
          <a:ln w="57150">
            <a:solidFill>
              <a:srgbClr val="F58B1F">
                <a:alpha val="69804"/>
              </a:srgb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4" descr="http://i.telegraph.co.uk/multimedia/archive/02111/medicine_2111168b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7625" y="2895600"/>
            <a:ext cx="3848100" cy="2408166"/>
          </a:xfrm>
          <a:prstGeom prst="rect">
            <a:avLst/>
          </a:prstGeom>
          <a:noFill/>
        </p:spPr>
      </p:pic>
      <p:sp>
        <p:nvSpPr>
          <p:cNvPr id="7" name="Freeform 48"/>
          <p:cNvSpPr>
            <a:spLocks/>
          </p:cNvSpPr>
          <p:nvPr/>
        </p:nvSpPr>
        <p:spPr bwMode="gray">
          <a:xfrm>
            <a:off x="5860525" y="2895600"/>
            <a:ext cx="4638675" cy="498475"/>
          </a:xfrm>
          <a:custGeom>
            <a:avLst/>
            <a:gdLst/>
            <a:ahLst/>
            <a:cxnLst>
              <a:cxn ang="0">
                <a:pos x="1" y="113"/>
              </a:cxn>
              <a:cxn ang="0">
                <a:pos x="1" y="283"/>
              </a:cxn>
              <a:cxn ang="0">
                <a:pos x="880" y="283"/>
              </a:cxn>
              <a:cxn ang="0">
                <a:pos x="880" y="106"/>
              </a:cxn>
              <a:cxn ang="0">
                <a:pos x="742" y="4"/>
              </a:cxn>
              <a:cxn ang="0">
                <a:pos x="140" y="4"/>
              </a:cxn>
              <a:cxn ang="0">
                <a:pos x="1" y="113"/>
              </a:cxn>
            </a:cxnLst>
            <a:rect l="0" t="0" r="r" b="b"/>
            <a:pathLst>
              <a:path w="880" h="283">
                <a:moveTo>
                  <a:pt x="1" y="113"/>
                </a:moveTo>
                <a:cubicBezTo>
                  <a:pt x="1" y="237"/>
                  <a:pt x="1" y="283"/>
                  <a:pt x="1" y="283"/>
                </a:cubicBezTo>
                <a:lnTo>
                  <a:pt x="880" y="283"/>
                </a:lnTo>
                <a:lnTo>
                  <a:pt x="880" y="106"/>
                </a:lnTo>
                <a:cubicBezTo>
                  <a:pt x="878" y="68"/>
                  <a:pt x="862" y="4"/>
                  <a:pt x="742" y="4"/>
                </a:cubicBezTo>
                <a:cubicBezTo>
                  <a:pt x="365" y="4"/>
                  <a:pt x="140" y="4"/>
                  <a:pt x="140" y="4"/>
                </a:cubicBezTo>
                <a:cubicBezTo>
                  <a:pt x="16" y="0"/>
                  <a:pt x="0" y="91"/>
                  <a:pt x="1" y="113"/>
                </a:cubicBezTo>
                <a:close/>
              </a:path>
            </a:pathLst>
          </a:custGeom>
          <a:solidFill>
            <a:srgbClr val="FFE241">
              <a:alpha val="80000"/>
            </a:srgbClr>
          </a:solidFill>
          <a:ln w="9525" cap="flat" cmpd="sng">
            <a:noFill/>
            <a:prstDash val="solid"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" name="Rectangle 49"/>
          <p:cNvSpPr>
            <a:spLocks noChangeArrowheads="1"/>
          </p:cNvSpPr>
          <p:nvPr/>
        </p:nvSpPr>
        <p:spPr bwMode="gray">
          <a:xfrm>
            <a:off x="5860526" y="3394075"/>
            <a:ext cx="4648200" cy="193992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anchor="ctr"/>
          <a:lstStyle/>
          <a:p>
            <a:r>
              <a:rPr lang="en-US" altLang="zh-TW" sz="2000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Drawbacks: Inducing side effects that may harmful to gastrointestinal health, such as ulcer. </a:t>
            </a:r>
            <a:endParaRPr lang="zh-TW" altLang="en-US" sz="2000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393925" y="28956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Relief the Joint Pain</a:t>
            </a:r>
            <a:endParaRPr lang="zh-TW" altLang="en-US" sz="2800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9"/>
          <p:cNvSpPr/>
          <p:nvPr/>
        </p:nvSpPr>
        <p:spPr>
          <a:xfrm>
            <a:off x="1496340" y="1676400"/>
            <a:ext cx="9144000" cy="4953000"/>
          </a:xfrm>
          <a:custGeom>
            <a:avLst/>
            <a:gdLst>
              <a:gd name="connsiteX0" fmla="*/ 0 w 9144000"/>
              <a:gd name="connsiteY0" fmla="*/ 0 h 6096000"/>
              <a:gd name="connsiteX1" fmla="*/ 9144000 w 9144000"/>
              <a:gd name="connsiteY1" fmla="*/ 0 h 6096000"/>
              <a:gd name="connsiteX2" fmla="*/ 9144000 w 9144000"/>
              <a:gd name="connsiteY2" fmla="*/ 6096000 h 6096000"/>
              <a:gd name="connsiteX3" fmla="*/ 0 w 9144000"/>
              <a:gd name="connsiteY3" fmla="*/ 6096000 h 6096000"/>
              <a:gd name="connsiteX4" fmla="*/ 0 w 9144000"/>
              <a:gd name="connsiteY4" fmla="*/ 0 h 6096000"/>
              <a:gd name="connsiteX0" fmla="*/ 0 w 9144000"/>
              <a:gd name="connsiteY0" fmla="*/ 914400 h 6096000"/>
              <a:gd name="connsiteX1" fmla="*/ 9144000 w 9144000"/>
              <a:gd name="connsiteY1" fmla="*/ 0 h 6096000"/>
              <a:gd name="connsiteX2" fmla="*/ 9144000 w 9144000"/>
              <a:gd name="connsiteY2" fmla="*/ 6096000 h 6096000"/>
              <a:gd name="connsiteX3" fmla="*/ 0 w 9144000"/>
              <a:gd name="connsiteY3" fmla="*/ 6096000 h 6096000"/>
              <a:gd name="connsiteX4" fmla="*/ 0 w 9144000"/>
              <a:gd name="connsiteY4" fmla="*/ 914400 h 6096000"/>
              <a:gd name="connsiteX0" fmla="*/ 0 w 9144000"/>
              <a:gd name="connsiteY0" fmla="*/ 0 h 5181600"/>
              <a:gd name="connsiteX1" fmla="*/ 9144000 w 9144000"/>
              <a:gd name="connsiteY1" fmla="*/ 304800 h 5181600"/>
              <a:gd name="connsiteX2" fmla="*/ 9144000 w 9144000"/>
              <a:gd name="connsiteY2" fmla="*/ 5181600 h 5181600"/>
              <a:gd name="connsiteX3" fmla="*/ 0 w 9144000"/>
              <a:gd name="connsiteY3" fmla="*/ 5181600 h 5181600"/>
              <a:gd name="connsiteX4" fmla="*/ 0 w 9144000"/>
              <a:gd name="connsiteY4" fmla="*/ 0 h 5181600"/>
              <a:gd name="connsiteX0" fmla="*/ 0 w 9144000"/>
              <a:gd name="connsiteY0" fmla="*/ 0 h 5181600"/>
              <a:gd name="connsiteX1" fmla="*/ 9144000 w 9144000"/>
              <a:gd name="connsiteY1" fmla="*/ 304800 h 5181600"/>
              <a:gd name="connsiteX2" fmla="*/ 9144000 w 9144000"/>
              <a:gd name="connsiteY2" fmla="*/ 5181600 h 5181600"/>
              <a:gd name="connsiteX3" fmla="*/ 0 w 9144000"/>
              <a:gd name="connsiteY3" fmla="*/ 5181600 h 5181600"/>
              <a:gd name="connsiteX4" fmla="*/ 0 w 9144000"/>
              <a:gd name="connsiteY4" fmla="*/ 0 h 5181600"/>
              <a:gd name="connsiteX0" fmla="*/ 0 w 9144000"/>
              <a:gd name="connsiteY0" fmla="*/ 0 h 5181600"/>
              <a:gd name="connsiteX1" fmla="*/ 9144000 w 9144000"/>
              <a:gd name="connsiteY1" fmla="*/ 304800 h 5181600"/>
              <a:gd name="connsiteX2" fmla="*/ 9144000 w 9144000"/>
              <a:gd name="connsiteY2" fmla="*/ 5181600 h 5181600"/>
              <a:gd name="connsiteX3" fmla="*/ 0 w 9144000"/>
              <a:gd name="connsiteY3" fmla="*/ 5181600 h 5181600"/>
              <a:gd name="connsiteX4" fmla="*/ 0 w 9144000"/>
              <a:gd name="connsiteY4" fmla="*/ 0 h 5181600"/>
              <a:gd name="connsiteX0" fmla="*/ 0 w 9144000"/>
              <a:gd name="connsiteY0" fmla="*/ 0 h 5181600"/>
              <a:gd name="connsiteX1" fmla="*/ 9144000 w 9144000"/>
              <a:gd name="connsiteY1" fmla="*/ 304800 h 5181600"/>
              <a:gd name="connsiteX2" fmla="*/ 9144000 w 9144000"/>
              <a:gd name="connsiteY2" fmla="*/ 5181600 h 5181600"/>
              <a:gd name="connsiteX3" fmla="*/ 0 w 9144000"/>
              <a:gd name="connsiteY3" fmla="*/ 5181600 h 5181600"/>
              <a:gd name="connsiteX4" fmla="*/ 0 w 9144000"/>
              <a:gd name="connsiteY4" fmla="*/ 0 h 5181600"/>
              <a:gd name="connsiteX0" fmla="*/ 0 w 9144000"/>
              <a:gd name="connsiteY0" fmla="*/ 0 h 4953000"/>
              <a:gd name="connsiteX1" fmla="*/ 9144000 w 9144000"/>
              <a:gd name="connsiteY1" fmla="*/ 76200 h 4953000"/>
              <a:gd name="connsiteX2" fmla="*/ 9144000 w 9144000"/>
              <a:gd name="connsiteY2" fmla="*/ 4953000 h 4953000"/>
              <a:gd name="connsiteX3" fmla="*/ 0 w 9144000"/>
              <a:gd name="connsiteY3" fmla="*/ 4953000 h 4953000"/>
              <a:gd name="connsiteX4" fmla="*/ 0 w 9144000"/>
              <a:gd name="connsiteY4" fmla="*/ 0 h 4953000"/>
              <a:gd name="connsiteX0" fmla="*/ 0 w 9144000"/>
              <a:gd name="connsiteY0" fmla="*/ 0 h 4953000"/>
              <a:gd name="connsiteX1" fmla="*/ 9144000 w 9144000"/>
              <a:gd name="connsiteY1" fmla="*/ 76200 h 4953000"/>
              <a:gd name="connsiteX2" fmla="*/ 9144000 w 9144000"/>
              <a:gd name="connsiteY2" fmla="*/ 4953000 h 4953000"/>
              <a:gd name="connsiteX3" fmla="*/ 0 w 9144000"/>
              <a:gd name="connsiteY3" fmla="*/ 4953000 h 4953000"/>
              <a:gd name="connsiteX4" fmla="*/ 0 w 9144000"/>
              <a:gd name="connsiteY4" fmla="*/ 0 h 4953000"/>
              <a:gd name="connsiteX0" fmla="*/ 0 w 9144000"/>
              <a:gd name="connsiteY0" fmla="*/ 0 h 4953000"/>
              <a:gd name="connsiteX1" fmla="*/ 9144000 w 9144000"/>
              <a:gd name="connsiteY1" fmla="*/ 76200 h 4953000"/>
              <a:gd name="connsiteX2" fmla="*/ 9144000 w 9144000"/>
              <a:gd name="connsiteY2" fmla="*/ 4953000 h 4953000"/>
              <a:gd name="connsiteX3" fmla="*/ 0 w 9144000"/>
              <a:gd name="connsiteY3" fmla="*/ 4953000 h 4953000"/>
              <a:gd name="connsiteX4" fmla="*/ 0 w 9144000"/>
              <a:gd name="connsiteY4" fmla="*/ 0 h 495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4953000">
                <a:moveTo>
                  <a:pt x="0" y="0"/>
                </a:moveTo>
                <a:cubicBezTo>
                  <a:pt x="2362201" y="399473"/>
                  <a:pt x="4812475" y="719777"/>
                  <a:pt x="9144000" y="76200"/>
                </a:cubicBezTo>
                <a:lnTo>
                  <a:pt x="9144000" y="4953000"/>
                </a:lnTo>
                <a:lnTo>
                  <a:pt x="0" y="4953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572540" y="2286000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err="1" smtClean="0">
                <a:solidFill>
                  <a:srgbClr val="6E32C8"/>
                </a:solidFill>
                <a:effectLst>
                  <a:glow rad="101600">
                    <a:srgbClr val="FFE241">
                      <a:alpha val="60000"/>
                    </a:srgbClr>
                  </a:glow>
                </a:effectLst>
                <a:latin typeface="Arial Black" pitchFamily="34" charset="0"/>
                <a:cs typeface="Arial" pitchFamily="34" charset="0"/>
              </a:rPr>
              <a:t>GluzoJoint</a:t>
            </a:r>
            <a:r>
              <a:rPr lang="en-US" altLang="zh-CN" sz="3600" dirty="0" smtClean="0">
                <a:solidFill>
                  <a:srgbClr val="6E32C8"/>
                </a:solidFill>
                <a:effectLst>
                  <a:glow rad="101600">
                    <a:srgbClr val="FFE241">
                      <a:alpha val="60000"/>
                    </a:srgbClr>
                  </a:glow>
                </a:effectLst>
                <a:latin typeface="Arial Black" pitchFamily="34" charset="0"/>
                <a:cs typeface="Arial" pitchFamily="34" charset="0"/>
              </a:rPr>
              <a:t>-F</a:t>
            </a:r>
            <a:r>
              <a:rPr lang="en-US" altLang="zh-CN" sz="3600" baseline="30000" dirty="0" smtClean="0">
                <a:solidFill>
                  <a:srgbClr val="6E32C8"/>
                </a:solidFill>
                <a:effectLst>
                  <a:glow rad="101600">
                    <a:srgbClr val="FFE241">
                      <a:alpha val="60000"/>
                    </a:srgbClr>
                  </a:glow>
                </a:effectLst>
                <a:latin typeface="Arial Black" pitchFamily="34" charset="0"/>
                <a:cs typeface="Arial" pitchFamily="34" charset="0"/>
              </a:rPr>
              <a:t>TM</a:t>
            </a:r>
            <a:r>
              <a:rPr lang="en-US" altLang="zh-CN" sz="3600" dirty="0" smtClean="0">
                <a:solidFill>
                  <a:srgbClr val="6E32C8"/>
                </a:solidFill>
                <a:effectLst>
                  <a:glow rad="101600">
                    <a:srgbClr val="FFE241">
                      <a:alpha val="60000"/>
                    </a:srgbClr>
                  </a:glow>
                </a:effectLst>
                <a:latin typeface="Arial Black" pitchFamily="34" charset="0"/>
                <a:cs typeface="Arial" pitchFamily="34" charset="0"/>
              </a:rPr>
              <a:t> Capsules</a:t>
            </a:r>
            <a:endParaRPr lang="zh-CN" altLang="en-US" sz="3600" dirty="0">
              <a:solidFill>
                <a:srgbClr val="6E32C8"/>
              </a:solidFill>
              <a:effectLst>
                <a:glow rad="101600">
                  <a:srgbClr val="FFE241">
                    <a:alpha val="60000"/>
                  </a:srgbClr>
                </a:glo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9868" y="3657600"/>
            <a:ext cx="3610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Maintain Healthy </a:t>
            </a:r>
            <a:r>
              <a:rPr lang="en-US" altLang="zh-CN" sz="2000" b="1" dirty="0" smtClean="0">
                <a:solidFill>
                  <a:srgbClr val="6E32C8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Cartilage</a:t>
            </a:r>
            <a:endParaRPr lang="zh-CN" altLang="en-US" sz="2000" b="1" dirty="0">
              <a:solidFill>
                <a:srgbClr val="6E32C8"/>
              </a:solidFill>
              <a:effectLst>
                <a:reflection blurRad="6350" stA="55000" endA="300" endPos="45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9"/>
          <p:cNvSpPr>
            <a:spLocks noChangeArrowheads="1"/>
          </p:cNvSpPr>
          <p:nvPr/>
        </p:nvSpPr>
        <p:spPr bwMode="gray">
          <a:xfrm>
            <a:off x="7024305" y="3082325"/>
            <a:ext cx="3657600" cy="155892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anchor="ctr" anchorCtr="0"/>
          <a:lstStyle/>
          <a:p>
            <a:r>
              <a:rPr lang="en-US" altLang="zh-TW" sz="2000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Drawbacks: High cost to treatment. </a:t>
            </a:r>
            <a:endParaRPr lang="zh-TW" altLang="en-US" sz="2000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文字方塊 3"/>
          <p:cNvSpPr txBox="1"/>
          <p:nvPr/>
        </p:nvSpPr>
        <p:spPr>
          <a:xfrm>
            <a:off x="1918905" y="856075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rgbClr val="6E32C8"/>
                </a:solidFill>
                <a:latin typeface="Arial" pitchFamily="34" charset="0"/>
                <a:cs typeface="Arial" pitchFamily="34" charset="0"/>
              </a:rPr>
              <a:t>Surgeries</a:t>
            </a:r>
            <a:endParaRPr lang="zh-TW" altLang="en-US" sz="3200" b="1" dirty="0">
              <a:solidFill>
                <a:srgbClr val="6E32C8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直線接點 4"/>
          <p:cNvCxnSpPr/>
          <p:nvPr/>
        </p:nvCxnSpPr>
        <p:spPr>
          <a:xfrm>
            <a:off x="1537905" y="1517050"/>
            <a:ext cx="5940000" cy="1588"/>
          </a:xfrm>
          <a:prstGeom prst="line">
            <a:avLst/>
          </a:prstGeom>
          <a:ln w="57150">
            <a:solidFill>
              <a:srgbClr val="F58B1F">
                <a:alpha val="69804"/>
              </a:srgb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http://www.haemophilia.ie/images/featured/hip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1553557" y="1059850"/>
            <a:ext cx="6156548" cy="4952998"/>
          </a:xfrm>
          <a:prstGeom prst="rect">
            <a:avLst/>
          </a:prstGeom>
          <a:noFill/>
        </p:spPr>
      </p:pic>
      <p:sp>
        <p:nvSpPr>
          <p:cNvPr id="8" name="橢圓 6"/>
          <p:cNvSpPr/>
          <p:nvPr/>
        </p:nvSpPr>
        <p:spPr>
          <a:xfrm>
            <a:off x="3976305" y="3574450"/>
            <a:ext cx="1371600" cy="1447800"/>
          </a:xfrm>
          <a:prstGeom prst="ellipse">
            <a:avLst/>
          </a:prstGeom>
          <a:solidFill>
            <a:srgbClr val="7C66DC">
              <a:alpha val="10196"/>
            </a:srgbClr>
          </a:solidFill>
          <a:ln w="38100">
            <a:solidFill>
              <a:srgbClr val="7C66D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Freeform 48"/>
          <p:cNvSpPr>
            <a:spLocks/>
          </p:cNvSpPr>
          <p:nvPr/>
        </p:nvSpPr>
        <p:spPr bwMode="gray">
          <a:xfrm>
            <a:off x="7024305" y="2050450"/>
            <a:ext cx="3657600" cy="990600"/>
          </a:xfrm>
          <a:custGeom>
            <a:avLst/>
            <a:gdLst/>
            <a:ahLst/>
            <a:cxnLst>
              <a:cxn ang="0">
                <a:pos x="1" y="113"/>
              </a:cxn>
              <a:cxn ang="0">
                <a:pos x="1" y="283"/>
              </a:cxn>
              <a:cxn ang="0">
                <a:pos x="880" y="283"/>
              </a:cxn>
              <a:cxn ang="0">
                <a:pos x="880" y="106"/>
              </a:cxn>
              <a:cxn ang="0">
                <a:pos x="742" y="4"/>
              </a:cxn>
              <a:cxn ang="0">
                <a:pos x="140" y="4"/>
              </a:cxn>
              <a:cxn ang="0">
                <a:pos x="1" y="113"/>
              </a:cxn>
            </a:cxnLst>
            <a:rect l="0" t="0" r="r" b="b"/>
            <a:pathLst>
              <a:path w="880" h="283">
                <a:moveTo>
                  <a:pt x="1" y="113"/>
                </a:moveTo>
                <a:cubicBezTo>
                  <a:pt x="1" y="237"/>
                  <a:pt x="1" y="283"/>
                  <a:pt x="1" y="283"/>
                </a:cubicBezTo>
                <a:lnTo>
                  <a:pt x="880" y="283"/>
                </a:lnTo>
                <a:lnTo>
                  <a:pt x="880" y="106"/>
                </a:lnTo>
                <a:cubicBezTo>
                  <a:pt x="878" y="68"/>
                  <a:pt x="862" y="4"/>
                  <a:pt x="742" y="4"/>
                </a:cubicBezTo>
                <a:cubicBezTo>
                  <a:pt x="365" y="4"/>
                  <a:pt x="140" y="4"/>
                  <a:pt x="140" y="4"/>
                </a:cubicBezTo>
                <a:cubicBezTo>
                  <a:pt x="16" y="0"/>
                  <a:pt x="0" y="91"/>
                  <a:pt x="1" y="113"/>
                </a:cubicBezTo>
                <a:close/>
              </a:path>
            </a:pathLst>
          </a:custGeom>
          <a:solidFill>
            <a:srgbClr val="FFE241">
              <a:alpha val="80000"/>
            </a:srgbClr>
          </a:solidFill>
          <a:ln w="9525" cap="flat" cmpd="sng">
            <a:noFill/>
            <a:prstDash val="solid"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7024305" y="2086943"/>
            <a:ext cx="373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Replace an Artificial Joint </a:t>
            </a:r>
            <a:endParaRPr lang="zh-TW" altLang="en-US" sz="2800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614090" y="1721088"/>
            <a:ext cx="1199248" cy="1222987"/>
            <a:chOff x="3707904" y="1556792"/>
            <a:chExt cx="1944216" cy="2016224"/>
          </a:xfrm>
        </p:grpSpPr>
        <p:sp>
          <p:nvSpPr>
            <p:cNvPr id="5" name="椭圆 4"/>
            <p:cNvSpPr/>
            <p:nvPr/>
          </p:nvSpPr>
          <p:spPr>
            <a:xfrm>
              <a:off x="3707904" y="1556792"/>
              <a:ext cx="1944216" cy="201622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3905345" y="1686871"/>
              <a:ext cx="1602759" cy="167012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>
            <a:xfrm>
              <a:off x="3995936" y="1772816"/>
              <a:ext cx="1423900" cy="149384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8" name="Group 28"/>
            <p:cNvGrpSpPr>
              <a:grpSpLocks/>
            </p:cNvGrpSpPr>
            <p:nvPr/>
          </p:nvGrpSpPr>
          <p:grpSpPr bwMode="auto">
            <a:xfrm>
              <a:off x="4067944" y="1844824"/>
              <a:ext cx="1296144" cy="1368152"/>
              <a:chOff x="4166" y="1706"/>
              <a:chExt cx="1252" cy="1252"/>
            </a:xfrm>
          </p:grpSpPr>
          <p:sp>
            <p:nvSpPr>
              <p:cNvPr id="10" name="Oval 2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11" name="Oval 3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12" name="Oval 3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13" name="Oval 3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</p:grpSp>
        <p:sp>
          <p:nvSpPr>
            <p:cNvPr id="9" name="Text Box 39"/>
            <p:cNvSpPr txBox="1">
              <a:spLocks noChangeArrowheads="1"/>
            </p:cNvSpPr>
            <p:nvPr/>
          </p:nvSpPr>
          <p:spPr bwMode="gray">
            <a:xfrm flipH="1">
              <a:off x="4211960" y="1987636"/>
              <a:ext cx="1003466" cy="92332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zh-CN" sz="4400" b="1" dirty="0" smtClean="0">
                  <a:solidFill>
                    <a:srgbClr val="5A5A5A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altLang="zh-CN" sz="4400" b="1" dirty="0">
                <a:solidFill>
                  <a:srgbClr val="5A5A5A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091090" y="1191475"/>
            <a:ext cx="1828800" cy="1792584"/>
            <a:chOff x="323528" y="1196752"/>
            <a:chExt cx="1944217" cy="1944217"/>
          </a:xfrm>
        </p:grpSpPr>
        <p:grpSp>
          <p:nvGrpSpPr>
            <p:cNvPr id="15" name="组合 45"/>
            <p:cNvGrpSpPr/>
            <p:nvPr/>
          </p:nvGrpSpPr>
          <p:grpSpPr>
            <a:xfrm>
              <a:off x="323528" y="1196752"/>
              <a:ext cx="1944217" cy="1944217"/>
              <a:chOff x="323528" y="1196752"/>
              <a:chExt cx="2339752" cy="2339752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539552" y="1340768"/>
                <a:ext cx="1944216" cy="1944216"/>
              </a:xfrm>
              <a:prstGeom prst="ellipse">
                <a:avLst/>
              </a:prstGeom>
              <a:solidFill>
                <a:srgbClr val="6E32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323528" y="1196752"/>
                <a:ext cx="2339752" cy="2339752"/>
              </a:xfrm>
              <a:prstGeom prst="ellipse">
                <a:avLst/>
              </a:prstGeom>
              <a:solidFill>
                <a:srgbClr val="7D64C8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683568" y="1412776"/>
                <a:ext cx="1656184" cy="172819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20" name="Group 18"/>
              <p:cNvGrpSpPr>
                <a:grpSpLocks/>
              </p:cNvGrpSpPr>
              <p:nvPr/>
            </p:nvGrpSpPr>
            <p:grpSpPr bwMode="auto">
              <a:xfrm>
                <a:off x="755576" y="1484784"/>
                <a:ext cx="1512168" cy="1584176"/>
                <a:chOff x="4166" y="1706"/>
                <a:chExt cx="1252" cy="1252"/>
              </a:xfrm>
            </p:grpSpPr>
            <p:sp>
              <p:nvSpPr>
                <p:cNvPr id="21" name="Oval 19"/>
                <p:cNvSpPr>
                  <a:spLocks noChangeArrowheads="1"/>
                </p:cNvSpPr>
                <p:nvPr/>
              </p:nvSpPr>
              <p:spPr bwMode="gray">
                <a:xfrm>
                  <a:off x="4166" y="1706"/>
                  <a:ext cx="1252" cy="12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zh-CN" altLang="en-US">
                    <a:latin typeface="Calibri" pitchFamily="34" charset="0"/>
                  </a:endParaRPr>
                </a:p>
              </p:txBody>
            </p:sp>
            <p:sp>
              <p:nvSpPr>
                <p:cNvPr id="22" name="Oval 20"/>
                <p:cNvSpPr>
                  <a:spLocks noChangeArrowheads="1"/>
                </p:cNvSpPr>
                <p:nvPr/>
              </p:nvSpPr>
              <p:spPr bwMode="gray">
                <a:xfrm>
                  <a:off x="4182" y="1713"/>
                  <a:ext cx="1222" cy="12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zh-CN" altLang="en-US">
                    <a:latin typeface="Calibri" pitchFamily="34" charset="0"/>
                  </a:endParaRPr>
                </a:p>
              </p:txBody>
            </p:sp>
            <p:sp>
              <p:nvSpPr>
                <p:cNvPr id="23" name="Oval 21"/>
                <p:cNvSpPr>
                  <a:spLocks noChangeArrowheads="1"/>
                </p:cNvSpPr>
                <p:nvPr/>
              </p:nvSpPr>
              <p:spPr bwMode="gray">
                <a:xfrm>
                  <a:off x="4195" y="1725"/>
                  <a:ext cx="1162" cy="11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zh-CN" altLang="en-US">
                    <a:latin typeface="Calibri" pitchFamily="34" charset="0"/>
                  </a:endParaRPr>
                </a:p>
              </p:txBody>
            </p:sp>
            <p:sp>
              <p:nvSpPr>
                <p:cNvPr id="24" name="Oval 22"/>
                <p:cNvSpPr>
                  <a:spLocks noChangeArrowheads="1"/>
                </p:cNvSpPr>
                <p:nvPr/>
              </p:nvSpPr>
              <p:spPr bwMode="gray">
                <a:xfrm>
                  <a:off x="4263" y="1757"/>
                  <a:ext cx="1033" cy="92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zh-CN" altLang="en-US">
                    <a:latin typeface="Calibri" pitchFamily="34" charset="0"/>
                  </a:endParaRPr>
                </a:p>
              </p:txBody>
            </p:sp>
          </p:grpSp>
        </p:grpSp>
        <p:sp>
          <p:nvSpPr>
            <p:cNvPr id="16" name="Text Box 38"/>
            <p:cNvSpPr txBox="1">
              <a:spLocks noChangeArrowheads="1"/>
            </p:cNvSpPr>
            <p:nvPr/>
          </p:nvSpPr>
          <p:spPr bwMode="gray">
            <a:xfrm>
              <a:off x="992070" y="1613520"/>
              <a:ext cx="601930" cy="91206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4400" b="1" dirty="0" smtClean="0">
                  <a:solidFill>
                    <a:srgbClr val="5A5A5A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en-US" altLang="zh-CN" sz="4400" b="1" dirty="0">
                <a:solidFill>
                  <a:srgbClr val="5A5A5A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3747690" y="1724875"/>
            <a:ext cx="1199248" cy="1222987"/>
            <a:chOff x="3707904" y="1556792"/>
            <a:chExt cx="1944216" cy="2016224"/>
          </a:xfrm>
        </p:grpSpPr>
        <p:sp>
          <p:nvSpPr>
            <p:cNvPr id="26" name="椭圆 25"/>
            <p:cNvSpPr/>
            <p:nvPr/>
          </p:nvSpPr>
          <p:spPr>
            <a:xfrm>
              <a:off x="3707904" y="1556792"/>
              <a:ext cx="1944216" cy="201622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3905345" y="1686871"/>
              <a:ext cx="1602759" cy="167012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>
              <a:off x="3995936" y="1772816"/>
              <a:ext cx="1423900" cy="149384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29" name="Group 28"/>
            <p:cNvGrpSpPr>
              <a:grpSpLocks/>
            </p:cNvGrpSpPr>
            <p:nvPr/>
          </p:nvGrpSpPr>
          <p:grpSpPr bwMode="auto">
            <a:xfrm>
              <a:off x="4067944" y="1844824"/>
              <a:ext cx="1296144" cy="1368152"/>
              <a:chOff x="4166" y="1706"/>
              <a:chExt cx="1252" cy="1252"/>
            </a:xfrm>
          </p:grpSpPr>
          <p:sp>
            <p:nvSpPr>
              <p:cNvPr id="31" name="Oval 2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32" name="Oval 3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33" name="Oval 3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34" name="Oval 3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</p:grpSp>
        <p:sp>
          <p:nvSpPr>
            <p:cNvPr id="30" name="Text Box 39"/>
            <p:cNvSpPr txBox="1">
              <a:spLocks noChangeArrowheads="1"/>
            </p:cNvSpPr>
            <p:nvPr/>
          </p:nvSpPr>
          <p:spPr bwMode="gray">
            <a:xfrm flipH="1">
              <a:off x="4211960" y="1987636"/>
              <a:ext cx="1003466" cy="92332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zh-CN" sz="4400" b="1" dirty="0" smtClean="0">
                  <a:solidFill>
                    <a:srgbClr val="5A5A5A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US" altLang="zh-CN" sz="4400" b="1" dirty="0">
                <a:solidFill>
                  <a:srgbClr val="5A5A5A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5901242" y="1721088"/>
            <a:ext cx="1199248" cy="1222987"/>
            <a:chOff x="3707904" y="1556792"/>
            <a:chExt cx="1944216" cy="2016224"/>
          </a:xfrm>
        </p:grpSpPr>
        <p:sp>
          <p:nvSpPr>
            <p:cNvPr id="36" name="椭圆 35"/>
            <p:cNvSpPr/>
            <p:nvPr/>
          </p:nvSpPr>
          <p:spPr>
            <a:xfrm>
              <a:off x="3707904" y="1556792"/>
              <a:ext cx="1944216" cy="201622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3905345" y="1686871"/>
              <a:ext cx="1602759" cy="167012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3995936" y="1772816"/>
              <a:ext cx="1423900" cy="149384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39" name="Group 28"/>
            <p:cNvGrpSpPr>
              <a:grpSpLocks/>
            </p:cNvGrpSpPr>
            <p:nvPr/>
          </p:nvGrpSpPr>
          <p:grpSpPr bwMode="auto">
            <a:xfrm>
              <a:off x="4067944" y="1844824"/>
              <a:ext cx="1296144" cy="1368152"/>
              <a:chOff x="4166" y="1706"/>
              <a:chExt cx="1252" cy="1252"/>
            </a:xfrm>
          </p:grpSpPr>
          <p:sp>
            <p:nvSpPr>
              <p:cNvPr id="41" name="Oval 2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42" name="Oval 3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43" name="Oval 3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44" name="Oval 3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</p:grpSp>
        <p:sp>
          <p:nvSpPr>
            <p:cNvPr id="40" name="Text Box 39"/>
            <p:cNvSpPr txBox="1">
              <a:spLocks noChangeArrowheads="1"/>
            </p:cNvSpPr>
            <p:nvPr/>
          </p:nvSpPr>
          <p:spPr bwMode="gray">
            <a:xfrm flipH="1">
              <a:off x="4211960" y="1987636"/>
              <a:ext cx="1003466" cy="92332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zh-CN" sz="4400" b="1" dirty="0" smtClean="0">
                  <a:solidFill>
                    <a:srgbClr val="5A5A5A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en-US" altLang="zh-CN" sz="4400" b="1" dirty="0">
                <a:solidFill>
                  <a:srgbClr val="5A5A5A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5" name="AutoShape 6"/>
          <p:cNvSpPr>
            <a:spLocks noChangeArrowheads="1"/>
          </p:cNvSpPr>
          <p:nvPr/>
        </p:nvSpPr>
        <p:spPr bwMode="gray">
          <a:xfrm>
            <a:off x="7363386" y="2162482"/>
            <a:ext cx="422904" cy="400593"/>
          </a:xfrm>
          <a:prstGeom prst="chevron">
            <a:avLst>
              <a:gd name="adj" fmla="val 52514"/>
            </a:avLst>
          </a:prstGeom>
          <a:solidFill>
            <a:srgbClr val="F57820">
              <a:alpha val="69804"/>
            </a:srgbClr>
          </a:solidFill>
          <a:ln w="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46" name="AutoShape 6"/>
          <p:cNvSpPr>
            <a:spLocks noChangeArrowheads="1"/>
          </p:cNvSpPr>
          <p:nvPr/>
        </p:nvSpPr>
        <p:spPr bwMode="gray">
          <a:xfrm>
            <a:off x="5229786" y="2162482"/>
            <a:ext cx="422904" cy="400593"/>
          </a:xfrm>
          <a:prstGeom prst="chevron">
            <a:avLst>
              <a:gd name="adj" fmla="val 52514"/>
            </a:avLst>
          </a:prstGeom>
          <a:solidFill>
            <a:srgbClr val="5A5A5A">
              <a:alpha val="50196"/>
            </a:srgbClr>
          </a:solidFill>
          <a:ln w="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47" name="AutoShape 6"/>
          <p:cNvSpPr>
            <a:spLocks noChangeArrowheads="1"/>
          </p:cNvSpPr>
          <p:nvPr/>
        </p:nvSpPr>
        <p:spPr bwMode="gray">
          <a:xfrm>
            <a:off x="3019986" y="2182075"/>
            <a:ext cx="422904" cy="400593"/>
          </a:xfrm>
          <a:prstGeom prst="chevron">
            <a:avLst>
              <a:gd name="adj" fmla="val 52514"/>
            </a:avLst>
          </a:prstGeom>
          <a:solidFill>
            <a:srgbClr val="5A5A5A">
              <a:alpha val="50196"/>
            </a:srgbClr>
          </a:solidFill>
          <a:ln w="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48" name="圓角矩形 53"/>
          <p:cNvSpPr/>
          <p:nvPr/>
        </p:nvSpPr>
        <p:spPr>
          <a:xfrm>
            <a:off x="7557690" y="4525403"/>
            <a:ext cx="2590800" cy="1619071"/>
          </a:xfrm>
          <a:prstGeom prst="roundRect">
            <a:avLst/>
          </a:prstGeom>
          <a:solidFill>
            <a:schemeClr val="bg1"/>
          </a:solidFill>
          <a:ln>
            <a:solidFill>
              <a:srgbClr val="5A5A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圓角矩形 54"/>
          <p:cNvSpPr/>
          <p:nvPr/>
        </p:nvSpPr>
        <p:spPr>
          <a:xfrm>
            <a:off x="7557690" y="3153804"/>
            <a:ext cx="2590800" cy="2209800"/>
          </a:xfrm>
          <a:prstGeom prst="roundRect">
            <a:avLst/>
          </a:prstGeom>
          <a:solidFill>
            <a:srgbClr val="F58B1F">
              <a:alpha val="80000"/>
            </a:srgbClr>
          </a:solidFill>
          <a:ln>
            <a:solidFill>
              <a:srgbClr val="5A5A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矩形 56"/>
          <p:cNvSpPr/>
          <p:nvPr/>
        </p:nvSpPr>
        <p:spPr>
          <a:xfrm>
            <a:off x="7557690" y="3915804"/>
            <a:ext cx="25908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1" name="文字方塊 51"/>
          <p:cNvSpPr txBox="1"/>
          <p:nvPr/>
        </p:nvSpPr>
        <p:spPr>
          <a:xfrm>
            <a:off x="7710090" y="3096475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err="1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GlozoJoint</a:t>
            </a:r>
            <a:r>
              <a:rPr lang="en-US" altLang="zh-CN" sz="2400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-F</a:t>
            </a:r>
            <a:r>
              <a:rPr lang="en-US" altLang="zh-CN" sz="1600" b="1" baseline="50000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TM </a:t>
            </a:r>
            <a:r>
              <a:rPr lang="en-US" altLang="zh-CN" sz="2400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Capsules</a:t>
            </a:r>
            <a:endParaRPr lang="en-US" altLang="zh-CN" sz="1600" b="1" dirty="0" smtClean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zh-TW" altLang="en-US" sz="2400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79"/>
          <p:cNvSpPr txBox="1"/>
          <p:nvPr/>
        </p:nvSpPr>
        <p:spPr>
          <a:xfrm>
            <a:off x="7633890" y="3858475"/>
            <a:ext cx="2514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en-US" altLang="zh-CN" b="1" dirty="0" err="1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GlozoJoint</a:t>
            </a:r>
            <a:r>
              <a:rPr lang="en-US" altLang="zh-CN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-F</a:t>
            </a:r>
            <a:r>
              <a:rPr lang="en-US" altLang="zh-CN" sz="1200" b="1" baseline="50000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TM </a:t>
            </a:r>
            <a:r>
              <a:rPr lang="en-US" altLang="zh-CN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Capsules</a:t>
            </a:r>
            <a:endParaRPr lang="en-US" altLang="zh-CN" sz="1200" b="1" dirty="0" smtClean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  <a:p>
            <a:pPr marL="177800" indent="-177800">
              <a:buFont typeface="Arial" pitchFamily="34" charset="0"/>
              <a:buChar char="•"/>
            </a:pPr>
            <a:r>
              <a:rPr lang="en-US" altLang="zh-CN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Ingredients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altLang="zh-CN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Mechanisms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altLang="zh-CN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Product Functions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altLang="zh-CN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Unique Advantages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altLang="zh-CN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Use Directions &amp; Applications</a:t>
            </a:r>
          </a:p>
          <a:p>
            <a:pPr marL="177800" indent="-177800">
              <a:buFont typeface="Arial" pitchFamily="34" charset="0"/>
              <a:buChar char="•"/>
            </a:pPr>
            <a:endParaRPr lang="zh-CN" altLang="en-US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669515" y="994625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sz="3200" b="1" dirty="0">
              <a:solidFill>
                <a:srgbClr val="6E32C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 contrast="10000"/>
          </a:blip>
          <a:srcRect/>
          <a:stretch>
            <a:fillRect/>
          </a:stretch>
        </p:blipFill>
        <p:spPr bwMode="auto">
          <a:xfrm>
            <a:off x="1059915" y="1503200"/>
            <a:ext cx="4343400" cy="511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45715" y="969800"/>
            <a:ext cx="632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err="1" smtClean="0">
                <a:solidFill>
                  <a:srgbClr val="6E32C8"/>
                </a:solidFill>
                <a:effectLst/>
                <a:latin typeface="Arial Black" pitchFamily="34" charset="0"/>
                <a:cs typeface="Arial" pitchFamily="34" charset="0"/>
              </a:rPr>
              <a:t>GluzoJoint</a:t>
            </a:r>
            <a:r>
              <a:rPr lang="en-US" altLang="zh-CN" sz="4400" dirty="0" smtClean="0">
                <a:solidFill>
                  <a:srgbClr val="6E32C8"/>
                </a:solidFill>
                <a:effectLst/>
                <a:latin typeface="Arial Black" pitchFamily="34" charset="0"/>
                <a:cs typeface="Arial" pitchFamily="34" charset="0"/>
              </a:rPr>
              <a:t>-F</a:t>
            </a:r>
            <a:r>
              <a:rPr lang="en-US" altLang="zh-CN" sz="2400" baseline="90000" dirty="0" smtClean="0">
                <a:solidFill>
                  <a:srgbClr val="6E32C8"/>
                </a:solidFill>
                <a:effectLst/>
                <a:latin typeface="Arial Black" pitchFamily="34" charset="0"/>
                <a:cs typeface="Arial" pitchFamily="34" charset="0"/>
              </a:rPr>
              <a:t>TM</a:t>
            </a:r>
            <a:r>
              <a:rPr lang="en-US" altLang="zh-CN" sz="2000" baseline="90000" dirty="0" smtClean="0">
                <a:solidFill>
                  <a:srgbClr val="6E32C8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lang="en-US" altLang="zh-CN" sz="2800" dirty="0" smtClean="0">
                <a:solidFill>
                  <a:srgbClr val="6E32C8"/>
                </a:solidFill>
                <a:effectLst/>
                <a:latin typeface="Arial Black" pitchFamily="34" charset="0"/>
                <a:cs typeface="Arial" pitchFamily="34" charset="0"/>
              </a:rPr>
              <a:t>Capsules</a:t>
            </a:r>
            <a:endParaRPr lang="zh-CN" altLang="en-US" sz="3600" dirty="0">
              <a:solidFill>
                <a:srgbClr val="6E32C8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grpSp>
        <p:nvGrpSpPr>
          <p:cNvPr id="7" name="群組 17"/>
          <p:cNvGrpSpPr/>
          <p:nvPr/>
        </p:nvGrpSpPr>
        <p:grpSpPr>
          <a:xfrm>
            <a:off x="4641315" y="1960400"/>
            <a:ext cx="5334000" cy="4114800"/>
            <a:chOff x="3657600" y="2743200"/>
            <a:chExt cx="4876800" cy="3810000"/>
          </a:xfrm>
        </p:grpSpPr>
        <p:sp>
          <p:nvSpPr>
            <p:cNvPr id="8" name="矩形 13"/>
            <p:cNvSpPr/>
            <p:nvPr/>
          </p:nvSpPr>
          <p:spPr>
            <a:xfrm>
              <a:off x="3657600" y="3733800"/>
              <a:ext cx="2895600" cy="2057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矩形 11"/>
            <p:cNvSpPr/>
            <p:nvPr/>
          </p:nvSpPr>
          <p:spPr>
            <a:xfrm>
              <a:off x="4038600" y="2743200"/>
              <a:ext cx="2286000" cy="990600"/>
            </a:xfrm>
            <a:prstGeom prst="rect">
              <a:avLst/>
            </a:prstGeom>
            <a:solidFill>
              <a:srgbClr val="F58B1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Maintain</a:t>
              </a:r>
              <a:endParaRPr lang="zh-TW" alt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矩形 12"/>
            <p:cNvSpPr/>
            <p:nvPr/>
          </p:nvSpPr>
          <p:spPr>
            <a:xfrm>
              <a:off x="6324600" y="2743200"/>
              <a:ext cx="2209800" cy="18288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矩形 14"/>
            <p:cNvSpPr/>
            <p:nvPr/>
          </p:nvSpPr>
          <p:spPr>
            <a:xfrm>
              <a:off x="4114800" y="5791200"/>
              <a:ext cx="2209800" cy="762000"/>
            </a:xfrm>
            <a:prstGeom prst="rect">
              <a:avLst/>
            </a:prstGeom>
            <a:solidFill>
              <a:srgbClr val="7C66DC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Cartilage</a:t>
              </a:r>
              <a:endParaRPr lang="zh-TW" alt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矩形 15"/>
            <p:cNvSpPr/>
            <p:nvPr/>
          </p:nvSpPr>
          <p:spPr>
            <a:xfrm>
              <a:off x="6324600" y="5334000"/>
              <a:ext cx="2209800" cy="12192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矩形 16"/>
            <p:cNvSpPr/>
            <p:nvPr/>
          </p:nvSpPr>
          <p:spPr>
            <a:xfrm>
              <a:off x="6324600" y="4572000"/>
              <a:ext cx="2209800" cy="762000"/>
            </a:xfrm>
            <a:prstGeom prst="rect">
              <a:avLst/>
            </a:prstGeom>
            <a:solidFill>
              <a:srgbClr val="FFE241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b="1" dirty="0" smtClean="0">
                  <a:solidFill>
                    <a:srgbClr val="5A5A5A"/>
                  </a:solidFill>
                  <a:latin typeface="Arial" pitchFamily="34" charset="0"/>
                  <a:cs typeface="Arial" pitchFamily="34" charset="0"/>
                </a:rPr>
                <a:t>Healthy</a:t>
              </a:r>
              <a:endParaRPr lang="zh-TW" altLang="en-US" sz="2800" b="1" dirty="0">
                <a:solidFill>
                  <a:srgbClr val="5A5A5A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1"/>
          <p:cNvSpPr txBox="1"/>
          <p:nvPr/>
        </p:nvSpPr>
        <p:spPr>
          <a:xfrm>
            <a:off x="1766500" y="1059860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rgbClr val="6E32C8"/>
                </a:solidFill>
                <a:latin typeface="Arial" pitchFamily="34" charset="0"/>
                <a:cs typeface="Arial" pitchFamily="34" charset="0"/>
              </a:rPr>
              <a:t>Ingredients</a:t>
            </a:r>
            <a:endParaRPr lang="zh-TW" altLang="en-US" sz="3200" b="1" dirty="0">
              <a:solidFill>
                <a:srgbClr val="6E32C8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直線接點 2"/>
          <p:cNvCxnSpPr/>
          <p:nvPr/>
        </p:nvCxnSpPr>
        <p:spPr>
          <a:xfrm>
            <a:off x="1385500" y="1669460"/>
            <a:ext cx="2844000" cy="1588"/>
          </a:xfrm>
          <a:prstGeom prst="line">
            <a:avLst/>
          </a:prstGeom>
          <a:ln w="57150">
            <a:solidFill>
              <a:srgbClr val="F58B1F">
                <a:alpha val="69804"/>
              </a:srgb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utoShape 44"/>
          <p:cNvSpPr>
            <a:spLocks noChangeArrowheads="1"/>
          </p:cNvSpPr>
          <p:nvPr/>
        </p:nvSpPr>
        <p:spPr bwMode="auto">
          <a:xfrm rot="1512051" flipV="1">
            <a:off x="5239029" y="4049042"/>
            <a:ext cx="1550181" cy="164860"/>
          </a:xfrm>
          <a:prstGeom prst="rightArrow">
            <a:avLst>
              <a:gd name="adj1" fmla="val 50278"/>
              <a:gd name="adj2" fmla="val 57899"/>
            </a:avLst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flatTx/>
          </a:bodyPr>
          <a:lstStyle/>
          <a:p>
            <a:endParaRPr lang="ko-KR" altLang="en-US"/>
          </a:p>
        </p:txBody>
      </p:sp>
      <p:sp>
        <p:nvSpPr>
          <p:cNvPr id="7" name="AutoShape 45"/>
          <p:cNvSpPr>
            <a:spLocks noChangeArrowheads="1"/>
          </p:cNvSpPr>
          <p:nvPr/>
        </p:nvSpPr>
        <p:spPr bwMode="auto">
          <a:xfrm rot="2452095" flipV="1">
            <a:off x="4716423" y="4791496"/>
            <a:ext cx="2412288" cy="174099"/>
          </a:xfrm>
          <a:prstGeom prst="rightArrow">
            <a:avLst>
              <a:gd name="adj1" fmla="val 50278"/>
              <a:gd name="adj2" fmla="val 76168"/>
            </a:avLst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flatTx/>
          </a:bodyPr>
          <a:lstStyle/>
          <a:p>
            <a:endParaRPr lang="ko-KR" altLang="en-US"/>
          </a:p>
        </p:txBody>
      </p:sp>
      <p:sp>
        <p:nvSpPr>
          <p:cNvPr id="8" name="AutoShape 47"/>
          <p:cNvSpPr>
            <a:spLocks noChangeArrowheads="1"/>
          </p:cNvSpPr>
          <p:nvPr/>
        </p:nvSpPr>
        <p:spPr bwMode="auto">
          <a:xfrm rot="19893535">
            <a:off x="5295323" y="2891165"/>
            <a:ext cx="1670114" cy="235237"/>
          </a:xfrm>
          <a:prstGeom prst="rightArrow">
            <a:avLst>
              <a:gd name="adj1" fmla="val 50278"/>
              <a:gd name="adj2" fmla="val 57899"/>
            </a:avLst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flatTx/>
          </a:bodyPr>
          <a:lstStyle/>
          <a:p>
            <a:endParaRPr lang="ko-KR" altLang="en-US"/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 rot="19246840">
            <a:off x="4953191" y="2311004"/>
            <a:ext cx="2012518" cy="191586"/>
          </a:xfrm>
          <a:prstGeom prst="rightArrow">
            <a:avLst>
              <a:gd name="adj1" fmla="val 50278"/>
              <a:gd name="adj2" fmla="val 76169"/>
            </a:avLst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flatTx/>
          </a:bodyPr>
          <a:lstStyle/>
          <a:p>
            <a:endParaRPr lang="ko-KR" altLang="en-US"/>
          </a:p>
        </p:txBody>
      </p:sp>
      <p:sp>
        <p:nvSpPr>
          <p:cNvPr id="10" name="Rectangle 52"/>
          <p:cNvSpPr>
            <a:spLocks noChangeArrowheads="1"/>
          </p:cNvSpPr>
          <p:nvPr/>
        </p:nvSpPr>
        <p:spPr bwMode="auto">
          <a:xfrm>
            <a:off x="7073513" y="2299697"/>
            <a:ext cx="3455987" cy="360363"/>
          </a:xfrm>
          <a:prstGeom prst="rect">
            <a:avLst/>
          </a:prstGeom>
          <a:solidFill>
            <a:srgbClr val="F58B1F">
              <a:alpha val="89804"/>
            </a:srgbClr>
          </a:solidFill>
          <a:ln w="1270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Physical Functions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53"/>
          <p:cNvSpPr>
            <a:spLocks noChangeArrowheads="1"/>
          </p:cNvSpPr>
          <p:nvPr/>
        </p:nvSpPr>
        <p:spPr bwMode="auto">
          <a:xfrm>
            <a:off x="7073513" y="2660060"/>
            <a:ext cx="3455987" cy="137159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177800" indent="-177800">
              <a:buFont typeface="Arial" pitchFamily="34" charset="0"/>
              <a:buChar char="•"/>
            </a:pPr>
            <a:r>
              <a:rPr lang="en-US" altLang="ko-KR" sz="1600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Important component of fluid inside joint 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altLang="ko-KR" sz="1600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Important raw material for synthesis physical substances in body</a:t>
            </a:r>
          </a:p>
        </p:txBody>
      </p:sp>
      <p:sp>
        <p:nvSpPr>
          <p:cNvPr id="12" name="Rectangle 54"/>
          <p:cNvSpPr>
            <a:spLocks noChangeArrowheads="1"/>
          </p:cNvSpPr>
          <p:nvPr/>
        </p:nvSpPr>
        <p:spPr bwMode="auto">
          <a:xfrm>
            <a:off x="7073513" y="4107860"/>
            <a:ext cx="3455987" cy="360363"/>
          </a:xfrm>
          <a:prstGeom prst="rect">
            <a:avLst/>
          </a:prstGeom>
          <a:solidFill>
            <a:srgbClr val="F58B1F">
              <a:alpha val="89804"/>
            </a:srgbClr>
          </a:solidFill>
          <a:ln w="1270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Reduce with Age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55"/>
          <p:cNvSpPr>
            <a:spLocks noChangeArrowheads="1"/>
          </p:cNvSpPr>
          <p:nvPr/>
        </p:nvSpPr>
        <p:spPr bwMode="auto">
          <a:xfrm>
            <a:off x="7073513" y="4488860"/>
            <a:ext cx="3455987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177800" indent="-177800">
              <a:buFont typeface="Arial" pitchFamily="34" charset="0"/>
              <a:buChar char="•"/>
            </a:pPr>
            <a:r>
              <a:rPr lang="en-US" altLang="ko-KR" sz="1600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Decrease producing glucosamine with age</a:t>
            </a:r>
            <a:endParaRPr lang="ko-KR" altLang="en-US" sz="1600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56"/>
          <p:cNvSpPr>
            <a:spLocks noChangeArrowheads="1"/>
          </p:cNvSpPr>
          <p:nvPr/>
        </p:nvSpPr>
        <p:spPr bwMode="auto">
          <a:xfrm>
            <a:off x="7073513" y="5250861"/>
            <a:ext cx="3455987" cy="360362"/>
          </a:xfrm>
          <a:prstGeom prst="rect">
            <a:avLst/>
          </a:prstGeom>
          <a:solidFill>
            <a:srgbClr val="F58B1F">
              <a:alpha val="89804"/>
            </a:srgbClr>
          </a:solidFill>
          <a:ln w="1270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Daily Food Intake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57"/>
          <p:cNvSpPr>
            <a:spLocks noChangeArrowheads="1"/>
          </p:cNvSpPr>
          <p:nvPr/>
        </p:nvSpPr>
        <p:spPr bwMode="auto">
          <a:xfrm>
            <a:off x="7073513" y="5611223"/>
            <a:ext cx="3455987" cy="685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177800" indent="-177800">
              <a:buFont typeface="Arial" pitchFamily="34" charset="0"/>
              <a:buChar char="•"/>
            </a:pPr>
            <a:r>
              <a:rPr lang="en-US" altLang="ko-KR" sz="1600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Can intake only a few in daily food</a:t>
            </a:r>
            <a:endParaRPr lang="ko-KR" altLang="en-US" sz="1600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58"/>
          <p:cNvSpPr>
            <a:spLocks noChangeArrowheads="1"/>
          </p:cNvSpPr>
          <p:nvPr/>
        </p:nvSpPr>
        <p:spPr bwMode="auto">
          <a:xfrm>
            <a:off x="7100500" y="1232898"/>
            <a:ext cx="3429000" cy="360362"/>
          </a:xfrm>
          <a:prstGeom prst="rect">
            <a:avLst/>
          </a:prstGeom>
          <a:solidFill>
            <a:srgbClr val="F58B1F">
              <a:alpha val="89804"/>
            </a:srgbClr>
          </a:solidFill>
          <a:ln w="1270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Exist in Body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59"/>
          <p:cNvSpPr>
            <a:spLocks noChangeArrowheads="1"/>
          </p:cNvSpPr>
          <p:nvPr/>
        </p:nvSpPr>
        <p:spPr bwMode="auto">
          <a:xfrm>
            <a:off x="7100500" y="1593260"/>
            <a:ext cx="34290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177800" indent="-177800">
              <a:buFont typeface="Arial" pitchFamily="34" charset="0"/>
              <a:buChar char="•"/>
            </a:pPr>
            <a:r>
              <a:rPr lang="en-US" altLang="ko-KR" sz="1600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Is an amino acid mainly exist in joints and connective tissues</a:t>
            </a:r>
            <a:endParaRPr lang="ko-KR" altLang="en-US" sz="1600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Group 2"/>
          <p:cNvGrpSpPr>
            <a:grpSpLocks/>
          </p:cNvGrpSpPr>
          <p:nvPr/>
        </p:nvGrpSpPr>
        <p:grpSpPr bwMode="auto">
          <a:xfrm>
            <a:off x="1385500" y="2126660"/>
            <a:ext cx="2209800" cy="2514600"/>
            <a:chOff x="1400" y="679"/>
            <a:chExt cx="2960" cy="2960"/>
          </a:xfrm>
        </p:grpSpPr>
        <p:sp>
          <p:nvSpPr>
            <p:cNvPr id="19" name="Freeform 3"/>
            <p:cNvSpPr>
              <a:spLocks/>
            </p:cNvSpPr>
            <p:nvPr/>
          </p:nvSpPr>
          <p:spPr bwMode="auto">
            <a:xfrm>
              <a:off x="1400" y="679"/>
              <a:ext cx="2960" cy="1480"/>
            </a:xfrm>
            <a:custGeom>
              <a:avLst/>
              <a:gdLst>
                <a:gd name="T0" fmla="*/ 1480 w 2960"/>
                <a:gd name="T1" fmla="*/ 1480 h 1480"/>
                <a:gd name="T2" fmla="*/ 0 w 2960"/>
                <a:gd name="T3" fmla="*/ 740 h 1480"/>
                <a:gd name="T4" fmla="*/ 1480 w 2960"/>
                <a:gd name="T5" fmla="*/ 0 h 1480"/>
                <a:gd name="T6" fmla="*/ 2960 w 2960"/>
                <a:gd name="T7" fmla="*/ 740 h 1480"/>
                <a:gd name="T8" fmla="*/ 1480 w 2960"/>
                <a:gd name="T9" fmla="*/ 1480 h 14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0"/>
                <a:gd name="T16" fmla="*/ 0 h 1480"/>
                <a:gd name="T17" fmla="*/ 2960 w 2960"/>
                <a:gd name="T18" fmla="*/ 1480 h 14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0" h="1480">
                  <a:moveTo>
                    <a:pt x="1480" y="1480"/>
                  </a:moveTo>
                  <a:lnTo>
                    <a:pt x="0" y="740"/>
                  </a:lnTo>
                  <a:lnTo>
                    <a:pt x="1480" y="0"/>
                  </a:lnTo>
                  <a:lnTo>
                    <a:pt x="2960" y="740"/>
                  </a:lnTo>
                  <a:lnTo>
                    <a:pt x="1480" y="1480"/>
                  </a:lnTo>
                  <a:close/>
                </a:path>
              </a:pathLst>
            </a:custGeom>
            <a:solidFill>
              <a:schemeClr val="hlink">
                <a:alpha val="20000"/>
              </a:schemeClr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b="0"/>
            </a:p>
          </p:txBody>
        </p:sp>
        <p:sp>
          <p:nvSpPr>
            <p:cNvPr id="20" name="Freeform 4"/>
            <p:cNvSpPr>
              <a:spLocks/>
            </p:cNvSpPr>
            <p:nvPr/>
          </p:nvSpPr>
          <p:spPr bwMode="auto">
            <a:xfrm>
              <a:off x="1400" y="1419"/>
              <a:ext cx="1480" cy="2220"/>
            </a:xfrm>
            <a:custGeom>
              <a:avLst/>
              <a:gdLst>
                <a:gd name="T0" fmla="*/ 1480 w 1480"/>
                <a:gd name="T1" fmla="*/ 740 h 2220"/>
                <a:gd name="T2" fmla="*/ 1480 w 1480"/>
                <a:gd name="T3" fmla="*/ 2220 h 2220"/>
                <a:gd name="T4" fmla="*/ 0 w 1480"/>
                <a:gd name="T5" fmla="*/ 1480 h 2220"/>
                <a:gd name="T6" fmla="*/ 0 w 1480"/>
                <a:gd name="T7" fmla="*/ 0 h 2220"/>
                <a:gd name="T8" fmla="*/ 1480 w 1480"/>
                <a:gd name="T9" fmla="*/ 740 h 2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80"/>
                <a:gd name="T16" fmla="*/ 0 h 2220"/>
                <a:gd name="T17" fmla="*/ 1480 w 1480"/>
                <a:gd name="T18" fmla="*/ 2220 h 22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80" h="2220">
                  <a:moveTo>
                    <a:pt x="1480" y="740"/>
                  </a:moveTo>
                  <a:lnTo>
                    <a:pt x="1480" y="2220"/>
                  </a:lnTo>
                  <a:lnTo>
                    <a:pt x="0" y="1480"/>
                  </a:lnTo>
                  <a:lnTo>
                    <a:pt x="0" y="0"/>
                  </a:lnTo>
                  <a:lnTo>
                    <a:pt x="1480" y="740"/>
                  </a:lnTo>
                  <a:close/>
                </a:path>
              </a:pathLst>
            </a:custGeom>
            <a:solidFill>
              <a:schemeClr val="hlink">
                <a:alpha val="20000"/>
              </a:schemeClr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b="0"/>
            </a:p>
          </p:txBody>
        </p:sp>
        <p:sp>
          <p:nvSpPr>
            <p:cNvPr id="21" name="Freeform 5"/>
            <p:cNvSpPr>
              <a:spLocks/>
            </p:cNvSpPr>
            <p:nvPr/>
          </p:nvSpPr>
          <p:spPr bwMode="auto">
            <a:xfrm>
              <a:off x="2880" y="1419"/>
              <a:ext cx="1480" cy="2220"/>
            </a:xfrm>
            <a:custGeom>
              <a:avLst/>
              <a:gdLst>
                <a:gd name="T0" fmla="*/ 1480 w 1480"/>
                <a:gd name="T1" fmla="*/ 0 h 2220"/>
                <a:gd name="T2" fmla="*/ 1480 w 1480"/>
                <a:gd name="T3" fmla="*/ 1480 h 2220"/>
                <a:gd name="T4" fmla="*/ 0 w 1480"/>
                <a:gd name="T5" fmla="*/ 2220 h 2220"/>
                <a:gd name="T6" fmla="*/ 0 w 1480"/>
                <a:gd name="T7" fmla="*/ 740 h 2220"/>
                <a:gd name="T8" fmla="*/ 1480 w 1480"/>
                <a:gd name="T9" fmla="*/ 0 h 2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80"/>
                <a:gd name="T16" fmla="*/ 0 h 2220"/>
                <a:gd name="T17" fmla="*/ 1480 w 1480"/>
                <a:gd name="T18" fmla="*/ 2220 h 22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80" h="2220">
                  <a:moveTo>
                    <a:pt x="1480" y="0"/>
                  </a:moveTo>
                  <a:lnTo>
                    <a:pt x="1480" y="1480"/>
                  </a:lnTo>
                  <a:lnTo>
                    <a:pt x="0" y="2220"/>
                  </a:lnTo>
                  <a:lnTo>
                    <a:pt x="0" y="740"/>
                  </a:lnTo>
                  <a:lnTo>
                    <a:pt x="1480" y="0"/>
                  </a:lnTo>
                  <a:close/>
                </a:path>
              </a:pathLst>
            </a:custGeom>
            <a:solidFill>
              <a:schemeClr val="hlink">
                <a:alpha val="20000"/>
              </a:schemeClr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b="0"/>
            </a:p>
          </p:txBody>
        </p:sp>
      </p:grpSp>
      <p:grpSp>
        <p:nvGrpSpPr>
          <p:cNvPr id="22" name="Group 6"/>
          <p:cNvGrpSpPr>
            <a:grpSpLocks/>
          </p:cNvGrpSpPr>
          <p:nvPr/>
        </p:nvGrpSpPr>
        <p:grpSpPr bwMode="auto">
          <a:xfrm>
            <a:off x="1537900" y="2279060"/>
            <a:ext cx="1981200" cy="2209800"/>
            <a:chOff x="883" y="1298"/>
            <a:chExt cx="2087" cy="2155"/>
          </a:xfrm>
        </p:grpSpPr>
        <p:grpSp>
          <p:nvGrpSpPr>
            <p:cNvPr id="23" name="Group 7"/>
            <p:cNvGrpSpPr>
              <a:grpSpLocks/>
            </p:cNvGrpSpPr>
            <p:nvPr/>
          </p:nvGrpSpPr>
          <p:grpSpPr bwMode="auto">
            <a:xfrm>
              <a:off x="1609" y="2069"/>
              <a:ext cx="635" cy="658"/>
              <a:chOff x="1400" y="679"/>
              <a:chExt cx="2960" cy="2960"/>
            </a:xfrm>
          </p:grpSpPr>
          <p:sp>
            <p:nvSpPr>
              <p:cNvPr id="128" name="Freeform 8"/>
              <p:cNvSpPr>
                <a:spLocks/>
              </p:cNvSpPr>
              <p:nvPr/>
            </p:nvSpPr>
            <p:spPr bwMode="auto">
              <a:xfrm>
                <a:off x="1400" y="679"/>
                <a:ext cx="2960" cy="1480"/>
              </a:xfrm>
              <a:custGeom>
                <a:avLst/>
                <a:gdLst>
                  <a:gd name="T0" fmla="*/ 1480 w 2960"/>
                  <a:gd name="T1" fmla="*/ 1480 h 1480"/>
                  <a:gd name="T2" fmla="*/ 0 w 2960"/>
                  <a:gd name="T3" fmla="*/ 740 h 1480"/>
                  <a:gd name="T4" fmla="*/ 1480 w 2960"/>
                  <a:gd name="T5" fmla="*/ 0 h 1480"/>
                  <a:gd name="T6" fmla="*/ 2960 w 2960"/>
                  <a:gd name="T7" fmla="*/ 740 h 1480"/>
                  <a:gd name="T8" fmla="*/ 1480 w 2960"/>
                  <a:gd name="T9" fmla="*/ 1480 h 14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0"/>
                  <a:gd name="T16" fmla="*/ 0 h 1480"/>
                  <a:gd name="T17" fmla="*/ 2960 w 2960"/>
                  <a:gd name="T18" fmla="*/ 1480 h 14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0" h="1480">
                    <a:moveTo>
                      <a:pt x="1480" y="1480"/>
                    </a:moveTo>
                    <a:lnTo>
                      <a:pt x="0" y="740"/>
                    </a:lnTo>
                    <a:lnTo>
                      <a:pt x="1480" y="0"/>
                    </a:lnTo>
                    <a:lnTo>
                      <a:pt x="2960" y="740"/>
                    </a:lnTo>
                    <a:lnTo>
                      <a:pt x="1480" y="148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  <p:sp>
            <p:nvSpPr>
              <p:cNvPr id="129" name="Freeform 9"/>
              <p:cNvSpPr>
                <a:spLocks/>
              </p:cNvSpPr>
              <p:nvPr/>
            </p:nvSpPr>
            <p:spPr bwMode="auto">
              <a:xfrm>
                <a:off x="1400" y="1419"/>
                <a:ext cx="1480" cy="2220"/>
              </a:xfrm>
              <a:custGeom>
                <a:avLst/>
                <a:gdLst>
                  <a:gd name="T0" fmla="*/ 1480 w 1480"/>
                  <a:gd name="T1" fmla="*/ 740 h 2220"/>
                  <a:gd name="T2" fmla="*/ 1480 w 1480"/>
                  <a:gd name="T3" fmla="*/ 2220 h 2220"/>
                  <a:gd name="T4" fmla="*/ 0 w 1480"/>
                  <a:gd name="T5" fmla="*/ 1480 h 2220"/>
                  <a:gd name="T6" fmla="*/ 0 w 1480"/>
                  <a:gd name="T7" fmla="*/ 0 h 2220"/>
                  <a:gd name="T8" fmla="*/ 1480 w 1480"/>
                  <a:gd name="T9" fmla="*/ 740 h 2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0"/>
                  <a:gd name="T16" fmla="*/ 0 h 2220"/>
                  <a:gd name="T17" fmla="*/ 1480 w 1480"/>
                  <a:gd name="T18" fmla="*/ 2220 h 2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0" h="2220">
                    <a:moveTo>
                      <a:pt x="1480" y="740"/>
                    </a:moveTo>
                    <a:lnTo>
                      <a:pt x="1480" y="2220"/>
                    </a:lnTo>
                    <a:lnTo>
                      <a:pt x="0" y="1480"/>
                    </a:lnTo>
                    <a:lnTo>
                      <a:pt x="0" y="0"/>
                    </a:lnTo>
                    <a:lnTo>
                      <a:pt x="1480" y="74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  <p:sp>
            <p:nvSpPr>
              <p:cNvPr id="130" name="Freeform 10"/>
              <p:cNvSpPr>
                <a:spLocks/>
              </p:cNvSpPr>
              <p:nvPr/>
            </p:nvSpPr>
            <p:spPr bwMode="auto">
              <a:xfrm>
                <a:off x="2880" y="1419"/>
                <a:ext cx="1480" cy="2220"/>
              </a:xfrm>
              <a:custGeom>
                <a:avLst/>
                <a:gdLst>
                  <a:gd name="T0" fmla="*/ 1480 w 1480"/>
                  <a:gd name="T1" fmla="*/ 0 h 2220"/>
                  <a:gd name="T2" fmla="*/ 1480 w 1480"/>
                  <a:gd name="T3" fmla="*/ 1480 h 2220"/>
                  <a:gd name="T4" fmla="*/ 0 w 1480"/>
                  <a:gd name="T5" fmla="*/ 2220 h 2220"/>
                  <a:gd name="T6" fmla="*/ 0 w 1480"/>
                  <a:gd name="T7" fmla="*/ 740 h 2220"/>
                  <a:gd name="T8" fmla="*/ 1480 w 1480"/>
                  <a:gd name="T9" fmla="*/ 0 h 2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0"/>
                  <a:gd name="T16" fmla="*/ 0 h 2220"/>
                  <a:gd name="T17" fmla="*/ 1480 w 1480"/>
                  <a:gd name="T18" fmla="*/ 2220 h 2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0" h="2220">
                    <a:moveTo>
                      <a:pt x="1480" y="0"/>
                    </a:moveTo>
                    <a:lnTo>
                      <a:pt x="1480" y="1480"/>
                    </a:lnTo>
                    <a:lnTo>
                      <a:pt x="0" y="2220"/>
                    </a:lnTo>
                    <a:lnTo>
                      <a:pt x="0" y="740"/>
                    </a:lnTo>
                    <a:lnTo>
                      <a:pt x="1480" y="0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</p:grpSp>
        <p:grpSp>
          <p:nvGrpSpPr>
            <p:cNvPr id="24" name="Group 11"/>
            <p:cNvGrpSpPr>
              <a:grpSpLocks/>
            </p:cNvGrpSpPr>
            <p:nvPr/>
          </p:nvGrpSpPr>
          <p:grpSpPr bwMode="auto">
            <a:xfrm>
              <a:off x="1609" y="1684"/>
              <a:ext cx="635" cy="658"/>
              <a:chOff x="1400" y="679"/>
              <a:chExt cx="2960" cy="2960"/>
            </a:xfrm>
          </p:grpSpPr>
          <p:sp>
            <p:nvSpPr>
              <p:cNvPr id="125" name="Freeform 12"/>
              <p:cNvSpPr>
                <a:spLocks/>
              </p:cNvSpPr>
              <p:nvPr/>
            </p:nvSpPr>
            <p:spPr bwMode="auto">
              <a:xfrm>
                <a:off x="1400" y="679"/>
                <a:ext cx="2960" cy="1480"/>
              </a:xfrm>
              <a:custGeom>
                <a:avLst/>
                <a:gdLst>
                  <a:gd name="T0" fmla="*/ 1480 w 2960"/>
                  <a:gd name="T1" fmla="*/ 1480 h 1480"/>
                  <a:gd name="T2" fmla="*/ 0 w 2960"/>
                  <a:gd name="T3" fmla="*/ 740 h 1480"/>
                  <a:gd name="T4" fmla="*/ 1480 w 2960"/>
                  <a:gd name="T5" fmla="*/ 0 h 1480"/>
                  <a:gd name="T6" fmla="*/ 2960 w 2960"/>
                  <a:gd name="T7" fmla="*/ 740 h 1480"/>
                  <a:gd name="T8" fmla="*/ 1480 w 2960"/>
                  <a:gd name="T9" fmla="*/ 1480 h 14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0"/>
                  <a:gd name="T16" fmla="*/ 0 h 1480"/>
                  <a:gd name="T17" fmla="*/ 2960 w 2960"/>
                  <a:gd name="T18" fmla="*/ 1480 h 14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0" h="1480">
                    <a:moveTo>
                      <a:pt x="1480" y="1480"/>
                    </a:moveTo>
                    <a:lnTo>
                      <a:pt x="0" y="740"/>
                    </a:lnTo>
                    <a:lnTo>
                      <a:pt x="1480" y="0"/>
                    </a:lnTo>
                    <a:lnTo>
                      <a:pt x="2960" y="740"/>
                    </a:lnTo>
                    <a:lnTo>
                      <a:pt x="1480" y="148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  <p:sp>
            <p:nvSpPr>
              <p:cNvPr id="126" name="Freeform 13"/>
              <p:cNvSpPr>
                <a:spLocks/>
              </p:cNvSpPr>
              <p:nvPr/>
            </p:nvSpPr>
            <p:spPr bwMode="auto">
              <a:xfrm>
                <a:off x="1400" y="1419"/>
                <a:ext cx="1480" cy="2220"/>
              </a:xfrm>
              <a:custGeom>
                <a:avLst/>
                <a:gdLst>
                  <a:gd name="T0" fmla="*/ 1480 w 1480"/>
                  <a:gd name="T1" fmla="*/ 740 h 2220"/>
                  <a:gd name="T2" fmla="*/ 1480 w 1480"/>
                  <a:gd name="T3" fmla="*/ 2220 h 2220"/>
                  <a:gd name="T4" fmla="*/ 0 w 1480"/>
                  <a:gd name="T5" fmla="*/ 1480 h 2220"/>
                  <a:gd name="T6" fmla="*/ 0 w 1480"/>
                  <a:gd name="T7" fmla="*/ 0 h 2220"/>
                  <a:gd name="T8" fmla="*/ 1480 w 1480"/>
                  <a:gd name="T9" fmla="*/ 740 h 2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0"/>
                  <a:gd name="T16" fmla="*/ 0 h 2220"/>
                  <a:gd name="T17" fmla="*/ 1480 w 1480"/>
                  <a:gd name="T18" fmla="*/ 2220 h 2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0" h="2220">
                    <a:moveTo>
                      <a:pt x="1480" y="740"/>
                    </a:moveTo>
                    <a:lnTo>
                      <a:pt x="1480" y="2220"/>
                    </a:lnTo>
                    <a:lnTo>
                      <a:pt x="0" y="1480"/>
                    </a:lnTo>
                    <a:lnTo>
                      <a:pt x="0" y="0"/>
                    </a:lnTo>
                    <a:lnTo>
                      <a:pt x="1480" y="74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  <p:sp>
            <p:nvSpPr>
              <p:cNvPr id="127" name="Freeform 14"/>
              <p:cNvSpPr>
                <a:spLocks/>
              </p:cNvSpPr>
              <p:nvPr/>
            </p:nvSpPr>
            <p:spPr bwMode="auto">
              <a:xfrm>
                <a:off x="2880" y="1419"/>
                <a:ext cx="1480" cy="2220"/>
              </a:xfrm>
              <a:custGeom>
                <a:avLst/>
                <a:gdLst>
                  <a:gd name="T0" fmla="*/ 1480 w 1480"/>
                  <a:gd name="T1" fmla="*/ 0 h 2220"/>
                  <a:gd name="T2" fmla="*/ 1480 w 1480"/>
                  <a:gd name="T3" fmla="*/ 1480 h 2220"/>
                  <a:gd name="T4" fmla="*/ 0 w 1480"/>
                  <a:gd name="T5" fmla="*/ 2220 h 2220"/>
                  <a:gd name="T6" fmla="*/ 0 w 1480"/>
                  <a:gd name="T7" fmla="*/ 740 h 2220"/>
                  <a:gd name="T8" fmla="*/ 1480 w 1480"/>
                  <a:gd name="T9" fmla="*/ 0 h 2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0"/>
                  <a:gd name="T16" fmla="*/ 0 h 2220"/>
                  <a:gd name="T17" fmla="*/ 1480 w 1480"/>
                  <a:gd name="T18" fmla="*/ 2220 h 2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0" h="2220">
                    <a:moveTo>
                      <a:pt x="1480" y="0"/>
                    </a:moveTo>
                    <a:lnTo>
                      <a:pt x="1480" y="1480"/>
                    </a:lnTo>
                    <a:lnTo>
                      <a:pt x="0" y="2220"/>
                    </a:lnTo>
                    <a:lnTo>
                      <a:pt x="0" y="740"/>
                    </a:lnTo>
                    <a:lnTo>
                      <a:pt x="1480" y="0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</p:grpSp>
        <p:grpSp>
          <p:nvGrpSpPr>
            <p:cNvPr id="25" name="Group 15"/>
            <p:cNvGrpSpPr>
              <a:grpSpLocks/>
            </p:cNvGrpSpPr>
            <p:nvPr/>
          </p:nvGrpSpPr>
          <p:grpSpPr bwMode="auto">
            <a:xfrm>
              <a:off x="1609" y="1298"/>
              <a:ext cx="635" cy="658"/>
              <a:chOff x="1400" y="679"/>
              <a:chExt cx="2960" cy="2960"/>
            </a:xfrm>
          </p:grpSpPr>
          <p:sp>
            <p:nvSpPr>
              <p:cNvPr id="122" name="Freeform 16"/>
              <p:cNvSpPr>
                <a:spLocks/>
              </p:cNvSpPr>
              <p:nvPr/>
            </p:nvSpPr>
            <p:spPr bwMode="auto">
              <a:xfrm>
                <a:off x="1400" y="679"/>
                <a:ext cx="2960" cy="1480"/>
              </a:xfrm>
              <a:custGeom>
                <a:avLst/>
                <a:gdLst>
                  <a:gd name="T0" fmla="*/ 1480 w 2960"/>
                  <a:gd name="T1" fmla="*/ 1480 h 1480"/>
                  <a:gd name="T2" fmla="*/ 0 w 2960"/>
                  <a:gd name="T3" fmla="*/ 740 h 1480"/>
                  <a:gd name="T4" fmla="*/ 1480 w 2960"/>
                  <a:gd name="T5" fmla="*/ 0 h 1480"/>
                  <a:gd name="T6" fmla="*/ 2960 w 2960"/>
                  <a:gd name="T7" fmla="*/ 740 h 1480"/>
                  <a:gd name="T8" fmla="*/ 1480 w 2960"/>
                  <a:gd name="T9" fmla="*/ 1480 h 14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0"/>
                  <a:gd name="T16" fmla="*/ 0 h 1480"/>
                  <a:gd name="T17" fmla="*/ 2960 w 2960"/>
                  <a:gd name="T18" fmla="*/ 1480 h 14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0" h="1480">
                    <a:moveTo>
                      <a:pt x="1480" y="1480"/>
                    </a:moveTo>
                    <a:lnTo>
                      <a:pt x="0" y="740"/>
                    </a:lnTo>
                    <a:lnTo>
                      <a:pt x="1480" y="0"/>
                    </a:lnTo>
                    <a:lnTo>
                      <a:pt x="2960" y="740"/>
                    </a:lnTo>
                    <a:lnTo>
                      <a:pt x="1480" y="148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  <p:sp>
            <p:nvSpPr>
              <p:cNvPr id="123" name="Freeform 17"/>
              <p:cNvSpPr>
                <a:spLocks/>
              </p:cNvSpPr>
              <p:nvPr/>
            </p:nvSpPr>
            <p:spPr bwMode="auto">
              <a:xfrm>
                <a:off x="1400" y="1419"/>
                <a:ext cx="1480" cy="2220"/>
              </a:xfrm>
              <a:custGeom>
                <a:avLst/>
                <a:gdLst>
                  <a:gd name="T0" fmla="*/ 1480 w 1480"/>
                  <a:gd name="T1" fmla="*/ 740 h 2220"/>
                  <a:gd name="T2" fmla="*/ 1480 w 1480"/>
                  <a:gd name="T3" fmla="*/ 2220 h 2220"/>
                  <a:gd name="T4" fmla="*/ 0 w 1480"/>
                  <a:gd name="T5" fmla="*/ 1480 h 2220"/>
                  <a:gd name="T6" fmla="*/ 0 w 1480"/>
                  <a:gd name="T7" fmla="*/ 0 h 2220"/>
                  <a:gd name="T8" fmla="*/ 1480 w 1480"/>
                  <a:gd name="T9" fmla="*/ 740 h 2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0"/>
                  <a:gd name="T16" fmla="*/ 0 h 2220"/>
                  <a:gd name="T17" fmla="*/ 1480 w 1480"/>
                  <a:gd name="T18" fmla="*/ 2220 h 2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0" h="2220">
                    <a:moveTo>
                      <a:pt x="1480" y="740"/>
                    </a:moveTo>
                    <a:lnTo>
                      <a:pt x="1480" y="2220"/>
                    </a:lnTo>
                    <a:lnTo>
                      <a:pt x="0" y="1480"/>
                    </a:lnTo>
                    <a:lnTo>
                      <a:pt x="0" y="0"/>
                    </a:lnTo>
                    <a:lnTo>
                      <a:pt x="1480" y="74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  <p:sp>
            <p:nvSpPr>
              <p:cNvPr id="124" name="Freeform 18"/>
              <p:cNvSpPr>
                <a:spLocks/>
              </p:cNvSpPr>
              <p:nvPr/>
            </p:nvSpPr>
            <p:spPr bwMode="auto">
              <a:xfrm>
                <a:off x="2880" y="1419"/>
                <a:ext cx="1480" cy="2220"/>
              </a:xfrm>
              <a:custGeom>
                <a:avLst/>
                <a:gdLst>
                  <a:gd name="T0" fmla="*/ 1480 w 1480"/>
                  <a:gd name="T1" fmla="*/ 0 h 2220"/>
                  <a:gd name="T2" fmla="*/ 1480 w 1480"/>
                  <a:gd name="T3" fmla="*/ 1480 h 2220"/>
                  <a:gd name="T4" fmla="*/ 0 w 1480"/>
                  <a:gd name="T5" fmla="*/ 2220 h 2220"/>
                  <a:gd name="T6" fmla="*/ 0 w 1480"/>
                  <a:gd name="T7" fmla="*/ 740 h 2220"/>
                  <a:gd name="T8" fmla="*/ 1480 w 1480"/>
                  <a:gd name="T9" fmla="*/ 0 h 2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0"/>
                  <a:gd name="T16" fmla="*/ 0 h 2220"/>
                  <a:gd name="T17" fmla="*/ 1480 w 1480"/>
                  <a:gd name="T18" fmla="*/ 2220 h 2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0" h="2220">
                    <a:moveTo>
                      <a:pt x="1480" y="0"/>
                    </a:moveTo>
                    <a:lnTo>
                      <a:pt x="1480" y="1480"/>
                    </a:lnTo>
                    <a:lnTo>
                      <a:pt x="0" y="2220"/>
                    </a:lnTo>
                    <a:lnTo>
                      <a:pt x="0" y="740"/>
                    </a:lnTo>
                    <a:lnTo>
                      <a:pt x="1480" y="0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</p:grpSp>
        <p:grpSp>
          <p:nvGrpSpPr>
            <p:cNvPr id="26" name="Group 19"/>
            <p:cNvGrpSpPr>
              <a:grpSpLocks/>
            </p:cNvGrpSpPr>
            <p:nvPr/>
          </p:nvGrpSpPr>
          <p:grpSpPr bwMode="auto">
            <a:xfrm>
              <a:off x="1972" y="2250"/>
              <a:ext cx="635" cy="658"/>
              <a:chOff x="1400" y="679"/>
              <a:chExt cx="2960" cy="2960"/>
            </a:xfrm>
          </p:grpSpPr>
          <p:sp>
            <p:nvSpPr>
              <p:cNvPr id="119" name="Freeform 20"/>
              <p:cNvSpPr>
                <a:spLocks/>
              </p:cNvSpPr>
              <p:nvPr/>
            </p:nvSpPr>
            <p:spPr bwMode="auto">
              <a:xfrm>
                <a:off x="1400" y="679"/>
                <a:ext cx="2960" cy="1480"/>
              </a:xfrm>
              <a:custGeom>
                <a:avLst/>
                <a:gdLst>
                  <a:gd name="T0" fmla="*/ 1480 w 2960"/>
                  <a:gd name="T1" fmla="*/ 1480 h 1480"/>
                  <a:gd name="T2" fmla="*/ 0 w 2960"/>
                  <a:gd name="T3" fmla="*/ 740 h 1480"/>
                  <a:gd name="T4" fmla="*/ 1480 w 2960"/>
                  <a:gd name="T5" fmla="*/ 0 h 1480"/>
                  <a:gd name="T6" fmla="*/ 2960 w 2960"/>
                  <a:gd name="T7" fmla="*/ 740 h 1480"/>
                  <a:gd name="T8" fmla="*/ 1480 w 2960"/>
                  <a:gd name="T9" fmla="*/ 1480 h 14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0"/>
                  <a:gd name="T16" fmla="*/ 0 h 1480"/>
                  <a:gd name="T17" fmla="*/ 2960 w 2960"/>
                  <a:gd name="T18" fmla="*/ 1480 h 14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0" h="1480">
                    <a:moveTo>
                      <a:pt x="1480" y="1480"/>
                    </a:moveTo>
                    <a:lnTo>
                      <a:pt x="0" y="740"/>
                    </a:lnTo>
                    <a:lnTo>
                      <a:pt x="1480" y="0"/>
                    </a:lnTo>
                    <a:lnTo>
                      <a:pt x="2960" y="740"/>
                    </a:lnTo>
                    <a:lnTo>
                      <a:pt x="1480" y="148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  <p:sp>
            <p:nvSpPr>
              <p:cNvPr id="120" name="Freeform 21"/>
              <p:cNvSpPr>
                <a:spLocks/>
              </p:cNvSpPr>
              <p:nvPr/>
            </p:nvSpPr>
            <p:spPr bwMode="auto">
              <a:xfrm>
                <a:off x="1400" y="1419"/>
                <a:ext cx="1480" cy="2220"/>
              </a:xfrm>
              <a:custGeom>
                <a:avLst/>
                <a:gdLst>
                  <a:gd name="T0" fmla="*/ 1480 w 1480"/>
                  <a:gd name="T1" fmla="*/ 740 h 2220"/>
                  <a:gd name="T2" fmla="*/ 1480 w 1480"/>
                  <a:gd name="T3" fmla="*/ 2220 h 2220"/>
                  <a:gd name="T4" fmla="*/ 0 w 1480"/>
                  <a:gd name="T5" fmla="*/ 1480 h 2220"/>
                  <a:gd name="T6" fmla="*/ 0 w 1480"/>
                  <a:gd name="T7" fmla="*/ 0 h 2220"/>
                  <a:gd name="T8" fmla="*/ 1480 w 1480"/>
                  <a:gd name="T9" fmla="*/ 740 h 2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0"/>
                  <a:gd name="T16" fmla="*/ 0 h 2220"/>
                  <a:gd name="T17" fmla="*/ 1480 w 1480"/>
                  <a:gd name="T18" fmla="*/ 2220 h 2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0" h="2220">
                    <a:moveTo>
                      <a:pt x="1480" y="740"/>
                    </a:moveTo>
                    <a:lnTo>
                      <a:pt x="1480" y="2220"/>
                    </a:lnTo>
                    <a:lnTo>
                      <a:pt x="0" y="1480"/>
                    </a:lnTo>
                    <a:lnTo>
                      <a:pt x="0" y="0"/>
                    </a:lnTo>
                    <a:lnTo>
                      <a:pt x="1480" y="74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  <p:sp>
            <p:nvSpPr>
              <p:cNvPr id="121" name="Freeform 22"/>
              <p:cNvSpPr>
                <a:spLocks/>
              </p:cNvSpPr>
              <p:nvPr/>
            </p:nvSpPr>
            <p:spPr bwMode="auto">
              <a:xfrm>
                <a:off x="2880" y="1419"/>
                <a:ext cx="1480" cy="2220"/>
              </a:xfrm>
              <a:custGeom>
                <a:avLst/>
                <a:gdLst>
                  <a:gd name="T0" fmla="*/ 1480 w 1480"/>
                  <a:gd name="T1" fmla="*/ 0 h 2220"/>
                  <a:gd name="T2" fmla="*/ 1480 w 1480"/>
                  <a:gd name="T3" fmla="*/ 1480 h 2220"/>
                  <a:gd name="T4" fmla="*/ 0 w 1480"/>
                  <a:gd name="T5" fmla="*/ 2220 h 2220"/>
                  <a:gd name="T6" fmla="*/ 0 w 1480"/>
                  <a:gd name="T7" fmla="*/ 740 h 2220"/>
                  <a:gd name="T8" fmla="*/ 1480 w 1480"/>
                  <a:gd name="T9" fmla="*/ 0 h 2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0"/>
                  <a:gd name="T16" fmla="*/ 0 h 2220"/>
                  <a:gd name="T17" fmla="*/ 1480 w 1480"/>
                  <a:gd name="T18" fmla="*/ 2220 h 2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0" h="2220">
                    <a:moveTo>
                      <a:pt x="1480" y="0"/>
                    </a:moveTo>
                    <a:lnTo>
                      <a:pt x="1480" y="1480"/>
                    </a:lnTo>
                    <a:lnTo>
                      <a:pt x="0" y="2220"/>
                    </a:lnTo>
                    <a:lnTo>
                      <a:pt x="0" y="740"/>
                    </a:lnTo>
                    <a:lnTo>
                      <a:pt x="1480" y="0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</p:grpSp>
        <p:grpSp>
          <p:nvGrpSpPr>
            <p:cNvPr id="27" name="Group 23"/>
            <p:cNvGrpSpPr>
              <a:grpSpLocks/>
            </p:cNvGrpSpPr>
            <p:nvPr/>
          </p:nvGrpSpPr>
          <p:grpSpPr bwMode="auto">
            <a:xfrm>
              <a:off x="1972" y="1865"/>
              <a:ext cx="635" cy="658"/>
              <a:chOff x="1400" y="679"/>
              <a:chExt cx="2960" cy="2960"/>
            </a:xfrm>
          </p:grpSpPr>
          <p:sp>
            <p:nvSpPr>
              <p:cNvPr id="116" name="Freeform 24"/>
              <p:cNvSpPr>
                <a:spLocks/>
              </p:cNvSpPr>
              <p:nvPr/>
            </p:nvSpPr>
            <p:spPr bwMode="auto">
              <a:xfrm>
                <a:off x="1400" y="679"/>
                <a:ext cx="2960" cy="1480"/>
              </a:xfrm>
              <a:custGeom>
                <a:avLst/>
                <a:gdLst>
                  <a:gd name="T0" fmla="*/ 1480 w 2960"/>
                  <a:gd name="T1" fmla="*/ 1480 h 1480"/>
                  <a:gd name="T2" fmla="*/ 0 w 2960"/>
                  <a:gd name="T3" fmla="*/ 740 h 1480"/>
                  <a:gd name="T4" fmla="*/ 1480 w 2960"/>
                  <a:gd name="T5" fmla="*/ 0 h 1480"/>
                  <a:gd name="T6" fmla="*/ 2960 w 2960"/>
                  <a:gd name="T7" fmla="*/ 740 h 1480"/>
                  <a:gd name="T8" fmla="*/ 1480 w 2960"/>
                  <a:gd name="T9" fmla="*/ 1480 h 14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0"/>
                  <a:gd name="T16" fmla="*/ 0 h 1480"/>
                  <a:gd name="T17" fmla="*/ 2960 w 2960"/>
                  <a:gd name="T18" fmla="*/ 1480 h 14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0" h="1480">
                    <a:moveTo>
                      <a:pt x="1480" y="1480"/>
                    </a:moveTo>
                    <a:lnTo>
                      <a:pt x="0" y="740"/>
                    </a:lnTo>
                    <a:lnTo>
                      <a:pt x="1480" y="0"/>
                    </a:lnTo>
                    <a:lnTo>
                      <a:pt x="2960" y="740"/>
                    </a:lnTo>
                    <a:lnTo>
                      <a:pt x="1480" y="148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  <p:sp>
            <p:nvSpPr>
              <p:cNvPr id="117" name="Freeform 25"/>
              <p:cNvSpPr>
                <a:spLocks/>
              </p:cNvSpPr>
              <p:nvPr/>
            </p:nvSpPr>
            <p:spPr bwMode="auto">
              <a:xfrm>
                <a:off x="1400" y="1419"/>
                <a:ext cx="1480" cy="2220"/>
              </a:xfrm>
              <a:custGeom>
                <a:avLst/>
                <a:gdLst>
                  <a:gd name="T0" fmla="*/ 1480 w 1480"/>
                  <a:gd name="T1" fmla="*/ 740 h 2220"/>
                  <a:gd name="T2" fmla="*/ 1480 w 1480"/>
                  <a:gd name="T3" fmla="*/ 2220 h 2220"/>
                  <a:gd name="T4" fmla="*/ 0 w 1480"/>
                  <a:gd name="T5" fmla="*/ 1480 h 2220"/>
                  <a:gd name="T6" fmla="*/ 0 w 1480"/>
                  <a:gd name="T7" fmla="*/ 0 h 2220"/>
                  <a:gd name="T8" fmla="*/ 1480 w 1480"/>
                  <a:gd name="T9" fmla="*/ 740 h 2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0"/>
                  <a:gd name="T16" fmla="*/ 0 h 2220"/>
                  <a:gd name="T17" fmla="*/ 1480 w 1480"/>
                  <a:gd name="T18" fmla="*/ 2220 h 2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0" h="2220">
                    <a:moveTo>
                      <a:pt x="1480" y="740"/>
                    </a:moveTo>
                    <a:lnTo>
                      <a:pt x="1480" y="2220"/>
                    </a:lnTo>
                    <a:lnTo>
                      <a:pt x="0" y="1480"/>
                    </a:lnTo>
                    <a:lnTo>
                      <a:pt x="0" y="0"/>
                    </a:lnTo>
                    <a:lnTo>
                      <a:pt x="1480" y="74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  <p:sp>
            <p:nvSpPr>
              <p:cNvPr id="118" name="Freeform 26"/>
              <p:cNvSpPr>
                <a:spLocks/>
              </p:cNvSpPr>
              <p:nvPr/>
            </p:nvSpPr>
            <p:spPr bwMode="auto">
              <a:xfrm>
                <a:off x="2880" y="1419"/>
                <a:ext cx="1480" cy="2220"/>
              </a:xfrm>
              <a:custGeom>
                <a:avLst/>
                <a:gdLst>
                  <a:gd name="T0" fmla="*/ 1480 w 1480"/>
                  <a:gd name="T1" fmla="*/ 0 h 2220"/>
                  <a:gd name="T2" fmla="*/ 1480 w 1480"/>
                  <a:gd name="T3" fmla="*/ 1480 h 2220"/>
                  <a:gd name="T4" fmla="*/ 0 w 1480"/>
                  <a:gd name="T5" fmla="*/ 2220 h 2220"/>
                  <a:gd name="T6" fmla="*/ 0 w 1480"/>
                  <a:gd name="T7" fmla="*/ 740 h 2220"/>
                  <a:gd name="T8" fmla="*/ 1480 w 1480"/>
                  <a:gd name="T9" fmla="*/ 0 h 2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0"/>
                  <a:gd name="T16" fmla="*/ 0 h 2220"/>
                  <a:gd name="T17" fmla="*/ 1480 w 1480"/>
                  <a:gd name="T18" fmla="*/ 2220 h 2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0" h="2220">
                    <a:moveTo>
                      <a:pt x="1480" y="0"/>
                    </a:moveTo>
                    <a:lnTo>
                      <a:pt x="1480" y="1480"/>
                    </a:lnTo>
                    <a:lnTo>
                      <a:pt x="0" y="2220"/>
                    </a:lnTo>
                    <a:lnTo>
                      <a:pt x="0" y="740"/>
                    </a:lnTo>
                    <a:lnTo>
                      <a:pt x="1480" y="0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</p:grpSp>
        <p:grpSp>
          <p:nvGrpSpPr>
            <p:cNvPr id="28" name="Group 27"/>
            <p:cNvGrpSpPr>
              <a:grpSpLocks/>
            </p:cNvGrpSpPr>
            <p:nvPr/>
          </p:nvGrpSpPr>
          <p:grpSpPr bwMode="auto">
            <a:xfrm>
              <a:off x="1972" y="1479"/>
              <a:ext cx="635" cy="658"/>
              <a:chOff x="1400" y="679"/>
              <a:chExt cx="2960" cy="2960"/>
            </a:xfrm>
          </p:grpSpPr>
          <p:sp>
            <p:nvSpPr>
              <p:cNvPr id="113" name="Freeform 28"/>
              <p:cNvSpPr>
                <a:spLocks/>
              </p:cNvSpPr>
              <p:nvPr/>
            </p:nvSpPr>
            <p:spPr bwMode="auto">
              <a:xfrm>
                <a:off x="1400" y="679"/>
                <a:ext cx="2960" cy="1480"/>
              </a:xfrm>
              <a:custGeom>
                <a:avLst/>
                <a:gdLst>
                  <a:gd name="T0" fmla="*/ 1480 w 2960"/>
                  <a:gd name="T1" fmla="*/ 1480 h 1480"/>
                  <a:gd name="T2" fmla="*/ 0 w 2960"/>
                  <a:gd name="T3" fmla="*/ 740 h 1480"/>
                  <a:gd name="T4" fmla="*/ 1480 w 2960"/>
                  <a:gd name="T5" fmla="*/ 0 h 1480"/>
                  <a:gd name="T6" fmla="*/ 2960 w 2960"/>
                  <a:gd name="T7" fmla="*/ 740 h 1480"/>
                  <a:gd name="T8" fmla="*/ 1480 w 2960"/>
                  <a:gd name="T9" fmla="*/ 1480 h 14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0"/>
                  <a:gd name="T16" fmla="*/ 0 h 1480"/>
                  <a:gd name="T17" fmla="*/ 2960 w 2960"/>
                  <a:gd name="T18" fmla="*/ 1480 h 14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0" h="1480">
                    <a:moveTo>
                      <a:pt x="1480" y="1480"/>
                    </a:moveTo>
                    <a:lnTo>
                      <a:pt x="0" y="740"/>
                    </a:lnTo>
                    <a:lnTo>
                      <a:pt x="1480" y="0"/>
                    </a:lnTo>
                    <a:lnTo>
                      <a:pt x="2960" y="740"/>
                    </a:lnTo>
                    <a:lnTo>
                      <a:pt x="1480" y="148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  <p:sp>
            <p:nvSpPr>
              <p:cNvPr id="114" name="Freeform 29"/>
              <p:cNvSpPr>
                <a:spLocks/>
              </p:cNvSpPr>
              <p:nvPr/>
            </p:nvSpPr>
            <p:spPr bwMode="auto">
              <a:xfrm>
                <a:off x="1400" y="1419"/>
                <a:ext cx="1480" cy="2220"/>
              </a:xfrm>
              <a:custGeom>
                <a:avLst/>
                <a:gdLst>
                  <a:gd name="T0" fmla="*/ 1480 w 1480"/>
                  <a:gd name="T1" fmla="*/ 740 h 2220"/>
                  <a:gd name="T2" fmla="*/ 1480 w 1480"/>
                  <a:gd name="T3" fmla="*/ 2220 h 2220"/>
                  <a:gd name="T4" fmla="*/ 0 w 1480"/>
                  <a:gd name="T5" fmla="*/ 1480 h 2220"/>
                  <a:gd name="T6" fmla="*/ 0 w 1480"/>
                  <a:gd name="T7" fmla="*/ 0 h 2220"/>
                  <a:gd name="T8" fmla="*/ 1480 w 1480"/>
                  <a:gd name="T9" fmla="*/ 740 h 2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0"/>
                  <a:gd name="T16" fmla="*/ 0 h 2220"/>
                  <a:gd name="T17" fmla="*/ 1480 w 1480"/>
                  <a:gd name="T18" fmla="*/ 2220 h 2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0" h="2220">
                    <a:moveTo>
                      <a:pt x="1480" y="740"/>
                    </a:moveTo>
                    <a:lnTo>
                      <a:pt x="1480" y="2220"/>
                    </a:lnTo>
                    <a:lnTo>
                      <a:pt x="0" y="1480"/>
                    </a:lnTo>
                    <a:lnTo>
                      <a:pt x="0" y="0"/>
                    </a:lnTo>
                    <a:lnTo>
                      <a:pt x="1480" y="74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  <p:sp>
            <p:nvSpPr>
              <p:cNvPr id="115" name="Freeform 30"/>
              <p:cNvSpPr>
                <a:spLocks/>
              </p:cNvSpPr>
              <p:nvPr/>
            </p:nvSpPr>
            <p:spPr bwMode="auto">
              <a:xfrm>
                <a:off x="2880" y="1419"/>
                <a:ext cx="1480" cy="2220"/>
              </a:xfrm>
              <a:custGeom>
                <a:avLst/>
                <a:gdLst>
                  <a:gd name="T0" fmla="*/ 1480 w 1480"/>
                  <a:gd name="T1" fmla="*/ 0 h 2220"/>
                  <a:gd name="T2" fmla="*/ 1480 w 1480"/>
                  <a:gd name="T3" fmla="*/ 1480 h 2220"/>
                  <a:gd name="T4" fmla="*/ 0 w 1480"/>
                  <a:gd name="T5" fmla="*/ 2220 h 2220"/>
                  <a:gd name="T6" fmla="*/ 0 w 1480"/>
                  <a:gd name="T7" fmla="*/ 740 h 2220"/>
                  <a:gd name="T8" fmla="*/ 1480 w 1480"/>
                  <a:gd name="T9" fmla="*/ 0 h 2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0"/>
                  <a:gd name="T16" fmla="*/ 0 h 2220"/>
                  <a:gd name="T17" fmla="*/ 1480 w 1480"/>
                  <a:gd name="T18" fmla="*/ 2220 h 2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0" h="2220">
                    <a:moveTo>
                      <a:pt x="1480" y="0"/>
                    </a:moveTo>
                    <a:lnTo>
                      <a:pt x="1480" y="1480"/>
                    </a:lnTo>
                    <a:lnTo>
                      <a:pt x="0" y="2220"/>
                    </a:lnTo>
                    <a:lnTo>
                      <a:pt x="0" y="740"/>
                    </a:lnTo>
                    <a:lnTo>
                      <a:pt x="1480" y="0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</p:grpSp>
        <p:grpSp>
          <p:nvGrpSpPr>
            <p:cNvPr id="29" name="Group 31"/>
            <p:cNvGrpSpPr>
              <a:grpSpLocks/>
            </p:cNvGrpSpPr>
            <p:nvPr/>
          </p:nvGrpSpPr>
          <p:grpSpPr bwMode="auto">
            <a:xfrm>
              <a:off x="2335" y="2432"/>
              <a:ext cx="635" cy="658"/>
              <a:chOff x="1400" y="679"/>
              <a:chExt cx="2960" cy="2960"/>
            </a:xfrm>
          </p:grpSpPr>
          <p:sp>
            <p:nvSpPr>
              <p:cNvPr id="110" name="Freeform 32"/>
              <p:cNvSpPr>
                <a:spLocks/>
              </p:cNvSpPr>
              <p:nvPr/>
            </p:nvSpPr>
            <p:spPr bwMode="auto">
              <a:xfrm>
                <a:off x="1400" y="679"/>
                <a:ext cx="2960" cy="1480"/>
              </a:xfrm>
              <a:custGeom>
                <a:avLst/>
                <a:gdLst>
                  <a:gd name="T0" fmla="*/ 1480 w 2960"/>
                  <a:gd name="T1" fmla="*/ 1480 h 1480"/>
                  <a:gd name="T2" fmla="*/ 0 w 2960"/>
                  <a:gd name="T3" fmla="*/ 740 h 1480"/>
                  <a:gd name="T4" fmla="*/ 1480 w 2960"/>
                  <a:gd name="T5" fmla="*/ 0 h 1480"/>
                  <a:gd name="T6" fmla="*/ 2960 w 2960"/>
                  <a:gd name="T7" fmla="*/ 740 h 1480"/>
                  <a:gd name="T8" fmla="*/ 1480 w 2960"/>
                  <a:gd name="T9" fmla="*/ 1480 h 14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0"/>
                  <a:gd name="T16" fmla="*/ 0 h 1480"/>
                  <a:gd name="T17" fmla="*/ 2960 w 2960"/>
                  <a:gd name="T18" fmla="*/ 1480 h 14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0" h="1480">
                    <a:moveTo>
                      <a:pt x="1480" y="1480"/>
                    </a:moveTo>
                    <a:lnTo>
                      <a:pt x="0" y="740"/>
                    </a:lnTo>
                    <a:lnTo>
                      <a:pt x="1480" y="0"/>
                    </a:lnTo>
                    <a:lnTo>
                      <a:pt x="2960" y="740"/>
                    </a:lnTo>
                    <a:lnTo>
                      <a:pt x="1480" y="148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  <p:sp>
            <p:nvSpPr>
              <p:cNvPr id="111" name="Freeform 33"/>
              <p:cNvSpPr>
                <a:spLocks/>
              </p:cNvSpPr>
              <p:nvPr/>
            </p:nvSpPr>
            <p:spPr bwMode="auto">
              <a:xfrm>
                <a:off x="1400" y="1419"/>
                <a:ext cx="1480" cy="2220"/>
              </a:xfrm>
              <a:custGeom>
                <a:avLst/>
                <a:gdLst>
                  <a:gd name="T0" fmla="*/ 1480 w 1480"/>
                  <a:gd name="T1" fmla="*/ 740 h 2220"/>
                  <a:gd name="T2" fmla="*/ 1480 w 1480"/>
                  <a:gd name="T3" fmla="*/ 2220 h 2220"/>
                  <a:gd name="T4" fmla="*/ 0 w 1480"/>
                  <a:gd name="T5" fmla="*/ 1480 h 2220"/>
                  <a:gd name="T6" fmla="*/ 0 w 1480"/>
                  <a:gd name="T7" fmla="*/ 0 h 2220"/>
                  <a:gd name="T8" fmla="*/ 1480 w 1480"/>
                  <a:gd name="T9" fmla="*/ 740 h 2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0"/>
                  <a:gd name="T16" fmla="*/ 0 h 2220"/>
                  <a:gd name="T17" fmla="*/ 1480 w 1480"/>
                  <a:gd name="T18" fmla="*/ 2220 h 2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0" h="2220">
                    <a:moveTo>
                      <a:pt x="1480" y="740"/>
                    </a:moveTo>
                    <a:lnTo>
                      <a:pt x="1480" y="2220"/>
                    </a:lnTo>
                    <a:lnTo>
                      <a:pt x="0" y="1480"/>
                    </a:lnTo>
                    <a:lnTo>
                      <a:pt x="0" y="0"/>
                    </a:lnTo>
                    <a:lnTo>
                      <a:pt x="1480" y="74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  <p:sp>
            <p:nvSpPr>
              <p:cNvPr id="112" name="Freeform 34"/>
              <p:cNvSpPr>
                <a:spLocks/>
              </p:cNvSpPr>
              <p:nvPr/>
            </p:nvSpPr>
            <p:spPr bwMode="auto">
              <a:xfrm>
                <a:off x="2880" y="1419"/>
                <a:ext cx="1480" cy="2220"/>
              </a:xfrm>
              <a:custGeom>
                <a:avLst/>
                <a:gdLst>
                  <a:gd name="T0" fmla="*/ 1480 w 1480"/>
                  <a:gd name="T1" fmla="*/ 0 h 2220"/>
                  <a:gd name="T2" fmla="*/ 1480 w 1480"/>
                  <a:gd name="T3" fmla="*/ 1480 h 2220"/>
                  <a:gd name="T4" fmla="*/ 0 w 1480"/>
                  <a:gd name="T5" fmla="*/ 2220 h 2220"/>
                  <a:gd name="T6" fmla="*/ 0 w 1480"/>
                  <a:gd name="T7" fmla="*/ 740 h 2220"/>
                  <a:gd name="T8" fmla="*/ 1480 w 1480"/>
                  <a:gd name="T9" fmla="*/ 0 h 2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0"/>
                  <a:gd name="T16" fmla="*/ 0 h 2220"/>
                  <a:gd name="T17" fmla="*/ 1480 w 1480"/>
                  <a:gd name="T18" fmla="*/ 2220 h 2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0" h="2220">
                    <a:moveTo>
                      <a:pt x="1480" y="0"/>
                    </a:moveTo>
                    <a:lnTo>
                      <a:pt x="1480" y="1480"/>
                    </a:lnTo>
                    <a:lnTo>
                      <a:pt x="0" y="2220"/>
                    </a:lnTo>
                    <a:lnTo>
                      <a:pt x="0" y="740"/>
                    </a:lnTo>
                    <a:lnTo>
                      <a:pt x="1480" y="0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</p:grpSp>
        <p:grpSp>
          <p:nvGrpSpPr>
            <p:cNvPr id="30" name="Group 35"/>
            <p:cNvGrpSpPr>
              <a:grpSpLocks/>
            </p:cNvGrpSpPr>
            <p:nvPr/>
          </p:nvGrpSpPr>
          <p:grpSpPr bwMode="auto">
            <a:xfrm>
              <a:off x="2335" y="2047"/>
              <a:ext cx="635" cy="658"/>
              <a:chOff x="1400" y="679"/>
              <a:chExt cx="2960" cy="2960"/>
            </a:xfrm>
          </p:grpSpPr>
          <p:sp>
            <p:nvSpPr>
              <p:cNvPr id="107" name="Freeform 36"/>
              <p:cNvSpPr>
                <a:spLocks/>
              </p:cNvSpPr>
              <p:nvPr/>
            </p:nvSpPr>
            <p:spPr bwMode="auto">
              <a:xfrm>
                <a:off x="1400" y="679"/>
                <a:ext cx="2960" cy="1480"/>
              </a:xfrm>
              <a:custGeom>
                <a:avLst/>
                <a:gdLst>
                  <a:gd name="T0" fmla="*/ 1480 w 2960"/>
                  <a:gd name="T1" fmla="*/ 1480 h 1480"/>
                  <a:gd name="T2" fmla="*/ 0 w 2960"/>
                  <a:gd name="T3" fmla="*/ 740 h 1480"/>
                  <a:gd name="T4" fmla="*/ 1480 w 2960"/>
                  <a:gd name="T5" fmla="*/ 0 h 1480"/>
                  <a:gd name="T6" fmla="*/ 2960 w 2960"/>
                  <a:gd name="T7" fmla="*/ 740 h 1480"/>
                  <a:gd name="T8" fmla="*/ 1480 w 2960"/>
                  <a:gd name="T9" fmla="*/ 1480 h 14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0"/>
                  <a:gd name="T16" fmla="*/ 0 h 1480"/>
                  <a:gd name="T17" fmla="*/ 2960 w 2960"/>
                  <a:gd name="T18" fmla="*/ 1480 h 14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0" h="1480">
                    <a:moveTo>
                      <a:pt x="1480" y="1480"/>
                    </a:moveTo>
                    <a:lnTo>
                      <a:pt x="0" y="740"/>
                    </a:lnTo>
                    <a:lnTo>
                      <a:pt x="1480" y="0"/>
                    </a:lnTo>
                    <a:lnTo>
                      <a:pt x="2960" y="740"/>
                    </a:lnTo>
                    <a:lnTo>
                      <a:pt x="1480" y="148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  <p:sp>
            <p:nvSpPr>
              <p:cNvPr id="108" name="Freeform 37"/>
              <p:cNvSpPr>
                <a:spLocks/>
              </p:cNvSpPr>
              <p:nvPr/>
            </p:nvSpPr>
            <p:spPr bwMode="auto">
              <a:xfrm>
                <a:off x="1400" y="1419"/>
                <a:ext cx="1480" cy="2220"/>
              </a:xfrm>
              <a:custGeom>
                <a:avLst/>
                <a:gdLst>
                  <a:gd name="T0" fmla="*/ 1480 w 1480"/>
                  <a:gd name="T1" fmla="*/ 740 h 2220"/>
                  <a:gd name="T2" fmla="*/ 1480 w 1480"/>
                  <a:gd name="T3" fmla="*/ 2220 h 2220"/>
                  <a:gd name="T4" fmla="*/ 0 w 1480"/>
                  <a:gd name="T5" fmla="*/ 1480 h 2220"/>
                  <a:gd name="T6" fmla="*/ 0 w 1480"/>
                  <a:gd name="T7" fmla="*/ 0 h 2220"/>
                  <a:gd name="T8" fmla="*/ 1480 w 1480"/>
                  <a:gd name="T9" fmla="*/ 740 h 2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0"/>
                  <a:gd name="T16" fmla="*/ 0 h 2220"/>
                  <a:gd name="T17" fmla="*/ 1480 w 1480"/>
                  <a:gd name="T18" fmla="*/ 2220 h 2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0" h="2220">
                    <a:moveTo>
                      <a:pt x="1480" y="740"/>
                    </a:moveTo>
                    <a:lnTo>
                      <a:pt x="1480" y="2220"/>
                    </a:lnTo>
                    <a:lnTo>
                      <a:pt x="0" y="1480"/>
                    </a:lnTo>
                    <a:lnTo>
                      <a:pt x="0" y="0"/>
                    </a:lnTo>
                    <a:lnTo>
                      <a:pt x="1480" y="74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  <p:sp>
            <p:nvSpPr>
              <p:cNvPr id="109" name="Freeform 38"/>
              <p:cNvSpPr>
                <a:spLocks/>
              </p:cNvSpPr>
              <p:nvPr/>
            </p:nvSpPr>
            <p:spPr bwMode="auto">
              <a:xfrm>
                <a:off x="2880" y="1419"/>
                <a:ext cx="1480" cy="2220"/>
              </a:xfrm>
              <a:custGeom>
                <a:avLst/>
                <a:gdLst>
                  <a:gd name="T0" fmla="*/ 1480 w 1480"/>
                  <a:gd name="T1" fmla="*/ 0 h 2220"/>
                  <a:gd name="T2" fmla="*/ 1480 w 1480"/>
                  <a:gd name="T3" fmla="*/ 1480 h 2220"/>
                  <a:gd name="T4" fmla="*/ 0 w 1480"/>
                  <a:gd name="T5" fmla="*/ 2220 h 2220"/>
                  <a:gd name="T6" fmla="*/ 0 w 1480"/>
                  <a:gd name="T7" fmla="*/ 740 h 2220"/>
                  <a:gd name="T8" fmla="*/ 1480 w 1480"/>
                  <a:gd name="T9" fmla="*/ 0 h 2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0"/>
                  <a:gd name="T16" fmla="*/ 0 h 2220"/>
                  <a:gd name="T17" fmla="*/ 1480 w 1480"/>
                  <a:gd name="T18" fmla="*/ 2220 h 2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0" h="2220">
                    <a:moveTo>
                      <a:pt x="1480" y="0"/>
                    </a:moveTo>
                    <a:lnTo>
                      <a:pt x="1480" y="1480"/>
                    </a:lnTo>
                    <a:lnTo>
                      <a:pt x="0" y="2220"/>
                    </a:lnTo>
                    <a:lnTo>
                      <a:pt x="0" y="740"/>
                    </a:lnTo>
                    <a:lnTo>
                      <a:pt x="1480" y="0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</p:grpSp>
        <p:grpSp>
          <p:nvGrpSpPr>
            <p:cNvPr id="31" name="Group 39"/>
            <p:cNvGrpSpPr>
              <a:grpSpLocks/>
            </p:cNvGrpSpPr>
            <p:nvPr/>
          </p:nvGrpSpPr>
          <p:grpSpPr bwMode="auto">
            <a:xfrm>
              <a:off x="2335" y="1661"/>
              <a:ext cx="635" cy="658"/>
              <a:chOff x="1400" y="679"/>
              <a:chExt cx="2960" cy="2960"/>
            </a:xfrm>
          </p:grpSpPr>
          <p:sp>
            <p:nvSpPr>
              <p:cNvPr id="104" name="Freeform 40"/>
              <p:cNvSpPr>
                <a:spLocks/>
              </p:cNvSpPr>
              <p:nvPr/>
            </p:nvSpPr>
            <p:spPr bwMode="auto">
              <a:xfrm>
                <a:off x="1400" y="679"/>
                <a:ext cx="2960" cy="1480"/>
              </a:xfrm>
              <a:custGeom>
                <a:avLst/>
                <a:gdLst>
                  <a:gd name="T0" fmla="*/ 1480 w 2960"/>
                  <a:gd name="T1" fmla="*/ 1480 h 1480"/>
                  <a:gd name="T2" fmla="*/ 0 w 2960"/>
                  <a:gd name="T3" fmla="*/ 740 h 1480"/>
                  <a:gd name="T4" fmla="*/ 1480 w 2960"/>
                  <a:gd name="T5" fmla="*/ 0 h 1480"/>
                  <a:gd name="T6" fmla="*/ 2960 w 2960"/>
                  <a:gd name="T7" fmla="*/ 740 h 1480"/>
                  <a:gd name="T8" fmla="*/ 1480 w 2960"/>
                  <a:gd name="T9" fmla="*/ 1480 h 14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0"/>
                  <a:gd name="T16" fmla="*/ 0 h 1480"/>
                  <a:gd name="T17" fmla="*/ 2960 w 2960"/>
                  <a:gd name="T18" fmla="*/ 1480 h 14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0" h="1480">
                    <a:moveTo>
                      <a:pt x="1480" y="1480"/>
                    </a:moveTo>
                    <a:lnTo>
                      <a:pt x="0" y="740"/>
                    </a:lnTo>
                    <a:lnTo>
                      <a:pt x="1480" y="0"/>
                    </a:lnTo>
                    <a:lnTo>
                      <a:pt x="2960" y="740"/>
                    </a:lnTo>
                    <a:lnTo>
                      <a:pt x="1480" y="1480"/>
                    </a:lnTo>
                    <a:close/>
                  </a:path>
                </a:pathLst>
              </a:custGeom>
              <a:solidFill>
                <a:schemeClr val="bg1">
                  <a:alpha val="25098"/>
                </a:schemeClr>
              </a:solidFill>
              <a:ln w="19050" cap="rnd">
                <a:solidFill>
                  <a:srgbClr val="969696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  <p:sp>
            <p:nvSpPr>
              <p:cNvPr id="105" name="Freeform 41"/>
              <p:cNvSpPr>
                <a:spLocks/>
              </p:cNvSpPr>
              <p:nvPr/>
            </p:nvSpPr>
            <p:spPr bwMode="auto">
              <a:xfrm>
                <a:off x="1400" y="1419"/>
                <a:ext cx="1480" cy="2220"/>
              </a:xfrm>
              <a:custGeom>
                <a:avLst/>
                <a:gdLst>
                  <a:gd name="T0" fmla="*/ 1480 w 1480"/>
                  <a:gd name="T1" fmla="*/ 740 h 2220"/>
                  <a:gd name="T2" fmla="*/ 1480 w 1480"/>
                  <a:gd name="T3" fmla="*/ 2220 h 2220"/>
                  <a:gd name="T4" fmla="*/ 0 w 1480"/>
                  <a:gd name="T5" fmla="*/ 1480 h 2220"/>
                  <a:gd name="T6" fmla="*/ 0 w 1480"/>
                  <a:gd name="T7" fmla="*/ 0 h 2220"/>
                  <a:gd name="T8" fmla="*/ 1480 w 1480"/>
                  <a:gd name="T9" fmla="*/ 740 h 2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0"/>
                  <a:gd name="T16" fmla="*/ 0 h 2220"/>
                  <a:gd name="T17" fmla="*/ 1480 w 1480"/>
                  <a:gd name="T18" fmla="*/ 2220 h 2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0" h="2220">
                    <a:moveTo>
                      <a:pt x="1480" y="740"/>
                    </a:moveTo>
                    <a:lnTo>
                      <a:pt x="1480" y="2220"/>
                    </a:lnTo>
                    <a:lnTo>
                      <a:pt x="0" y="1480"/>
                    </a:lnTo>
                    <a:lnTo>
                      <a:pt x="0" y="0"/>
                    </a:lnTo>
                    <a:lnTo>
                      <a:pt x="1480" y="740"/>
                    </a:lnTo>
                    <a:close/>
                  </a:path>
                </a:pathLst>
              </a:custGeom>
              <a:solidFill>
                <a:schemeClr val="bg1">
                  <a:alpha val="25098"/>
                </a:schemeClr>
              </a:solidFill>
              <a:ln w="19050" cap="rnd">
                <a:solidFill>
                  <a:srgbClr val="969696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  <p:sp>
            <p:nvSpPr>
              <p:cNvPr id="106" name="Freeform 42"/>
              <p:cNvSpPr>
                <a:spLocks/>
              </p:cNvSpPr>
              <p:nvPr/>
            </p:nvSpPr>
            <p:spPr bwMode="auto">
              <a:xfrm>
                <a:off x="2880" y="1419"/>
                <a:ext cx="1480" cy="2220"/>
              </a:xfrm>
              <a:custGeom>
                <a:avLst/>
                <a:gdLst>
                  <a:gd name="T0" fmla="*/ 1480 w 1480"/>
                  <a:gd name="T1" fmla="*/ 0 h 2220"/>
                  <a:gd name="T2" fmla="*/ 1480 w 1480"/>
                  <a:gd name="T3" fmla="*/ 1480 h 2220"/>
                  <a:gd name="T4" fmla="*/ 0 w 1480"/>
                  <a:gd name="T5" fmla="*/ 2220 h 2220"/>
                  <a:gd name="T6" fmla="*/ 0 w 1480"/>
                  <a:gd name="T7" fmla="*/ 740 h 2220"/>
                  <a:gd name="T8" fmla="*/ 1480 w 1480"/>
                  <a:gd name="T9" fmla="*/ 0 h 2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0"/>
                  <a:gd name="T16" fmla="*/ 0 h 2220"/>
                  <a:gd name="T17" fmla="*/ 1480 w 1480"/>
                  <a:gd name="T18" fmla="*/ 2220 h 2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0" h="2220">
                    <a:moveTo>
                      <a:pt x="1480" y="0"/>
                    </a:moveTo>
                    <a:lnTo>
                      <a:pt x="1480" y="1480"/>
                    </a:lnTo>
                    <a:lnTo>
                      <a:pt x="0" y="2220"/>
                    </a:lnTo>
                    <a:lnTo>
                      <a:pt x="0" y="740"/>
                    </a:lnTo>
                    <a:lnTo>
                      <a:pt x="1480" y="0"/>
                    </a:lnTo>
                    <a:close/>
                  </a:path>
                </a:pathLst>
              </a:custGeom>
              <a:solidFill>
                <a:schemeClr val="bg1">
                  <a:alpha val="25098"/>
                </a:schemeClr>
              </a:solidFill>
              <a:ln w="19050" cap="rnd">
                <a:solidFill>
                  <a:srgbClr val="969696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</p:grpSp>
        <p:grpSp>
          <p:nvGrpSpPr>
            <p:cNvPr id="32" name="Group 43"/>
            <p:cNvGrpSpPr>
              <a:grpSpLocks/>
            </p:cNvGrpSpPr>
            <p:nvPr/>
          </p:nvGrpSpPr>
          <p:grpSpPr bwMode="auto">
            <a:xfrm>
              <a:off x="1246" y="2250"/>
              <a:ext cx="635" cy="658"/>
              <a:chOff x="1400" y="679"/>
              <a:chExt cx="2960" cy="2960"/>
            </a:xfrm>
          </p:grpSpPr>
          <p:sp>
            <p:nvSpPr>
              <p:cNvPr id="101" name="Freeform 44"/>
              <p:cNvSpPr>
                <a:spLocks/>
              </p:cNvSpPr>
              <p:nvPr/>
            </p:nvSpPr>
            <p:spPr bwMode="auto">
              <a:xfrm>
                <a:off x="1400" y="679"/>
                <a:ext cx="2960" cy="1480"/>
              </a:xfrm>
              <a:custGeom>
                <a:avLst/>
                <a:gdLst>
                  <a:gd name="T0" fmla="*/ 1480 w 2960"/>
                  <a:gd name="T1" fmla="*/ 1480 h 1480"/>
                  <a:gd name="T2" fmla="*/ 0 w 2960"/>
                  <a:gd name="T3" fmla="*/ 740 h 1480"/>
                  <a:gd name="T4" fmla="*/ 1480 w 2960"/>
                  <a:gd name="T5" fmla="*/ 0 h 1480"/>
                  <a:gd name="T6" fmla="*/ 2960 w 2960"/>
                  <a:gd name="T7" fmla="*/ 740 h 1480"/>
                  <a:gd name="T8" fmla="*/ 1480 w 2960"/>
                  <a:gd name="T9" fmla="*/ 1480 h 14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0"/>
                  <a:gd name="T16" fmla="*/ 0 h 1480"/>
                  <a:gd name="T17" fmla="*/ 2960 w 2960"/>
                  <a:gd name="T18" fmla="*/ 1480 h 14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0" h="1480">
                    <a:moveTo>
                      <a:pt x="1480" y="1480"/>
                    </a:moveTo>
                    <a:lnTo>
                      <a:pt x="0" y="740"/>
                    </a:lnTo>
                    <a:lnTo>
                      <a:pt x="1480" y="0"/>
                    </a:lnTo>
                    <a:lnTo>
                      <a:pt x="2960" y="740"/>
                    </a:lnTo>
                    <a:lnTo>
                      <a:pt x="1480" y="148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  <p:sp>
            <p:nvSpPr>
              <p:cNvPr id="102" name="Freeform 45"/>
              <p:cNvSpPr>
                <a:spLocks/>
              </p:cNvSpPr>
              <p:nvPr/>
            </p:nvSpPr>
            <p:spPr bwMode="auto">
              <a:xfrm>
                <a:off x="1400" y="1419"/>
                <a:ext cx="1480" cy="2220"/>
              </a:xfrm>
              <a:custGeom>
                <a:avLst/>
                <a:gdLst>
                  <a:gd name="T0" fmla="*/ 1480 w 1480"/>
                  <a:gd name="T1" fmla="*/ 740 h 2220"/>
                  <a:gd name="T2" fmla="*/ 1480 w 1480"/>
                  <a:gd name="T3" fmla="*/ 2220 h 2220"/>
                  <a:gd name="T4" fmla="*/ 0 w 1480"/>
                  <a:gd name="T5" fmla="*/ 1480 h 2220"/>
                  <a:gd name="T6" fmla="*/ 0 w 1480"/>
                  <a:gd name="T7" fmla="*/ 0 h 2220"/>
                  <a:gd name="T8" fmla="*/ 1480 w 1480"/>
                  <a:gd name="T9" fmla="*/ 740 h 2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0"/>
                  <a:gd name="T16" fmla="*/ 0 h 2220"/>
                  <a:gd name="T17" fmla="*/ 1480 w 1480"/>
                  <a:gd name="T18" fmla="*/ 2220 h 2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0" h="2220">
                    <a:moveTo>
                      <a:pt x="1480" y="740"/>
                    </a:moveTo>
                    <a:lnTo>
                      <a:pt x="1480" y="2220"/>
                    </a:lnTo>
                    <a:lnTo>
                      <a:pt x="0" y="1480"/>
                    </a:lnTo>
                    <a:lnTo>
                      <a:pt x="0" y="0"/>
                    </a:lnTo>
                    <a:lnTo>
                      <a:pt x="1480" y="74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  <p:sp>
            <p:nvSpPr>
              <p:cNvPr id="103" name="Freeform 46"/>
              <p:cNvSpPr>
                <a:spLocks/>
              </p:cNvSpPr>
              <p:nvPr/>
            </p:nvSpPr>
            <p:spPr bwMode="auto">
              <a:xfrm>
                <a:off x="2880" y="1419"/>
                <a:ext cx="1480" cy="2220"/>
              </a:xfrm>
              <a:custGeom>
                <a:avLst/>
                <a:gdLst>
                  <a:gd name="T0" fmla="*/ 1480 w 1480"/>
                  <a:gd name="T1" fmla="*/ 0 h 2220"/>
                  <a:gd name="T2" fmla="*/ 1480 w 1480"/>
                  <a:gd name="T3" fmla="*/ 1480 h 2220"/>
                  <a:gd name="T4" fmla="*/ 0 w 1480"/>
                  <a:gd name="T5" fmla="*/ 2220 h 2220"/>
                  <a:gd name="T6" fmla="*/ 0 w 1480"/>
                  <a:gd name="T7" fmla="*/ 740 h 2220"/>
                  <a:gd name="T8" fmla="*/ 1480 w 1480"/>
                  <a:gd name="T9" fmla="*/ 0 h 2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0"/>
                  <a:gd name="T16" fmla="*/ 0 h 2220"/>
                  <a:gd name="T17" fmla="*/ 1480 w 1480"/>
                  <a:gd name="T18" fmla="*/ 2220 h 2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0" h="2220">
                    <a:moveTo>
                      <a:pt x="1480" y="0"/>
                    </a:moveTo>
                    <a:lnTo>
                      <a:pt x="1480" y="1480"/>
                    </a:lnTo>
                    <a:lnTo>
                      <a:pt x="0" y="2220"/>
                    </a:lnTo>
                    <a:lnTo>
                      <a:pt x="0" y="740"/>
                    </a:lnTo>
                    <a:lnTo>
                      <a:pt x="1480" y="0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</p:grpSp>
        <p:grpSp>
          <p:nvGrpSpPr>
            <p:cNvPr id="33" name="Group 47"/>
            <p:cNvGrpSpPr>
              <a:grpSpLocks/>
            </p:cNvGrpSpPr>
            <p:nvPr/>
          </p:nvGrpSpPr>
          <p:grpSpPr bwMode="auto">
            <a:xfrm>
              <a:off x="1246" y="1865"/>
              <a:ext cx="635" cy="658"/>
              <a:chOff x="1400" y="679"/>
              <a:chExt cx="2960" cy="2960"/>
            </a:xfrm>
          </p:grpSpPr>
          <p:sp>
            <p:nvSpPr>
              <p:cNvPr id="98" name="Freeform 48"/>
              <p:cNvSpPr>
                <a:spLocks/>
              </p:cNvSpPr>
              <p:nvPr/>
            </p:nvSpPr>
            <p:spPr bwMode="auto">
              <a:xfrm>
                <a:off x="1400" y="679"/>
                <a:ext cx="2960" cy="1480"/>
              </a:xfrm>
              <a:custGeom>
                <a:avLst/>
                <a:gdLst>
                  <a:gd name="T0" fmla="*/ 1480 w 2960"/>
                  <a:gd name="T1" fmla="*/ 1480 h 1480"/>
                  <a:gd name="T2" fmla="*/ 0 w 2960"/>
                  <a:gd name="T3" fmla="*/ 740 h 1480"/>
                  <a:gd name="T4" fmla="*/ 1480 w 2960"/>
                  <a:gd name="T5" fmla="*/ 0 h 1480"/>
                  <a:gd name="T6" fmla="*/ 2960 w 2960"/>
                  <a:gd name="T7" fmla="*/ 740 h 1480"/>
                  <a:gd name="T8" fmla="*/ 1480 w 2960"/>
                  <a:gd name="T9" fmla="*/ 1480 h 14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0"/>
                  <a:gd name="T16" fmla="*/ 0 h 1480"/>
                  <a:gd name="T17" fmla="*/ 2960 w 2960"/>
                  <a:gd name="T18" fmla="*/ 1480 h 14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0" h="1480">
                    <a:moveTo>
                      <a:pt x="1480" y="1480"/>
                    </a:moveTo>
                    <a:lnTo>
                      <a:pt x="0" y="740"/>
                    </a:lnTo>
                    <a:lnTo>
                      <a:pt x="1480" y="0"/>
                    </a:lnTo>
                    <a:lnTo>
                      <a:pt x="2960" y="740"/>
                    </a:lnTo>
                    <a:lnTo>
                      <a:pt x="1480" y="148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  <p:sp>
            <p:nvSpPr>
              <p:cNvPr id="99" name="Freeform 49"/>
              <p:cNvSpPr>
                <a:spLocks/>
              </p:cNvSpPr>
              <p:nvPr/>
            </p:nvSpPr>
            <p:spPr bwMode="auto">
              <a:xfrm>
                <a:off x="1400" y="1419"/>
                <a:ext cx="1480" cy="2220"/>
              </a:xfrm>
              <a:custGeom>
                <a:avLst/>
                <a:gdLst>
                  <a:gd name="T0" fmla="*/ 1480 w 1480"/>
                  <a:gd name="T1" fmla="*/ 740 h 2220"/>
                  <a:gd name="T2" fmla="*/ 1480 w 1480"/>
                  <a:gd name="T3" fmla="*/ 2220 h 2220"/>
                  <a:gd name="T4" fmla="*/ 0 w 1480"/>
                  <a:gd name="T5" fmla="*/ 1480 h 2220"/>
                  <a:gd name="T6" fmla="*/ 0 w 1480"/>
                  <a:gd name="T7" fmla="*/ 0 h 2220"/>
                  <a:gd name="T8" fmla="*/ 1480 w 1480"/>
                  <a:gd name="T9" fmla="*/ 740 h 2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0"/>
                  <a:gd name="T16" fmla="*/ 0 h 2220"/>
                  <a:gd name="T17" fmla="*/ 1480 w 1480"/>
                  <a:gd name="T18" fmla="*/ 2220 h 2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0" h="2220">
                    <a:moveTo>
                      <a:pt x="1480" y="740"/>
                    </a:moveTo>
                    <a:lnTo>
                      <a:pt x="1480" y="2220"/>
                    </a:lnTo>
                    <a:lnTo>
                      <a:pt x="0" y="1480"/>
                    </a:lnTo>
                    <a:lnTo>
                      <a:pt x="0" y="0"/>
                    </a:lnTo>
                    <a:lnTo>
                      <a:pt x="1480" y="74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  <p:sp>
            <p:nvSpPr>
              <p:cNvPr id="100" name="Freeform 50"/>
              <p:cNvSpPr>
                <a:spLocks/>
              </p:cNvSpPr>
              <p:nvPr/>
            </p:nvSpPr>
            <p:spPr bwMode="auto">
              <a:xfrm>
                <a:off x="2880" y="1419"/>
                <a:ext cx="1480" cy="2220"/>
              </a:xfrm>
              <a:custGeom>
                <a:avLst/>
                <a:gdLst>
                  <a:gd name="T0" fmla="*/ 1480 w 1480"/>
                  <a:gd name="T1" fmla="*/ 0 h 2220"/>
                  <a:gd name="T2" fmla="*/ 1480 w 1480"/>
                  <a:gd name="T3" fmla="*/ 1480 h 2220"/>
                  <a:gd name="T4" fmla="*/ 0 w 1480"/>
                  <a:gd name="T5" fmla="*/ 2220 h 2220"/>
                  <a:gd name="T6" fmla="*/ 0 w 1480"/>
                  <a:gd name="T7" fmla="*/ 740 h 2220"/>
                  <a:gd name="T8" fmla="*/ 1480 w 1480"/>
                  <a:gd name="T9" fmla="*/ 0 h 2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0"/>
                  <a:gd name="T16" fmla="*/ 0 h 2220"/>
                  <a:gd name="T17" fmla="*/ 1480 w 1480"/>
                  <a:gd name="T18" fmla="*/ 2220 h 2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0" h="2220">
                    <a:moveTo>
                      <a:pt x="1480" y="0"/>
                    </a:moveTo>
                    <a:lnTo>
                      <a:pt x="1480" y="1480"/>
                    </a:lnTo>
                    <a:lnTo>
                      <a:pt x="0" y="2220"/>
                    </a:lnTo>
                    <a:lnTo>
                      <a:pt x="0" y="740"/>
                    </a:lnTo>
                    <a:lnTo>
                      <a:pt x="1480" y="0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</p:grpSp>
        <p:grpSp>
          <p:nvGrpSpPr>
            <p:cNvPr id="34" name="Group 51"/>
            <p:cNvGrpSpPr>
              <a:grpSpLocks/>
            </p:cNvGrpSpPr>
            <p:nvPr/>
          </p:nvGrpSpPr>
          <p:grpSpPr bwMode="auto">
            <a:xfrm>
              <a:off x="1246" y="1479"/>
              <a:ext cx="635" cy="658"/>
              <a:chOff x="1400" y="679"/>
              <a:chExt cx="2960" cy="2960"/>
            </a:xfrm>
          </p:grpSpPr>
          <p:sp>
            <p:nvSpPr>
              <p:cNvPr id="95" name="Freeform 52"/>
              <p:cNvSpPr>
                <a:spLocks/>
              </p:cNvSpPr>
              <p:nvPr/>
            </p:nvSpPr>
            <p:spPr bwMode="auto">
              <a:xfrm>
                <a:off x="1400" y="679"/>
                <a:ext cx="2960" cy="1480"/>
              </a:xfrm>
              <a:custGeom>
                <a:avLst/>
                <a:gdLst>
                  <a:gd name="T0" fmla="*/ 1480 w 2960"/>
                  <a:gd name="T1" fmla="*/ 1480 h 1480"/>
                  <a:gd name="T2" fmla="*/ 0 w 2960"/>
                  <a:gd name="T3" fmla="*/ 740 h 1480"/>
                  <a:gd name="T4" fmla="*/ 1480 w 2960"/>
                  <a:gd name="T5" fmla="*/ 0 h 1480"/>
                  <a:gd name="T6" fmla="*/ 2960 w 2960"/>
                  <a:gd name="T7" fmla="*/ 740 h 1480"/>
                  <a:gd name="T8" fmla="*/ 1480 w 2960"/>
                  <a:gd name="T9" fmla="*/ 1480 h 14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0"/>
                  <a:gd name="T16" fmla="*/ 0 h 1480"/>
                  <a:gd name="T17" fmla="*/ 2960 w 2960"/>
                  <a:gd name="T18" fmla="*/ 1480 h 14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0" h="1480">
                    <a:moveTo>
                      <a:pt x="1480" y="1480"/>
                    </a:moveTo>
                    <a:lnTo>
                      <a:pt x="0" y="740"/>
                    </a:lnTo>
                    <a:lnTo>
                      <a:pt x="1480" y="0"/>
                    </a:lnTo>
                    <a:lnTo>
                      <a:pt x="2960" y="740"/>
                    </a:lnTo>
                    <a:lnTo>
                      <a:pt x="1480" y="148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  <p:sp>
            <p:nvSpPr>
              <p:cNvPr id="96" name="Freeform 53"/>
              <p:cNvSpPr>
                <a:spLocks/>
              </p:cNvSpPr>
              <p:nvPr/>
            </p:nvSpPr>
            <p:spPr bwMode="auto">
              <a:xfrm>
                <a:off x="1400" y="1419"/>
                <a:ext cx="1480" cy="2220"/>
              </a:xfrm>
              <a:custGeom>
                <a:avLst/>
                <a:gdLst>
                  <a:gd name="T0" fmla="*/ 1480 w 1480"/>
                  <a:gd name="T1" fmla="*/ 740 h 2220"/>
                  <a:gd name="T2" fmla="*/ 1480 w 1480"/>
                  <a:gd name="T3" fmla="*/ 2220 h 2220"/>
                  <a:gd name="T4" fmla="*/ 0 w 1480"/>
                  <a:gd name="T5" fmla="*/ 1480 h 2220"/>
                  <a:gd name="T6" fmla="*/ 0 w 1480"/>
                  <a:gd name="T7" fmla="*/ 0 h 2220"/>
                  <a:gd name="T8" fmla="*/ 1480 w 1480"/>
                  <a:gd name="T9" fmla="*/ 740 h 2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0"/>
                  <a:gd name="T16" fmla="*/ 0 h 2220"/>
                  <a:gd name="T17" fmla="*/ 1480 w 1480"/>
                  <a:gd name="T18" fmla="*/ 2220 h 2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0" h="2220">
                    <a:moveTo>
                      <a:pt x="1480" y="740"/>
                    </a:moveTo>
                    <a:lnTo>
                      <a:pt x="1480" y="2220"/>
                    </a:lnTo>
                    <a:lnTo>
                      <a:pt x="0" y="1480"/>
                    </a:lnTo>
                    <a:lnTo>
                      <a:pt x="0" y="0"/>
                    </a:lnTo>
                    <a:lnTo>
                      <a:pt x="1480" y="74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  <p:sp>
            <p:nvSpPr>
              <p:cNvPr id="97" name="Freeform 54"/>
              <p:cNvSpPr>
                <a:spLocks/>
              </p:cNvSpPr>
              <p:nvPr/>
            </p:nvSpPr>
            <p:spPr bwMode="auto">
              <a:xfrm>
                <a:off x="2880" y="1419"/>
                <a:ext cx="1480" cy="2220"/>
              </a:xfrm>
              <a:custGeom>
                <a:avLst/>
                <a:gdLst>
                  <a:gd name="T0" fmla="*/ 1480 w 1480"/>
                  <a:gd name="T1" fmla="*/ 0 h 2220"/>
                  <a:gd name="T2" fmla="*/ 1480 w 1480"/>
                  <a:gd name="T3" fmla="*/ 1480 h 2220"/>
                  <a:gd name="T4" fmla="*/ 0 w 1480"/>
                  <a:gd name="T5" fmla="*/ 2220 h 2220"/>
                  <a:gd name="T6" fmla="*/ 0 w 1480"/>
                  <a:gd name="T7" fmla="*/ 740 h 2220"/>
                  <a:gd name="T8" fmla="*/ 1480 w 1480"/>
                  <a:gd name="T9" fmla="*/ 0 h 2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0"/>
                  <a:gd name="T16" fmla="*/ 0 h 2220"/>
                  <a:gd name="T17" fmla="*/ 1480 w 1480"/>
                  <a:gd name="T18" fmla="*/ 2220 h 2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0" h="2220">
                    <a:moveTo>
                      <a:pt x="1480" y="0"/>
                    </a:moveTo>
                    <a:lnTo>
                      <a:pt x="1480" y="1480"/>
                    </a:lnTo>
                    <a:lnTo>
                      <a:pt x="0" y="2220"/>
                    </a:lnTo>
                    <a:lnTo>
                      <a:pt x="0" y="740"/>
                    </a:lnTo>
                    <a:lnTo>
                      <a:pt x="1480" y="0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</p:grpSp>
        <p:grpSp>
          <p:nvGrpSpPr>
            <p:cNvPr id="35" name="Group 55"/>
            <p:cNvGrpSpPr>
              <a:grpSpLocks/>
            </p:cNvGrpSpPr>
            <p:nvPr/>
          </p:nvGrpSpPr>
          <p:grpSpPr bwMode="auto">
            <a:xfrm>
              <a:off x="1609" y="2431"/>
              <a:ext cx="635" cy="658"/>
              <a:chOff x="1400" y="679"/>
              <a:chExt cx="2960" cy="2960"/>
            </a:xfrm>
          </p:grpSpPr>
          <p:sp>
            <p:nvSpPr>
              <p:cNvPr id="92" name="Freeform 56"/>
              <p:cNvSpPr>
                <a:spLocks/>
              </p:cNvSpPr>
              <p:nvPr/>
            </p:nvSpPr>
            <p:spPr bwMode="auto">
              <a:xfrm>
                <a:off x="1400" y="679"/>
                <a:ext cx="2960" cy="1480"/>
              </a:xfrm>
              <a:custGeom>
                <a:avLst/>
                <a:gdLst>
                  <a:gd name="T0" fmla="*/ 1480 w 2960"/>
                  <a:gd name="T1" fmla="*/ 1480 h 1480"/>
                  <a:gd name="T2" fmla="*/ 0 w 2960"/>
                  <a:gd name="T3" fmla="*/ 740 h 1480"/>
                  <a:gd name="T4" fmla="*/ 1480 w 2960"/>
                  <a:gd name="T5" fmla="*/ 0 h 1480"/>
                  <a:gd name="T6" fmla="*/ 2960 w 2960"/>
                  <a:gd name="T7" fmla="*/ 740 h 1480"/>
                  <a:gd name="T8" fmla="*/ 1480 w 2960"/>
                  <a:gd name="T9" fmla="*/ 1480 h 14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0"/>
                  <a:gd name="T16" fmla="*/ 0 h 1480"/>
                  <a:gd name="T17" fmla="*/ 2960 w 2960"/>
                  <a:gd name="T18" fmla="*/ 1480 h 14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0" h="1480">
                    <a:moveTo>
                      <a:pt x="1480" y="1480"/>
                    </a:moveTo>
                    <a:lnTo>
                      <a:pt x="0" y="740"/>
                    </a:lnTo>
                    <a:lnTo>
                      <a:pt x="1480" y="0"/>
                    </a:lnTo>
                    <a:lnTo>
                      <a:pt x="2960" y="740"/>
                    </a:lnTo>
                    <a:lnTo>
                      <a:pt x="1480" y="148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  <p:sp>
            <p:nvSpPr>
              <p:cNvPr id="93" name="Freeform 57"/>
              <p:cNvSpPr>
                <a:spLocks/>
              </p:cNvSpPr>
              <p:nvPr/>
            </p:nvSpPr>
            <p:spPr bwMode="auto">
              <a:xfrm>
                <a:off x="1400" y="1419"/>
                <a:ext cx="1480" cy="2220"/>
              </a:xfrm>
              <a:custGeom>
                <a:avLst/>
                <a:gdLst>
                  <a:gd name="T0" fmla="*/ 1480 w 1480"/>
                  <a:gd name="T1" fmla="*/ 740 h 2220"/>
                  <a:gd name="T2" fmla="*/ 1480 w 1480"/>
                  <a:gd name="T3" fmla="*/ 2220 h 2220"/>
                  <a:gd name="T4" fmla="*/ 0 w 1480"/>
                  <a:gd name="T5" fmla="*/ 1480 h 2220"/>
                  <a:gd name="T6" fmla="*/ 0 w 1480"/>
                  <a:gd name="T7" fmla="*/ 0 h 2220"/>
                  <a:gd name="T8" fmla="*/ 1480 w 1480"/>
                  <a:gd name="T9" fmla="*/ 740 h 2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0"/>
                  <a:gd name="T16" fmla="*/ 0 h 2220"/>
                  <a:gd name="T17" fmla="*/ 1480 w 1480"/>
                  <a:gd name="T18" fmla="*/ 2220 h 2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0" h="2220">
                    <a:moveTo>
                      <a:pt x="1480" y="740"/>
                    </a:moveTo>
                    <a:lnTo>
                      <a:pt x="1480" y="2220"/>
                    </a:lnTo>
                    <a:lnTo>
                      <a:pt x="0" y="1480"/>
                    </a:lnTo>
                    <a:lnTo>
                      <a:pt x="0" y="0"/>
                    </a:lnTo>
                    <a:lnTo>
                      <a:pt x="1480" y="74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  <p:sp>
            <p:nvSpPr>
              <p:cNvPr id="94" name="Freeform 58"/>
              <p:cNvSpPr>
                <a:spLocks/>
              </p:cNvSpPr>
              <p:nvPr/>
            </p:nvSpPr>
            <p:spPr bwMode="auto">
              <a:xfrm>
                <a:off x="2880" y="1419"/>
                <a:ext cx="1480" cy="2220"/>
              </a:xfrm>
              <a:custGeom>
                <a:avLst/>
                <a:gdLst>
                  <a:gd name="T0" fmla="*/ 1480 w 1480"/>
                  <a:gd name="T1" fmla="*/ 0 h 2220"/>
                  <a:gd name="T2" fmla="*/ 1480 w 1480"/>
                  <a:gd name="T3" fmla="*/ 1480 h 2220"/>
                  <a:gd name="T4" fmla="*/ 0 w 1480"/>
                  <a:gd name="T5" fmla="*/ 2220 h 2220"/>
                  <a:gd name="T6" fmla="*/ 0 w 1480"/>
                  <a:gd name="T7" fmla="*/ 740 h 2220"/>
                  <a:gd name="T8" fmla="*/ 1480 w 1480"/>
                  <a:gd name="T9" fmla="*/ 0 h 2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0"/>
                  <a:gd name="T16" fmla="*/ 0 h 2220"/>
                  <a:gd name="T17" fmla="*/ 1480 w 1480"/>
                  <a:gd name="T18" fmla="*/ 2220 h 2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0" h="2220">
                    <a:moveTo>
                      <a:pt x="1480" y="0"/>
                    </a:moveTo>
                    <a:lnTo>
                      <a:pt x="1480" y="1480"/>
                    </a:lnTo>
                    <a:lnTo>
                      <a:pt x="0" y="2220"/>
                    </a:lnTo>
                    <a:lnTo>
                      <a:pt x="0" y="740"/>
                    </a:lnTo>
                    <a:lnTo>
                      <a:pt x="1480" y="0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</p:grpSp>
        <p:grpSp>
          <p:nvGrpSpPr>
            <p:cNvPr id="36" name="Group 59"/>
            <p:cNvGrpSpPr>
              <a:grpSpLocks/>
            </p:cNvGrpSpPr>
            <p:nvPr/>
          </p:nvGrpSpPr>
          <p:grpSpPr bwMode="auto">
            <a:xfrm>
              <a:off x="1609" y="2046"/>
              <a:ext cx="635" cy="658"/>
              <a:chOff x="1400" y="679"/>
              <a:chExt cx="2960" cy="2960"/>
            </a:xfrm>
          </p:grpSpPr>
          <p:sp>
            <p:nvSpPr>
              <p:cNvPr id="89" name="Freeform 60"/>
              <p:cNvSpPr>
                <a:spLocks/>
              </p:cNvSpPr>
              <p:nvPr/>
            </p:nvSpPr>
            <p:spPr bwMode="auto">
              <a:xfrm>
                <a:off x="1400" y="679"/>
                <a:ext cx="2960" cy="1480"/>
              </a:xfrm>
              <a:custGeom>
                <a:avLst/>
                <a:gdLst>
                  <a:gd name="T0" fmla="*/ 1480 w 2960"/>
                  <a:gd name="T1" fmla="*/ 1480 h 1480"/>
                  <a:gd name="T2" fmla="*/ 0 w 2960"/>
                  <a:gd name="T3" fmla="*/ 740 h 1480"/>
                  <a:gd name="T4" fmla="*/ 1480 w 2960"/>
                  <a:gd name="T5" fmla="*/ 0 h 1480"/>
                  <a:gd name="T6" fmla="*/ 2960 w 2960"/>
                  <a:gd name="T7" fmla="*/ 740 h 1480"/>
                  <a:gd name="T8" fmla="*/ 1480 w 2960"/>
                  <a:gd name="T9" fmla="*/ 1480 h 14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0"/>
                  <a:gd name="T16" fmla="*/ 0 h 1480"/>
                  <a:gd name="T17" fmla="*/ 2960 w 2960"/>
                  <a:gd name="T18" fmla="*/ 1480 h 14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0" h="1480">
                    <a:moveTo>
                      <a:pt x="1480" y="1480"/>
                    </a:moveTo>
                    <a:lnTo>
                      <a:pt x="0" y="740"/>
                    </a:lnTo>
                    <a:lnTo>
                      <a:pt x="1480" y="0"/>
                    </a:lnTo>
                    <a:lnTo>
                      <a:pt x="2960" y="740"/>
                    </a:lnTo>
                    <a:lnTo>
                      <a:pt x="1480" y="148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  <p:sp>
            <p:nvSpPr>
              <p:cNvPr id="90" name="Freeform 61"/>
              <p:cNvSpPr>
                <a:spLocks/>
              </p:cNvSpPr>
              <p:nvPr/>
            </p:nvSpPr>
            <p:spPr bwMode="auto">
              <a:xfrm>
                <a:off x="1400" y="1419"/>
                <a:ext cx="1480" cy="2220"/>
              </a:xfrm>
              <a:custGeom>
                <a:avLst/>
                <a:gdLst>
                  <a:gd name="T0" fmla="*/ 1480 w 1480"/>
                  <a:gd name="T1" fmla="*/ 740 h 2220"/>
                  <a:gd name="T2" fmla="*/ 1480 w 1480"/>
                  <a:gd name="T3" fmla="*/ 2220 h 2220"/>
                  <a:gd name="T4" fmla="*/ 0 w 1480"/>
                  <a:gd name="T5" fmla="*/ 1480 h 2220"/>
                  <a:gd name="T6" fmla="*/ 0 w 1480"/>
                  <a:gd name="T7" fmla="*/ 0 h 2220"/>
                  <a:gd name="T8" fmla="*/ 1480 w 1480"/>
                  <a:gd name="T9" fmla="*/ 740 h 2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0"/>
                  <a:gd name="T16" fmla="*/ 0 h 2220"/>
                  <a:gd name="T17" fmla="*/ 1480 w 1480"/>
                  <a:gd name="T18" fmla="*/ 2220 h 2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0" h="2220">
                    <a:moveTo>
                      <a:pt x="1480" y="740"/>
                    </a:moveTo>
                    <a:lnTo>
                      <a:pt x="1480" y="2220"/>
                    </a:lnTo>
                    <a:lnTo>
                      <a:pt x="0" y="1480"/>
                    </a:lnTo>
                    <a:lnTo>
                      <a:pt x="0" y="0"/>
                    </a:lnTo>
                    <a:lnTo>
                      <a:pt x="1480" y="74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  <p:sp>
            <p:nvSpPr>
              <p:cNvPr id="91" name="Freeform 62"/>
              <p:cNvSpPr>
                <a:spLocks/>
              </p:cNvSpPr>
              <p:nvPr/>
            </p:nvSpPr>
            <p:spPr bwMode="auto">
              <a:xfrm>
                <a:off x="2880" y="1419"/>
                <a:ext cx="1480" cy="2220"/>
              </a:xfrm>
              <a:custGeom>
                <a:avLst/>
                <a:gdLst>
                  <a:gd name="T0" fmla="*/ 1480 w 1480"/>
                  <a:gd name="T1" fmla="*/ 0 h 2220"/>
                  <a:gd name="T2" fmla="*/ 1480 w 1480"/>
                  <a:gd name="T3" fmla="*/ 1480 h 2220"/>
                  <a:gd name="T4" fmla="*/ 0 w 1480"/>
                  <a:gd name="T5" fmla="*/ 2220 h 2220"/>
                  <a:gd name="T6" fmla="*/ 0 w 1480"/>
                  <a:gd name="T7" fmla="*/ 740 h 2220"/>
                  <a:gd name="T8" fmla="*/ 1480 w 1480"/>
                  <a:gd name="T9" fmla="*/ 0 h 2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0"/>
                  <a:gd name="T16" fmla="*/ 0 h 2220"/>
                  <a:gd name="T17" fmla="*/ 1480 w 1480"/>
                  <a:gd name="T18" fmla="*/ 2220 h 2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0" h="2220">
                    <a:moveTo>
                      <a:pt x="1480" y="0"/>
                    </a:moveTo>
                    <a:lnTo>
                      <a:pt x="1480" y="1480"/>
                    </a:lnTo>
                    <a:lnTo>
                      <a:pt x="0" y="2220"/>
                    </a:lnTo>
                    <a:lnTo>
                      <a:pt x="0" y="740"/>
                    </a:lnTo>
                    <a:lnTo>
                      <a:pt x="1480" y="0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</p:grpSp>
        <p:grpSp>
          <p:nvGrpSpPr>
            <p:cNvPr id="37" name="Group 63"/>
            <p:cNvGrpSpPr>
              <a:grpSpLocks/>
            </p:cNvGrpSpPr>
            <p:nvPr/>
          </p:nvGrpSpPr>
          <p:grpSpPr bwMode="auto">
            <a:xfrm>
              <a:off x="1609" y="1660"/>
              <a:ext cx="635" cy="658"/>
              <a:chOff x="1400" y="679"/>
              <a:chExt cx="2960" cy="2960"/>
            </a:xfrm>
          </p:grpSpPr>
          <p:sp>
            <p:nvSpPr>
              <p:cNvPr id="86" name="Freeform 64"/>
              <p:cNvSpPr>
                <a:spLocks/>
              </p:cNvSpPr>
              <p:nvPr/>
            </p:nvSpPr>
            <p:spPr bwMode="auto">
              <a:xfrm>
                <a:off x="1400" y="679"/>
                <a:ext cx="2960" cy="1480"/>
              </a:xfrm>
              <a:custGeom>
                <a:avLst/>
                <a:gdLst>
                  <a:gd name="T0" fmla="*/ 1480 w 2960"/>
                  <a:gd name="T1" fmla="*/ 1480 h 1480"/>
                  <a:gd name="T2" fmla="*/ 0 w 2960"/>
                  <a:gd name="T3" fmla="*/ 740 h 1480"/>
                  <a:gd name="T4" fmla="*/ 1480 w 2960"/>
                  <a:gd name="T5" fmla="*/ 0 h 1480"/>
                  <a:gd name="T6" fmla="*/ 2960 w 2960"/>
                  <a:gd name="T7" fmla="*/ 740 h 1480"/>
                  <a:gd name="T8" fmla="*/ 1480 w 2960"/>
                  <a:gd name="T9" fmla="*/ 1480 h 14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0"/>
                  <a:gd name="T16" fmla="*/ 0 h 1480"/>
                  <a:gd name="T17" fmla="*/ 2960 w 2960"/>
                  <a:gd name="T18" fmla="*/ 1480 h 14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0" h="1480">
                    <a:moveTo>
                      <a:pt x="1480" y="1480"/>
                    </a:moveTo>
                    <a:lnTo>
                      <a:pt x="0" y="740"/>
                    </a:lnTo>
                    <a:lnTo>
                      <a:pt x="1480" y="0"/>
                    </a:lnTo>
                    <a:lnTo>
                      <a:pt x="2960" y="740"/>
                    </a:lnTo>
                    <a:lnTo>
                      <a:pt x="1480" y="148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  <p:sp>
            <p:nvSpPr>
              <p:cNvPr id="87" name="Freeform 65"/>
              <p:cNvSpPr>
                <a:spLocks/>
              </p:cNvSpPr>
              <p:nvPr/>
            </p:nvSpPr>
            <p:spPr bwMode="auto">
              <a:xfrm>
                <a:off x="1400" y="1419"/>
                <a:ext cx="1480" cy="2220"/>
              </a:xfrm>
              <a:custGeom>
                <a:avLst/>
                <a:gdLst>
                  <a:gd name="T0" fmla="*/ 1480 w 1480"/>
                  <a:gd name="T1" fmla="*/ 740 h 2220"/>
                  <a:gd name="T2" fmla="*/ 1480 w 1480"/>
                  <a:gd name="T3" fmla="*/ 2220 h 2220"/>
                  <a:gd name="T4" fmla="*/ 0 w 1480"/>
                  <a:gd name="T5" fmla="*/ 1480 h 2220"/>
                  <a:gd name="T6" fmla="*/ 0 w 1480"/>
                  <a:gd name="T7" fmla="*/ 0 h 2220"/>
                  <a:gd name="T8" fmla="*/ 1480 w 1480"/>
                  <a:gd name="T9" fmla="*/ 740 h 2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0"/>
                  <a:gd name="T16" fmla="*/ 0 h 2220"/>
                  <a:gd name="T17" fmla="*/ 1480 w 1480"/>
                  <a:gd name="T18" fmla="*/ 2220 h 2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0" h="2220">
                    <a:moveTo>
                      <a:pt x="1480" y="740"/>
                    </a:moveTo>
                    <a:lnTo>
                      <a:pt x="1480" y="2220"/>
                    </a:lnTo>
                    <a:lnTo>
                      <a:pt x="0" y="1480"/>
                    </a:lnTo>
                    <a:lnTo>
                      <a:pt x="0" y="0"/>
                    </a:lnTo>
                    <a:lnTo>
                      <a:pt x="1480" y="74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  <p:sp>
            <p:nvSpPr>
              <p:cNvPr id="88" name="Freeform 66"/>
              <p:cNvSpPr>
                <a:spLocks/>
              </p:cNvSpPr>
              <p:nvPr/>
            </p:nvSpPr>
            <p:spPr bwMode="auto">
              <a:xfrm>
                <a:off x="2880" y="1419"/>
                <a:ext cx="1480" cy="2220"/>
              </a:xfrm>
              <a:custGeom>
                <a:avLst/>
                <a:gdLst>
                  <a:gd name="T0" fmla="*/ 1480 w 1480"/>
                  <a:gd name="T1" fmla="*/ 0 h 2220"/>
                  <a:gd name="T2" fmla="*/ 1480 w 1480"/>
                  <a:gd name="T3" fmla="*/ 1480 h 2220"/>
                  <a:gd name="T4" fmla="*/ 0 w 1480"/>
                  <a:gd name="T5" fmla="*/ 2220 h 2220"/>
                  <a:gd name="T6" fmla="*/ 0 w 1480"/>
                  <a:gd name="T7" fmla="*/ 740 h 2220"/>
                  <a:gd name="T8" fmla="*/ 1480 w 1480"/>
                  <a:gd name="T9" fmla="*/ 0 h 2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0"/>
                  <a:gd name="T16" fmla="*/ 0 h 2220"/>
                  <a:gd name="T17" fmla="*/ 1480 w 1480"/>
                  <a:gd name="T18" fmla="*/ 2220 h 2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0" h="2220">
                    <a:moveTo>
                      <a:pt x="1480" y="0"/>
                    </a:moveTo>
                    <a:lnTo>
                      <a:pt x="1480" y="1480"/>
                    </a:lnTo>
                    <a:lnTo>
                      <a:pt x="0" y="2220"/>
                    </a:lnTo>
                    <a:lnTo>
                      <a:pt x="0" y="740"/>
                    </a:lnTo>
                    <a:lnTo>
                      <a:pt x="1480" y="0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</p:grpSp>
        <p:grpSp>
          <p:nvGrpSpPr>
            <p:cNvPr id="38" name="Group 67"/>
            <p:cNvGrpSpPr>
              <a:grpSpLocks/>
            </p:cNvGrpSpPr>
            <p:nvPr/>
          </p:nvGrpSpPr>
          <p:grpSpPr bwMode="auto">
            <a:xfrm>
              <a:off x="1972" y="2613"/>
              <a:ext cx="635" cy="658"/>
              <a:chOff x="1400" y="679"/>
              <a:chExt cx="2960" cy="2960"/>
            </a:xfrm>
          </p:grpSpPr>
          <p:sp>
            <p:nvSpPr>
              <p:cNvPr id="83" name="Freeform 68"/>
              <p:cNvSpPr>
                <a:spLocks/>
              </p:cNvSpPr>
              <p:nvPr/>
            </p:nvSpPr>
            <p:spPr bwMode="auto">
              <a:xfrm>
                <a:off x="1400" y="679"/>
                <a:ext cx="2960" cy="1480"/>
              </a:xfrm>
              <a:custGeom>
                <a:avLst/>
                <a:gdLst>
                  <a:gd name="T0" fmla="*/ 1480 w 2960"/>
                  <a:gd name="T1" fmla="*/ 1480 h 1480"/>
                  <a:gd name="T2" fmla="*/ 0 w 2960"/>
                  <a:gd name="T3" fmla="*/ 740 h 1480"/>
                  <a:gd name="T4" fmla="*/ 1480 w 2960"/>
                  <a:gd name="T5" fmla="*/ 0 h 1480"/>
                  <a:gd name="T6" fmla="*/ 2960 w 2960"/>
                  <a:gd name="T7" fmla="*/ 740 h 1480"/>
                  <a:gd name="T8" fmla="*/ 1480 w 2960"/>
                  <a:gd name="T9" fmla="*/ 1480 h 14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0"/>
                  <a:gd name="T16" fmla="*/ 0 h 1480"/>
                  <a:gd name="T17" fmla="*/ 2960 w 2960"/>
                  <a:gd name="T18" fmla="*/ 1480 h 14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0" h="1480">
                    <a:moveTo>
                      <a:pt x="1480" y="1480"/>
                    </a:moveTo>
                    <a:lnTo>
                      <a:pt x="0" y="740"/>
                    </a:lnTo>
                    <a:lnTo>
                      <a:pt x="1480" y="0"/>
                    </a:lnTo>
                    <a:lnTo>
                      <a:pt x="2960" y="740"/>
                    </a:lnTo>
                    <a:lnTo>
                      <a:pt x="1480" y="148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  <p:sp>
            <p:nvSpPr>
              <p:cNvPr id="84" name="Freeform 69"/>
              <p:cNvSpPr>
                <a:spLocks/>
              </p:cNvSpPr>
              <p:nvPr/>
            </p:nvSpPr>
            <p:spPr bwMode="auto">
              <a:xfrm>
                <a:off x="1400" y="1419"/>
                <a:ext cx="1480" cy="2220"/>
              </a:xfrm>
              <a:custGeom>
                <a:avLst/>
                <a:gdLst>
                  <a:gd name="T0" fmla="*/ 1480 w 1480"/>
                  <a:gd name="T1" fmla="*/ 740 h 2220"/>
                  <a:gd name="T2" fmla="*/ 1480 w 1480"/>
                  <a:gd name="T3" fmla="*/ 2220 h 2220"/>
                  <a:gd name="T4" fmla="*/ 0 w 1480"/>
                  <a:gd name="T5" fmla="*/ 1480 h 2220"/>
                  <a:gd name="T6" fmla="*/ 0 w 1480"/>
                  <a:gd name="T7" fmla="*/ 0 h 2220"/>
                  <a:gd name="T8" fmla="*/ 1480 w 1480"/>
                  <a:gd name="T9" fmla="*/ 740 h 2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0"/>
                  <a:gd name="T16" fmla="*/ 0 h 2220"/>
                  <a:gd name="T17" fmla="*/ 1480 w 1480"/>
                  <a:gd name="T18" fmla="*/ 2220 h 2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0" h="2220">
                    <a:moveTo>
                      <a:pt x="1480" y="740"/>
                    </a:moveTo>
                    <a:lnTo>
                      <a:pt x="1480" y="2220"/>
                    </a:lnTo>
                    <a:lnTo>
                      <a:pt x="0" y="1480"/>
                    </a:lnTo>
                    <a:lnTo>
                      <a:pt x="0" y="0"/>
                    </a:lnTo>
                    <a:lnTo>
                      <a:pt x="1480" y="74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  <p:sp>
            <p:nvSpPr>
              <p:cNvPr id="85" name="Freeform 70"/>
              <p:cNvSpPr>
                <a:spLocks/>
              </p:cNvSpPr>
              <p:nvPr/>
            </p:nvSpPr>
            <p:spPr bwMode="auto">
              <a:xfrm>
                <a:off x="2880" y="1419"/>
                <a:ext cx="1480" cy="2220"/>
              </a:xfrm>
              <a:custGeom>
                <a:avLst/>
                <a:gdLst>
                  <a:gd name="T0" fmla="*/ 1480 w 1480"/>
                  <a:gd name="T1" fmla="*/ 0 h 2220"/>
                  <a:gd name="T2" fmla="*/ 1480 w 1480"/>
                  <a:gd name="T3" fmla="*/ 1480 h 2220"/>
                  <a:gd name="T4" fmla="*/ 0 w 1480"/>
                  <a:gd name="T5" fmla="*/ 2220 h 2220"/>
                  <a:gd name="T6" fmla="*/ 0 w 1480"/>
                  <a:gd name="T7" fmla="*/ 740 h 2220"/>
                  <a:gd name="T8" fmla="*/ 1480 w 1480"/>
                  <a:gd name="T9" fmla="*/ 0 h 2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0"/>
                  <a:gd name="T16" fmla="*/ 0 h 2220"/>
                  <a:gd name="T17" fmla="*/ 1480 w 1480"/>
                  <a:gd name="T18" fmla="*/ 2220 h 2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0" h="2220">
                    <a:moveTo>
                      <a:pt x="1480" y="0"/>
                    </a:moveTo>
                    <a:lnTo>
                      <a:pt x="1480" y="1480"/>
                    </a:lnTo>
                    <a:lnTo>
                      <a:pt x="0" y="2220"/>
                    </a:lnTo>
                    <a:lnTo>
                      <a:pt x="0" y="740"/>
                    </a:lnTo>
                    <a:lnTo>
                      <a:pt x="1480" y="0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</p:grpSp>
        <p:grpSp>
          <p:nvGrpSpPr>
            <p:cNvPr id="39" name="Group 71"/>
            <p:cNvGrpSpPr>
              <a:grpSpLocks/>
            </p:cNvGrpSpPr>
            <p:nvPr/>
          </p:nvGrpSpPr>
          <p:grpSpPr bwMode="auto">
            <a:xfrm>
              <a:off x="1972" y="2228"/>
              <a:ext cx="635" cy="658"/>
              <a:chOff x="1400" y="679"/>
              <a:chExt cx="2960" cy="2960"/>
            </a:xfrm>
          </p:grpSpPr>
          <p:sp>
            <p:nvSpPr>
              <p:cNvPr id="80" name="Freeform 72"/>
              <p:cNvSpPr>
                <a:spLocks/>
              </p:cNvSpPr>
              <p:nvPr/>
            </p:nvSpPr>
            <p:spPr bwMode="auto">
              <a:xfrm>
                <a:off x="1400" y="679"/>
                <a:ext cx="2960" cy="1480"/>
              </a:xfrm>
              <a:custGeom>
                <a:avLst/>
                <a:gdLst>
                  <a:gd name="T0" fmla="*/ 1480 w 2960"/>
                  <a:gd name="T1" fmla="*/ 1480 h 1480"/>
                  <a:gd name="T2" fmla="*/ 0 w 2960"/>
                  <a:gd name="T3" fmla="*/ 740 h 1480"/>
                  <a:gd name="T4" fmla="*/ 1480 w 2960"/>
                  <a:gd name="T5" fmla="*/ 0 h 1480"/>
                  <a:gd name="T6" fmla="*/ 2960 w 2960"/>
                  <a:gd name="T7" fmla="*/ 740 h 1480"/>
                  <a:gd name="T8" fmla="*/ 1480 w 2960"/>
                  <a:gd name="T9" fmla="*/ 1480 h 14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0"/>
                  <a:gd name="T16" fmla="*/ 0 h 1480"/>
                  <a:gd name="T17" fmla="*/ 2960 w 2960"/>
                  <a:gd name="T18" fmla="*/ 1480 h 14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0" h="1480">
                    <a:moveTo>
                      <a:pt x="1480" y="1480"/>
                    </a:moveTo>
                    <a:lnTo>
                      <a:pt x="0" y="740"/>
                    </a:lnTo>
                    <a:lnTo>
                      <a:pt x="1480" y="0"/>
                    </a:lnTo>
                    <a:lnTo>
                      <a:pt x="2960" y="740"/>
                    </a:lnTo>
                    <a:lnTo>
                      <a:pt x="1480" y="148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  <p:sp>
            <p:nvSpPr>
              <p:cNvPr id="81" name="Freeform 73"/>
              <p:cNvSpPr>
                <a:spLocks/>
              </p:cNvSpPr>
              <p:nvPr/>
            </p:nvSpPr>
            <p:spPr bwMode="auto">
              <a:xfrm>
                <a:off x="1400" y="1419"/>
                <a:ext cx="1480" cy="2220"/>
              </a:xfrm>
              <a:custGeom>
                <a:avLst/>
                <a:gdLst>
                  <a:gd name="T0" fmla="*/ 1480 w 1480"/>
                  <a:gd name="T1" fmla="*/ 740 h 2220"/>
                  <a:gd name="T2" fmla="*/ 1480 w 1480"/>
                  <a:gd name="T3" fmla="*/ 2220 h 2220"/>
                  <a:gd name="T4" fmla="*/ 0 w 1480"/>
                  <a:gd name="T5" fmla="*/ 1480 h 2220"/>
                  <a:gd name="T6" fmla="*/ 0 w 1480"/>
                  <a:gd name="T7" fmla="*/ 0 h 2220"/>
                  <a:gd name="T8" fmla="*/ 1480 w 1480"/>
                  <a:gd name="T9" fmla="*/ 740 h 2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0"/>
                  <a:gd name="T16" fmla="*/ 0 h 2220"/>
                  <a:gd name="T17" fmla="*/ 1480 w 1480"/>
                  <a:gd name="T18" fmla="*/ 2220 h 2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0" h="2220">
                    <a:moveTo>
                      <a:pt x="1480" y="740"/>
                    </a:moveTo>
                    <a:lnTo>
                      <a:pt x="1480" y="2220"/>
                    </a:lnTo>
                    <a:lnTo>
                      <a:pt x="0" y="1480"/>
                    </a:lnTo>
                    <a:lnTo>
                      <a:pt x="0" y="0"/>
                    </a:lnTo>
                    <a:lnTo>
                      <a:pt x="1480" y="74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  <p:sp>
            <p:nvSpPr>
              <p:cNvPr id="82" name="Freeform 74"/>
              <p:cNvSpPr>
                <a:spLocks/>
              </p:cNvSpPr>
              <p:nvPr/>
            </p:nvSpPr>
            <p:spPr bwMode="auto">
              <a:xfrm>
                <a:off x="2880" y="1419"/>
                <a:ext cx="1480" cy="2220"/>
              </a:xfrm>
              <a:custGeom>
                <a:avLst/>
                <a:gdLst>
                  <a:gd name="T0" fmla="*/ 1480 w 1480"/>
                  <a:gd name="T1" fmla="*/ 0 h 2220"/>
                  <a:gd name="T2" fmla="*/ 1480 w 1480"/>
                  <a:gd name="T3" fmla="*/ 1480 h 2220"/>
                  <a:gd name="T4" fmla="*/ 0 w 1480"/>
                  <a:gd name="T5" fmla="*/ 2220 h 2220"/>
                  <a:gd name="T6" fmla="*/ 0 w 1480"/>
                  <a:gd name="T7" fmla="*/ 740 h 2220"/>
                  <a:gd name="T8" fmla="*/ 1480 w 1480"/>
                  <a:gd name="T9" fmla="*/ 0 h 2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0"/>
                  <a:gd name="T16" fmla="*/ 0 h 2220"/>
                  <a:gd name="T17" fmla="*/ 1480 w 1480"/>
                  <a:gd name="T18" fmla="*/ 2220 h 2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0" h="2220">
                    <a:moveTo>
                      <a:pt x="1480" y="0"/>
                    </a:moveTo>
                    <a:lnTo>
                      <a:pt x="1480" y="1480"/>
                    </a:lnTo>
                    <a:lnTo>
                      <a:pt x="0" y="2220"/>
                    </a:lnTo>
                    <a:lnTo>
                      <a:pt x="0" y="740"/>
                    </a:lnTo>
                    <a:lnTo>
                      <a:pt x="1480" y="0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</p:grpSp>
        <p:grpSp>
          <p:nvGrpSpPr>
            <p:cNvPr id="40" name="Group 75"/>
            <p:cNvGrpSpPr>
              <a:grpSpLocks/>
            </p:cNvGrpSpPr>
            <p:nvPr/>
          </p:nvGrpSpPr>
          <p:grpSpPr bwMode="auto">
            <a:xfrm>
              <a:off x="1972" y="1842"/>
              <a:ext cx="635" cy="658"/>
              <a:chOff x="1400" y="679"/>
              <a:chExt cx="2960" cy="2960"/>
            </a:xfrm>
          </p:grpSpPr>
          <p:sp>
            <p:nvSpPr>
              <p:cNvPr id="77" name="Freeform 76"/>
              <p:cNvSpPr>
                <a:spLocks/>
              </p:cNvSpPr>
              <p:nvPr/>
            </p:nvSpPr>
            <p:spPr bwMode="auto">
              <a:xfrm>
                <a:off x="1400" y="679"/>
                <a:ext cx="2960" cy="1480"/>
              </a:xfrm>
              <a:custGeom>
                <a:avLst/>
                <a:gdLst>
                  <a:gd name="T0" fmla="*/ 1480 w 2960"/>
                  <a:gd name="T1" fmla="*/ 1480 h 1480"/>
                  <a:gd name="T2" fmla="*/ 0 w 2960"/>
                  <a:gd name="T3" fmla="*/ 740 h 1480"/>
                  <a:gd name="T4" fmla="*/ 1480 w 2960"/>
                  <a:gd name="T5" fmla="*/ 0 h 1480"/>
                  <a:gd name="T6" fmla="*/ 2960 w 2960"/>
                  <a:gd name="T7" fmla="*/ 740 h 1480"/>
                  <a:gd name="T8" fmla="*/ 1480 w 2960"/>
                  <a:gd name="T9" fmla="*/ 1480 h 14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0"/>
                  <a:gd name="T16" fmla="*/ 0 h 1480"/>
                  <a:gd name="T17" fmla="*/ 2960 w 2960"/>
                  <a:gd name="T18" fmla="*/ 1480 h 14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0" h="1480">
                    <a:moveTo>
                      <a:pt x="1480" y="1480"/>
                    </a:moveTo>
                    <a:lnTo>
                      <a:pt x="0" y="740"/>
                    </a:lnTo>
                    <a:lnTo>
                      <a:pt x="1480" y="0"/>
                    </a:lnTo>
                    <a:lnTo>
                      <a:pt x="2960" y="740"/>
                    </a:lnTo>
                    <a:lnTo>
                      <a:pt x="1480" y="148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  <p:sp>
            <p:nvSpPr>
              <p:cNvPr id="78" name="Freeform 77"/>
              <p:cNvSpPr>
                <a:spLocks/>
              </p:cNvSpPr>
              <p:nvPr/>
            </p:nvSpPr>
            <p:spPr bwMode="auto">
              <a:xfrm>
                <a:off x="1400" y="1419"/>
                <a:ext cx="1480" cy="2220"/>
              </a:xfrm>
              <a:custGeom>
                <a:avLst/>
                <a:gdLst>
                  <a:gd name="T0" fmla="*/ 1480 w 1480"/>
                  <a:gd name="T1" fmla="*/ 740 h 2220"/>
                  <a:gd name="T2" fmla="*/ 1480 w 1480"/>
                  <a:gd name="T3" fmla="*/ 2220 h 2220"/>
                  <a:gd name="T4" fmla="*/ 0 w 1480"/>
                  <a:gd name="T5" fmla="*/ 1480 h 2220"/>
                  <a:gd name="T6" fmla="*/ 0 w 1480"/>
                  <a:gd name="T7" fmla="*/ 0 h 2220"/>
                  <a:gd name="T8" fmla="*/ 1480 w 1480"/>
                  <a:gd name="T9" fmla="*/ 740 h 2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0"/>
                  <a:gd name="T16" fmla="*/ 0 h 2220"/>
                  <a:gd name="T17" fmla="*/ 1480 w 1480"/>
                  <a:gd name="T18" fmla="*/ 2220 h 2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0" h="2220">
                    <a:moveTo>
                      <a:pt x="1480" y="740"/>
                    </a:moveTo>
                    <a:lnTo>
                      <a:pt x="1480" y="2220"/>
                    </a:lnTo>
                    <a:lnTo>
                      <a:pt x="0" y="1480"/>
                    </a:lnTo>
                    <a:lnTo>
                      <a:pt x="0" y="0"/>
                    </a:lnTo>
                    <a:lnTo>
                      <a:pt x="1480" y="74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  <p:sp>
            <p:nvSpPr>
              <p:cNvPr id="79" name="Freeform 78"/>
              <p:cNvSpPr>
                <a:spLocks/>
              </p:cNvSpPr>
              <p:nvPr/>
            </p:nvSpPr>
            <p:spPr bwMode="auto">
              <a:xfrm>
                <a:off x="2880" y="1419"/>
                <a:ext cx="1480" cy="2220"/>
              </a:xfrm>
              <a:custGeom>
                <a:avLst/>
                <a:gdLst>
                  <a:gd name="T0" fmla="*/ 1480 w 1480"/>
                  <a:gd name="T1" fmla="*/ 0 h 2220"/>
                  <a:gd name="T2" fmla="*/ 1480 w 1480"/>
                  <a:gd name="T3" fmla="*/ 1480 h 2220"/>
                  <a:gd name="T4" fmla="*/ 0 w 1480"/>
                  <a:gd name="T5" fmla="*/ 2220 h 2220"/>
                  <a:gd name="T6" fmla="*/ 0 w 1480"/>
                  <a:gd name="T7" fmla="*/ 740 h 2220"/>
                  <a:gd name="T8" fmla="*/ 1480 w 1480"/>
                  <a:gd name="T9" fmla="*/ 0 h 2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0"/>
                  <a:gd name="T16" fmla="*/ 0 h 2220"/>
                  <a:gd name="T17" fmla="*/ 1480 w 1480"/>
                  <a:gd name="T18" fmla="*/ 2220 h 2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0" h="2220">
                    <a:moveTo>
                      <a:pt x="1480" y="0"/>
                    </a:moveTo>
                    <a:lnTo>
                      <a:pt x="1480" y="1480"/>
                    </a:lnTo>
                    <a:lnTo>
                      <a:pt x="0" y="2220"/>
                    </a:lnTo>
                    <a:lnTo>
                      <a:pt x="0" y="740"/>
                    </a:lnTo>
                    <a:lnTo>
                      <a:pt x="1480" y="0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</p:grpSp>
        <p:grpSp>
          <p:nvGrpSpPr>
            <p:cNvPr id="41" name="Group 79"/>
            <p:cNvGrpSpPr>
              <a:grpSpLocks/>
            </p:cNvGrpSpPr>
            <p:nvPr/>
          </p:nvGrpSpPr>
          <p:grpSpPr bwMode="auto">
            <a:xfrm>
              <a:off x="883" y="2432"/>
              <a:ext cx="635" cy="658"/>
              <a:chOff x="1400" y="679"/>
              <a:chExt cx="2960" cy="2960"/>
            </a:xfrm>
          </p:grpSpPr>
          <p:sp>
            <p:nvSpPr>
              <p:cNvPr id="74" name="Freeform 80"/>
              <p:cNvSpPr>
                <a:spLocks/>
              </p:cNvSpPr>
              <p:nvPr/>
            </p:nvSpPr>
            <p:spPr bwMode="auto">
              <a:xfrm>
                <a:off x="1400" y="679"/>
                <a:ext cx="2960" cy="1480"/>
              </a:xfrm>
              <a:custGeom>
                <a:avLst/>
                <a:gdLst>
                  <a:gd name="T0" fmla="*/ 1480 w 2960"/>
                  <a:gd name="T1" fmla="*/ 1480 h 1480"/>
                  <a:gd name="T2" fmla="*/ 0 w 2960"/>
                  <a:gd name="T3" fmla="*/ 740 h 1480"/>
                  <a:gd name="T4" fmla="*/ 1480 w 2960"/>
                  <a:gd name="T5" fmla="*/ 0 h 1480"/>
                  <a:gd name="T6" fmla="*/ 2960 w 2960"/>
                  <a:gd name="T7" fmla="*/ 740 h 1480"/>
                  <a:gd name="T8" fmla="*/ 1480 w 2960"/>
                  <a:gd name="T9" fmla="*/ 1480 h 14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0"/>
                  <a:gd name="T16" fmla="*/ 0 h 1480"/>
                  <a:gd name="T17" fmla="*/ 2960 w 2960"/>
                  <a:gd name="T18" fmla="*/ 1480 h 14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0" h="1480">
                    <a:moveTo>
                      <a:pt x="1480" y="1480"/>
                    </a:moveTo>
                    <a:lnTo>
                      <a:pt x="0" y="740"/>
                    </a:lnTo>
                    <a:lnTo>
                      <a:pt x="1480" y="0"/>
                    </a:lnTo>
                    <a:lnTo>
                      <a:pt x="2960" y="740"/>
                    </a:lnTo>
                    <a:lnTo>
                      <a:pt x="1480" y="148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  <p:sp>
            <p:nvSpPr>
              <p:cNvPr id="75" name="Freeform 81"/>
              <p:cNvSpPr>
                <a:spLocks/>
              </p:cNvSpPr>
              <p:nvPr/>
            </p:nvSpPr>
            <p:spPr bwMode="auto">
              <a:xfrm>
                <a:off x="1400" y="1419"/>
                <a:ext cx="1480" cy="2220"/>
              </a:xfrm>
              <a:custGeom>
                <a:avLst/>
                <a:gdLst>
                  <a:gd name="T0" fmla="*/ 1480 w 1480"/>
                  <a:gd name="T1" fmla="*/ 740 h 2220"/>
                  <a:gd name="T2" fmla="*/ 1480 w 1480"/>
                  <a:gd name="T3" fmla="*/ 2220 h 2220"/>
                  <a:gd name="T4" fmla="*/ 0 w 1480"/>
                  <a:gd name="T5" fmla="*/ 1480 h 2220"/>
                  <a:gd name="T6" fmla="*/ 0 w 1480"/>
                  <a:gd name="T7" fmla="*/ 0 h 2220"/>
                  <a:gd name="T8" fmla="*/ 1480 w 1480"/>
                  <a:gd name="T9" fmla="*/ 740 h 2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0"/>
                  <a:gd name="T16" fmla="*/ 0 h 2220"/>
                  <a:gd name="T17" fmla="*/ 1480 w 1480"/>
                  <a:gd name="T18" fmla="*/ 2220 h 2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0" h="2220">
                    <a:moveTo>
                      <a:pt x="1480" y="740"/>
                    </a:moveTo>
                    <a:lnTo>
                      <a:pt x="1480" y="2220"/>
                    </a:lnTo>
                    <a:lnTo>
                      <a:pt x="0" y="1480"/>
                    </a:lnTo>
                    <a:lnTo>
                      <a:pt x="0" y="0"/>
                    </a:lnTo>
                    <a:lnTo>
                      <a:pt x="1480" y="74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  <p:sp>
            <p:nvSpPr>
              <p:cNvPr id="76" name="Freeform 82"/>
              <p:cNvSpPr>
                <a:spLocks/>
              </p:cNvSpPr>
              <p:nvPr/>
            </p:nvSpPr>
            <p:spPr bwMode="auto">
              <a:xfrm>
                <a:off x="2880" y="1419"/>
                <a:ext cx="1480" cy="2220"/>
              </a:xfrm>
              <a:custGeom>
                <a:avLst/>
                <a:gdLst>
                  <a:gd name="T0" fmla="*/ 1480 w 1480"/>
                  <a:gd name="T1" fmla="*/ 0 h 2220"/>
                  <a:gd name="T2" fmla="*/ 1480 w 1480"/>
                  <a:gd name="T3" fmla="*/ 1480 h 2220"/>
                  <a:gd name="T4" fmla="*/ 0 w 1480"/>
                  <a:gd name="T5" fmla="*/ 2220 h 2220"/>
                  <a:gd name="T6" fmla="*/ 0 w 1480"/>
                  <a:gd name="T7" fmla="*/ 740 h 2220"/>
                  <a:gd name="T8" fmla="*/ 1480 w 1480"/>
                  <a:gd name="T9" fmla="*/ 0 h 2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0"/>
                  <a:gd name="T16" fmla="*/ 0 h 2220"/>
                  <a:gd name="T17" fmla="*/ 1480 w 1480"/>
                  <a:gd name="T18" fmla="*/ 2220 h 2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0" h="2220">
                    <a:moveTo>
                      <a:pt x="1480" y="0"/>
                    </a:moveTo>
                    <a:lnTo>
                      <a:pt x="1480" y="1480"/>
                    </a:lnTo>
                    <a:lnTo>
                      <a:pt x="0" y="2220"/>
                    </a:lnTo>
                    <a:lnTo>
                      <a:pt x="0" y="740"/>
                    </a:lnTo>
                    <a:lnTo>
                      <a:pt x="1480" y="0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</p:grpSp>
        <p:grpSp>
          <p:nvGrpSpPr>
            <p:cNvPr id="42" name="Group 83"/>
            <p:cNvGrpSpPr>
              <a:grpSpLocks/>
            </p:cNvGrpSpPr>
            <p:nvPr/>
          </p:nvGrpSpPr>
          <p:grpSpPr bwMode="auto">
            <a:xfrm>
              <a:off x="883" y="2047"/>
              <a:ext cx="635" cy="658"/>
              <a:chOff x="1400" y="679"/>
              <a:chExt cx="2960" cy="2960"/>
            </a:xfrm>
          </p:grpSpPr>
          <p:sp>
            <p:nvSpPr>
              <p:cNvPr id="71" name="Freeform 84"/>
              <p:cNvSpPr>
                <a:spLocks/>
              </p:cNvSpPr>
              <p:nvPr/>
            </p:nvSpPr>
            <p:spPr bwMode="auto">
              <a:xfrm>
                <a:off x="1400" y="679"/>
                <a:ext cx="2960" cy="1480"/>
              </a:xfrm>
              <a:custGeom>
                <a:avLst/>
                <a:gdLst>
                  <a:gd name="T0" fmla="*/ 1480 w 2960"/>
                  <a:gd name="T1" fmla="*/ 1480 h 1480"/>
                  <a:gd name="T2" fmla="*/ 0 w 2960"/>
                  <a:gd name="T3" fmla="*/ 740 h 1480"/>
                  <a:gd name="T4" fmla="*/ 1480 w 2960"/>
                  <a:gd name="T5" fmla="*/ 0 h 1480"/>
                  <a:gd name="T6" fmla="*/ 2960 w 2960"/>
                  <a:gd name="T7" fmla="*/ 740 h 1480"/>
                  <a:gd name="T8" fmla="*/ 1480 w 2960"/>
                  <a:gd name="T9" fmla="*/ 1480 h 14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0"/>
                  <a:gd name="T16" fmla="*/ 0 h 1480"/>
                  <a:gd name="T17" fmla="*/ 2960 w 2960"/>
                  <a:gd name="T18" fmla="*/ 1480 h 14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0" h="1480">
                    <a:moveTo>
                      <a:pt x="1480" y="1480"/>
                    </a:moveTo>
                    <a:lnTo>
                      <a:pt x="0" y="740"/>
                    </a:lnTo>
                    <a:lnTo>
                      <a:pt x="1480" y="0"/>
                    </a:lnTo>
                    <a:lnTo>
                      <a:pt x="2960" y="740"/>
                    </a:lnTo>
                    <a:lnTo>
                      <a:pt x="1480" y="148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  <p:sp>
            <p:nvSpPr>
              <p:cNvPr id="72" name="Freeform 85"/>
              <p:cNvSpPr>
                <a:spLocks/>
              </p:cNvSpPr>
              <p:nvPr/>
            </p:nvSpPr>
            <p:spPr bwMode="auto">
              <a:xfrm>
                <a:off x="1400" y="1419"/>
                <a:ext cx="1480" cy="2220"/>
              </a:xfrm>
              <a:custGeom>
                <a:avLst/>
                <a:gdLst>
                  <a:gd name="T0" fmla="*/ 1480 w 1480"/>
                  <a:gd name="T1" fmla="*/ 740 h 2220"/>
                  <a:gd name="T2" fmla="*/ 1480 w 1480"/>
                  <a:gd name="T3" fmla="*/ 2220 h 2220"/>
                  <a:gd name="T4" fmla="*/ 0 w 1480"/>
                  <a:gd name="T5" fmla="*/ 1480 h 2220"/>
                  <a:gd name="T6" fmla="*/ 0 w 1480"/>
                  <a:gd name="T7" fmla="*/ 0 h 2220"/>
                  <a:gd name="T8" fmla="*/ 1480 w 1480"/>
                  <a:gd name="T9" fmla="*/ 740 h 2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0"/>
                  <a:gd name="T16" fmla="*/ 0 h 2220"/>
                  <a:gd name="T17" fmla="*/ 1480 w 1480"/>
                  <a:gd name="T18" fmla="*/ 2220 h 2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0" h="2220">
                    <a:moveTo>
                      <a:pt x="1480" y="740"/>
                    </a:moveTo>
                    <a:lnTo>
                      <a:pt x="1480" y="2220"/>
                    </a:lnTo>
                    <a:lnTo>
                      <a:pt x="0" y="1480"/>
                    </a:lnTo>
                    <a:lnTo>
                      <a:pt x="0" y="0"/>
                    </a:lnTo>
                    <a:lnTo>
                      <a:pt x="1480" y="74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  <p:sp>
            <p:nvSpPr>
              <p:cNvPr id="73" name="Freeform 86"/>
              <p:cNvSpPr>
                <a:spLocks/>
              </p:cNvSpPr>
              <p:nvPr/>
            </p:nvSpPr>
            <p:spPr bwMode="auto">
              <a:xfrm>
                <a:off x="2880" y="1419"/>
                <a:ext cx="1480" cy="2220"/>
              </a:xfrm>
              <a:custGeom>
                <a:avLst/>
                <a:gdLst>
                  <a:gd name="T0" fmla="*/ 1480 w 1480"/>
                  <a:gd name="T1" fmla="*/ 0 h 2220"/>
                  <a:gd name="T2" fmla="*/ 1480 w 1480"/>
                  <a:gd name="T3" fmla="*/ 1480 h 2220"/>
                  <a:gd name="T4" fmla="*/ 0 w 1480"/>
                  <a:gd name="T5" fmla="*/ 2220 h 2220"/>
                  <a:gd name="T6" fmla="*/ 0 w 1480"/>
                  <a:gd name="T7" fmla="*/ 740 h 2220"/>
                  <a:gd name="T8" fmla="*/ 1480 w 1480"/>
                  <a:gd name="T9" fmla="*/ 0 h 2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0"/>
                  <a:gd name="T16" fmla="*/ 0 h 2220"/>
                  <a:gd name="T17" fmla="*/ 1480 w 1480"/>
                  <a:gd name="T18" fmla="*/ 2220 h 2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0" h="2220">
                    <a:moveTo>
                      <a:pt x="1480" y="0"/>
                    </a:moveTo>
                    <a:lnTo>
                      <a:pt x="1480" y="1480"/>
                    </a:lnTo>
                    <a:lnTo>
                      <a:pt x="0" y="2220"/>
                    </a:lnTo>
                    <a:lnTo>
                      <a:pt x="0" y="740"/>
                    </a:lnTo>
                    <a:lnTo>
                      <a:pt x="1480" y="0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</p:grpSp>
        <p:grpSp>
          <p:nvGrpSpPr>
            <p:cNvPr id="43" name="Group 87"/>
            <p:cNvGrpSpPr>
              <a:grpSpLocks/>
            </p:cNvGrpSpPr>
            <p:nvPr/>
          </p:nvGrpSpPr>
          <p:grpSpPr bwMode="auto">
            <a:xfrm>
              <a:off x="883" y="1661"/>
              <a:ext cx="635" cy="658"/>
              <a:chOff x="1400" y="679"/>
              <a:chExt cx="2960" cy="2960"/>
            </a:xfrm>
          </p:grpSpPr>
          <p:sp>
            <p:nvSpPr>
              <p:cNvPr id="68" name="Freeform 88"/>
              <p:cNvSpPr>
                <a:spLocks/>
              </p:cNvSpPr>
              <p:nvPr/>
            </p:nvSpPr>
            <p:spPr bwMode="auto">
              <a:xfrm>
                <a:off x="1400" y="679"/>
                <a:ext cx="2960" cy="1480"/>
              </a:xfrm>
              <a:custGeom>
                <a:avLst/>
                <a:gdLst>
                  <a:gd name="T0" fmla="*/ 1480 w 2960"/>
                  <a:gd name="T1" fmla="*/ 1480 h 1480"/>
                  <a:gd name="T2" fmla="*/ 0 w 2960"/>
                  <a:gd name="T3" fmla="*/ 740 h 1480"/>
                  <a:gd name="T4" fmla="*/ 1480 w 2960"/>
                  <a:gd name="T5" fmla="*/ 0 h 1480"/>
                  <a:gd name="T6" fmla="*/ 2960 w 2960"/>
                  <a:gd name="T7" fmla="*/ 740 h 1480"/>
                  <a:gd name="T8" fmla="*/ 1480 w 2960"/>
                  <a:gd name="T9" fmla="*/ 1480 h 14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0"/>
                  <a:gd name="T16" fmla="*/ 0 h 1480"/>
                  <a:gd name="T17" fmla="*/ 2960 w 2960"/>
                  <a:gd name="T18" fmla="*/ 1480 h 14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0" h="1480">
                    <a:moveTo>
                      <a:pt x="1480" y="1480"/>
                    </a:moveTo>
                    <a:lnTo>
                      <a:pt x="0" y="740"/>
                    </a:lnTo>
                    <a:lnTo>
                      <a:pt x="1480" y="0"/>
                    </a:lnTo>
                    <a:lnTo>
                      <a:pt x="2960" y="740"/>
                    </a:lnTo>
                    <a:lnTo>
                      <a:pt x="1480" y="148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  <p:sp>
            <p:nvSpPr>
              <p:cNvPr id="69" name="Freeform 89"/>
              <p:cNvSpPr>
                <a:spLocks/>
              </p:cNvSpPr>
              <p:nvPr/>
            </p:nvSpPr>
            <p:spPr bwMode="auto">
              <a:xfrm>
                <a:off x="1400" y="1419"/>
                <a:ext cx="1480" cy="2220"/>
              </a:xfrm>
              <a:custGeom>
                <a:avLst/>
                <a:gdLst>
                  <a:gd name="T0" fmla="*/ 1480 w 1480"/>
                  <a:gd name="T1" fmla="*/ 740 h 2220"/>
                  <a:gd name="T2" fmla="*/ 1480 w 1480"/>
                  <a:gd name="T3" fmla="*/ 2220 h 2220"/>
                  <a:gd name="T4" fmla="*/ 0 w 1480"/>
                  <a:gd name="T5" fmla="*/ 1480 h 2220"/>
                  <a:gd name="T6" fmla="*/ 0 w 1480"/>
                  <a:gd name="T7" fmla="*/ 0 h 2220"/>
                  <a:gd name="T8" fmla="*/ 1480 w 1480"/>
                  <a:gd name="T9" fmla="*/ 740 h 2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0"/>
                  <a:gd name="T16" fmla="*/ 0 h 2220"/>
                  <a:gd name="T17" fmla="*/ 1480 w 1480"/>
                  <a:gd name="T18" fmla="*/ 2220 h 2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0" h="2220">
                    <a:moveTo>
                      <a:pt x="1480" y="740"/>
                    </a:moveTo>
                    <a:lnTo>
                      <a:pt x="1480" y="2220"/>
                    </a:lnTo>
                    <a:lnTo>
                      <a:pt x="0" y="1480"/>
                    </a:lnTo>
                    <a:lnTo>
                      <a:pt x="0" y="0"/>
                    </a:lnTo>
                    <a:lnTo>
                      <a:pt x="1480" y="74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  <p:sp>
            <p:nvSpPr>
              <p:cNvPr id="70" name="Freeform 90"/>
              <p:cNvSpPr>
                <a:spLocks/>
              </p:cNvSpPr>
              <p:nvPr/>
            </p:nvSpPr>
            <p:spPr bwMode="auto">
              <a:xfrm>
                <a:off x="2880" y="1419"/>
                <a:ext cx="1480" cy="2220"/>
              </a:xfrm>
              <a:custGeom>
                <a:avLst/>
                <a:gdLst>
                  <a:gd name="T0" fmla="*/ 1480 w 1480"/>
                  <a:gd name="T1" fmla="*/ 0 h 2220"/>
                  <a:gd name="T2" fmla="*/ 1480 w 1480"/>
                  <a:gd name="T3" fmla="*/ 1480 h 2220"/>
                  <a:gd name="T4" fmla="*/ 0 w 1480"/>
                  <a:gd name="T5" fmla="*/ 2220 h 2220"/>
                  <a:gd name="T6" fmla="*/ 0 w 1480"/>
                  <a:gd name="T7" fmla="*/ 740 h 2220"/>
                  <a:gd name="T8" fmla="*/ 1480 w 1480"/>
                  <a:gd name="T9" fmla="*/ 0 h 2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0"/>
                  <a:gd name="T16" fmla="*/ 0 h 2220"/>
                  <a:gd name="T17" fmla="*/ 1480 w 1480"/>
                  <a:gd name="T18" fmla="*/ 2220 h 2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0" h="2220">
                    <a:moveTo>
                      <a:pt x="1480" y="0"/>
                    </a:moveTo>
                    <a:lnTo>
                      <a:pt x="1480" y="1480"/>
                    </a:lnTo>
                    <a:lnTo>
                      <a:pt x="0" y="2220"/>
                    </a:lnTo>
                    <a:lnTo>
                      <a:pt x="0" y="740"/>
                    </a:lnTo>
                    <a:lnTo>
                      <a:pt x="1480" y="0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</p:grpSp>
        <p:grpSp>
          <p:nvGrpSpPr>
            <p:cNvPr id="44" name="Group 91"/>
            <p:cNvGrpSpPr>
              <a:grpSpLocks/>
            </p:cNvGrpSpPr>
            <p:nvPr/>
          </p:nvGrpSpPr>
          <p:grpSpPr bwMode="auto">
            <a:xfrm>
              <a:off x="1246" y="2613"/>
              <a:ext cx="635" cy="658"/>
              <a:chOff x="1400" y="679"/>
              <a:chExt cx="2960" cy="2960"/>
            </a:xfrm>
          </p:grpSpPr>
          <p:sp>
            <p:nvSpPr>
              <p:cNvPr id="65" name="Freeform 92"/>
              <p:cNvSpPr>
                <a:spLocks/>
              </p:cNvSpPr>
              <p:nvPr/>
            </p:nvSpPr>
            <p:spPr bwMode="auto">
              <a:xfrm>
                <a:off x="1400" y="679"/>
                <a:ext cx="2960" cy="1480"/>
              </a:xfrm>
              <a:custGeom>
                <a:avLst/>
                <a:gdLst>
                  <a:gd name="T0" fmla="*/ 1480 w 2960"/>
                  <a:gd name="T1" fmla="*/ 1480 h 1480"/>
                  <a:gd name="T2" fmla="*/ 0 w 2960"/>
                  <a:gd name="T3" fmla="*/ 740 h 1480"/>
                  <a:gd name="T4" fmla="*/ 1480 w 2960"/>
                  <a:gd name="T5" fmla="*/ 0 h 1480"/>
                  <a:gd name="T6" fmla="*/ 2960 w 2960"/>
                  <a:gd name="T7" fmla="*/ 740 h 1480"/>
                  <a:gd name="T8" fmla="*/ 1480 w 2960"/>
                  <a:gd name="T9" fmla="*/ 1480 h 14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0"/>
                  <a:gd name="T16" fmla="*/ 0 h 1480"/>
                  <a:gd name="T17" fmla="*/ 2960 w 2960"/>
                  <a:gd name="T18" fmla="*/ 1480 h 14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0" h="1480">
                    <a:moveTo>
                      <a:pt x="1480" y="1480"/>
                    </a:moveTo>
                    <a:lnTo>
                      <a:pt x="0" y="740"/>
                    </a:lnTo>
                    <a:lnTo>
                      <a:pt x="1480" y="0"/>
                    </a:lnTo>
                    <a:lnTo>
                      <a:pt x="2960" y="740"/>
                    </a:lnTo>
                    <a:lnTo>
                      <a:pt x="1480" y="148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  <p:sp>
            <p:nvSpPr>
              <p:cNvPr id="66" name="Freeform 93"/>
              <p:cNvSpPr>
                <a:spLocks/>
              </p:cNvSpPr>
              <p:nvPr/>
            </p:nvSpPr>
            <p:spPr bwMode="auto">
              <a:xfrm>
                <a:off x="1400" y="1419"/>
                <a:ext cx="1480" cy="2220"/>
              </a:xfrm>
              <a:custGeom>
                <a:avLst/>
                <a:gdLst>
                  <a:gd name="T0" fmla="*/ 1480 w 1480"/>
                  <a:gd name="T1" fmla="*/ 740 h 2220"/>
                  <a:gd name="T2" fmla="*/ 1480 w 1480"/>
                  <a:gd name="T3" fmla="*/ 2220 h 2220"/>
                  <a:gd name="T4" fmla="*/ 0 w 1480"/>
                  <a:gd name="T5" fmla="*/ 1480 h 2220"/>
                  <a:gd name="T6" fmla="*/ 0 w 1480"/>
                  <a:gd name="T7" fmla="*/ 0 h 2220"/>
                  <a:gd name="T8" fmla="*/ 1480 w 1480"/>
                  <a:gd name="T9" fmla="*/ 740 h 2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0"/>
                  <a:gd name="T16" fmla="*/ 0 h 2220"/>
                  <a:gd name="T17" fmla="*/ 1480 w 1480"/>
                  <a:gd name="T18" fmla="*/ 2220 h 2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0" h="2220">
                    <a:moveTo>
                      <a:pt x="1480" y="740"/>
                    </a:moveTo>
                    <a:lnTo>
                      <a:pt x="1480" y="2220"/>
                    </a:lnTo>
                    <a:lnTo>
                      <a:pt x="0" y="1480"/>
                    </a:lnTo>
                    <a:lnTo>
                      <a:pt x="0" y="0"/>
                    </a:lnTo>
                    <a:lnTo>
                      <a:pt x="1480" y="74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  <p:sp>
            <p:nvSpPr>
              <p:cNvPr id="67" name="Freeform 94"/>
              <p:cNvSpPr>
                <a:spLocks/>
              </p:cNvSpPr>
              <p:nvPr/>
            </p:nvSpPr>
            <p:spPr bwMode="auto">
              <a:xfrm>
                <a:off x="2880" y="1419"/>
                <a:ext cx="1480" cy="2220"/>
              </a:xfrm>
              <a:custGeom>
                <a:avLst/>
                <a:gdLst>
                  <a:gd name="T0" fmla="*/ 1480 w 1480"/>
                  <a:gd name="T1" fmla="*/ 0 h 2220"/>
                  <a:gd name="T2" fmla="*/ 1480 w 1480"/>
                  <a:gd name="T3" fmla="*/ 1480 h 2220"/>
                  <a:gd name="T4" fmla="*/ 0 w 1480"/>
                  <a:gd name="T5" fmla="*/ 2220 h 2220"/>
                  <a:gd name="T6" fmla="*/ 0 w 1480"/>
                  <a:gd name="T7" fmla="*/ 740 h 2220"/>
                  <a:gd name="T8" fmla="*/ 1480 w 1480"/>
                  <a:gd name="T9" fmla="*/ 0 h 2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0"/>
                  <a:gd name="T16" fmla="*/ 0 h 2220"/>
                  <a:gd name="T17" fmla="*/ 1480 w 1480"/>
                  <a:gd name="T18" fmla="*/ 2220 h 2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0" h="2220">
                    <a:moveTo>
                      <a:pt x="1480" y="0"/>
                    </a:moveTo>
                    <a:lnTo>
                      <a:pt x="1480" y="1480"/>
                    </a:lnTo>
                    <a:lnTo>
                      <a:pt x="0" y="2220"/>
                    </a:lnTo>
                    <a:lnTo>
                      <a:pt x="0" y="740"/>
                    </a:lnTo>
                    <a:lnTo>
                      <a:pt x="1480" y="0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</p:grpSp>
        <p:grpSp>
          <p:nvGrpSpPr>
            <p:cNvPr id="45" name="Group 95"/>
            <p:cNvGrpSpPr>
              <a:grpSpLocks/>
            </p:cNvGrpSpPr>
            <p:nvPr/>
          </p:nvGrpSpPr>
          <p:grpSpPr bwMode="auto">
            <a:xfrm>
              <a:off x="1246" y="2228"/>
              <a:ext cx="635" cy="658"/>
              <a:chOff x="1400" y="679"/>
              <a:chExt cx="2960" cy="2960"/>
            </a:xfrm>
          </p:grpSpPr>
          <p:sp>
            <p:nvSpPr>
              <p:cNvPr id="62" name="Freeform 96"/>
              <p:cNvSpPr>
                <a:spLocks/>
              </p:cNvSpPr>
              <p:nvPr/>
            </p:nvSpPr>
            <p:spPr bwMode="auto">
              <a:xfrm>
                <a:off x="1400" y="679"/>
                <a:ext cx="2960" cy="1480"/>
              </a:xfrm>
              <a:custGeom>
                <a:avLst/>
                <a:gdLst>
                  <a:gd name="T0" fmla="*/ 1480 w 2960"/>
                  <a:gd name="T1" fmla="*/ 1480 h 1480"/>
                  <a:gd name="T2" fmla="*/ 0 w 2960"/>
                  <a:gd name="T3" fmla="*/ 740 h 1480"/>
                  <a:gd name="T4" fmla="*/ 1480 w 2960"/>
                  <a:gd name="T5" fmla="*/ 0 h 1480"/>
                  <a:gd name="T6" fmla="*/ 2960 w 2960"/>
                  <a:gd name="T7" fmla="*/ 740 h 1480"/>
                  <a:gd name="T8" fmla="*/ 1480 w 2960"/>
                  <a:gd name="T9" fmla="*/ 1480 h 14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0"/>
                  <a:gd name="T16" fmla="*/ 0 h 1480"/>
                  <a:gd name="T17" fmla="*/ 2960 w 2960"/>
                  <a:gd name="T18" fmla="*/ 1480 h 14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0" h="1480">
                    <a:moveTo>
                      <a:pt x="1480" y="1480"/>
                    </a:moveTo>
                    <a:lnTo>
                      <a:pt x="0" y="740"/>
                    </a:lnTo>
                    <a:lnTo>
                      <a:pt x="1480" y="0"/>
                    </a:lnTo>
                    <a:lnTo>
                      <a:pt x="2960" y="740"/>
                    </a:lnTo>
                    <a:lnTo>
                      <a:pt x="1480" y="148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  <p:sp>
            <p:nvSpPr>
              <p:cNvPr id="63" name="Freeform 97"/>
              <p:cNvSpPr>
                <a:spLocks/>
              </p:cNvSpPr>
              <p:nvPr/>
            </p:nvSpPr>
            <p:spPr bwMode="auto">
              <a:xfrm>
                <a:off x="1400" y="1419"/>
                <a:ext cx="1480" cy="2220"/>
              </a:xfrm>
              <a:custGeom>
                <a:avLst/>
                <a:gdLst>
                  <a:gd name="T0" fmla="*/ 1480 w 1480"/>
                  <a:gd name="T1" fmla="*/ 740 h 2220"/>
                  <a:gd name="T2" fmla="*/ 1480 w 1480"/>
                  <a:gd name="T3" fmla="*/ 2220 h 2220"/>
                  <a:gd name="T4" fmla="*/ 0 w 1480"/>
                  <a:gd name="T5" fmla="*/ 1480 h 2220"/>
                  <a:gd name="T6" fmla="*/ 0 w 1480"/>
                  <a:gd name="T7" fmla="*/ 0 h 2220"/>
                  <a:gd name="T8" fmla="*/ 1480 w 1480"/>
                  <a:gd name="T9" fmla="*/ 740 h 2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0"/>
                  <a:gd name="T16" fmla="*/ 0 h 2220"/>
                  <a:gd name="T17" fmla="*/ 1480 w 1480"/>
                  <a:gd name="T18" fmla="*/ 2220 h 2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0" h="2220">
                    <a:moveTo>
                      <a:pt x="1480" y="740"/>
                    </a:moveTo>
                    <a:lnTo>
                      <a:pt x="1480" y="2220"/>
                    </a:lnTo>
                    <a:lnTo>
                      <a:pt x="0" y="1480"/>
                    </a:lnTo>
                    <a:lnTo>
                      <a:pt x="0" y="0"/>
                    </a:lnTo>
                    <a:lnTo>
                      <a:pt x="1480" y="74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  <p:sp>
            <p:nvSpPr>
              <p:cNvPr id="64" name="Freeform 98"/>
              <p:cNvSpPr>
                <a:spLocks/>
              </p:cNvSpPr>
              <p:nvPr/>
            </p:nvSpPr>
            <p:spPr bwMode="auto">
              <a:xfrm>
                <a:off x="2880" y="1419"/>
                <a:ext cx="1480" cy="2220"/>
              </a:xfrm>
              <a:custGeom>
                <a:avLst/>
                <a:gdLst>
                  <a:gd name="T0" fmla="*/ 1480 w 1480"/>
                  <a:gd name="T1" fmla="*/ 0 h 2220"/>
                  <a:gd name="T2" fmla="*/ 1480 w 1480"/>
                  <a:gd name="T3" fmla="*/ 1480 h 2220"/>
                  <a:gd name="T4" fmla="*/ 0 w 1480"/>
                  <a:gd name="T5" fmla="*/ 2220 h 2220"/>
                  <a:gd name="T6" fmla="*/ 0 w 1480"/>
                  <a:gd name="T7" fmla="*/ 740 h 2220"/>
                  <a:gd name="T8" fmla="*/ 1480 w 1480"/>
                  <a:gd name="T9" fmla="*/ 0 h 2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0"/>
                  <a:gd name="T16" fmla="*/ 0 h 2220"/>
                  <a:gd name="T17" fmla="*/ 1480 w 1480"/>
                  <a:gd name="T18" fmla="*/ 2220 h 2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0" h="2220">
                    <a:moveTo>
                      <a:pt x="1480" y="0"/>
                    </a:moveTo>
                    <a:lnTo>
                      <a:pt x="1480" y="1480"/>
                    </a:lnTo>
                    <a:lnTo>
                      <a:pt x="0" y="2220"/>
                    </a:lnTo>
                    <a:lnTo>
                      <a:pt x="0" y="740"/>
                    </a:lnTo>
                    <a:lnTo>
                      <a:pt x="1480" y="0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</p:grpSp>
        <p:grpSp>
          <p:nvGrpSpPr>
            <p:cNvPr id="46" name="Group 99"/>
            <p:cNvGrpSpPr>
              <a:grpSpLocks/>
            </p:cNvGrpSpPr>
            <p:nvPr/>
          </p:nvGrpSpPr>
          <p:grpSpPr bwMode="auto">
            <a:xfrm>
              <a:off x="1246" y="1842"/>
              <a:ext cx="635" cy="658"/>
              <a:chOff x="1400" y="679"/>
              <a:chExt cx="2960" cy="2960"/>
            </a:xfrm>
          </p:grpSpPr>
          <p:sp>
            <p:nvSpPr>
              <p:cNvPr id="59" name="Freeform 100"/>
              <p:cNvSpPr>
                <a:spLocks/>
              </p:cNvSpPr>
              <p:nvPr/>
            </p:nvSpPr>
            <p:spPr bwMode="auto">
              <a:xfrm>
                <a:off x="1400" y="679"/>
                <a:ext cx="2960" cy="1480"/>
              </a:xfrm>
              <a:custGeom>
                <a:avLst/>
                <a:gdLst>
                  <a:gd name="T0" fmla="*/ 1480 w 2960"/>
                  <a:gd name="T1" fmla="*/ 1480 h 1480"/>
                  <a:gd name="T2" fmla="*/ 0 w 2960"/>
                  <a:gd name="T3" fmla="*/ 740 h 1480"/>
                  <a:gd name="T4" fmla="*/ 1480 w 2960"/>
                  <a:gd name="T5" fmla="*/ 0 h 1480"/>
                  <a:gd name="T6" fmla="*/ 2960 w 2960"/>
                  <a:gd name="T7" fmla="*/ 740 h 1480"/>
                  <a:gd name="T8" fmla="*/ 1480 w 2960"/>
                  <a:gd name="T9" fmla="*/ 1480 h 14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0"/>
                  <a:gd name="T16" fmla="*/ 0 h 1480"/>
                  <a:gd name="T17" fmla="*/ 2960 w 2960"/>
                  <a:gd name="T18" fmla="*/ 1480 h 14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0" h="1480">
                    <a:moveTo>
                      <a:pt x="1480" y="1480"/>
                    </a:moveTo>
                    <a:lnTo>
                      <a:pt x="0" y="740"/>
                    </a:lnTo>
                    <a:lnTo>
                      <a:pt x="1480" y="0"/>
                    </a:lnTo>
                    <a:lnTo>
                      <a:pt x="2960" y="740"/>
                    </a:lnTo>
                    <a:lnTo>
                      <a:pt x="1480" y="148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  <p:sp>
            <p:nvSpPr>
              <p:cNvPr id="60" name="Freeform 101"/>
              <p:cNvSpPr>
                <a:spLocks/>
              </p:cNvSpPr>
              <p:nvPr/>
            </p:nvSpPr>
            <p:spPr bwMode="auto">
              <a:xfrm>
                <a:off x="1400" y="1419"/>
                <a:ext cx="1480" cy="2220"/>
              </a:xfrm>
              <a:custGeom>
                <a:avLst/>
                <a:gdLst>
                  <a:gd name="T0" fmla="*/ 1480 w 1480"/>
                  <a:gd name="T1" fmla="*/ 740 h 2220"/>
                  <a:gd name="T2" fmla="*/ 1480 w 1480"/>
                  <a:gd name="T3" fmla="*/ 2220 h 2220"/>
                  <a:gd name="T4" fmla="*/ 0 w 1480"/>
                  <a:gd name="T5" fmla="*/ 1480 h 2220"/>
                  <a:gd name="T6" fmla="*/ 0 w 1480"/>
                  <a:gd name="T7" fmla="*/ 0 h 2220"/>
                  <a:gd name="T8" fmla="*/ 1480 w 1480"/>
                  <a:gd name="T9" fmla="*/ 740 h 2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0"/>
                  <a:gd name="T16" fmla="*/ 0 h 2220"/>
                  <a:gd name="T17" fmla="*/ 1480 w 1480"/>
                  <a:gd name="T18" fmla="*/ 2220 h 2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0" h="2220">
                    <a:moveTo>
                      <a:pt x="1480" y="740"/>
                    </a:moveTo>
                    <a:lnTo>
                      <a:pt x="1480" y="2220"/>
                    </a:lnTo>
                    <a:lnTo>
                      <a:pt x="0" y="1480"/>
                    </a:lnTo>
                    <a:lnTo>
                      <a:pt x="0" y="0"/>
                    </a:lnTo>
                    <a:lnTo>
                      <a:pt x="1480" y="74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  <p:sp>
            <p:nvSpPr>
              <p:cNvPr id="61" name="Freeform 102"/>
              <p:cNvSpPr>
                <a:spLocks/>
              </p:cNvSpPr>
              <p:nvPr/>
            </p:nvSpPr>
            <p:spPr bwMode="auto">
              <a:xfrm>
                <a:off x="2880" y="1419"/>
                <a:ext cx="1480" cy="2220"/>
              </a:xfrm>
              <a:custGeom>
                <a:avLst/>
                <a:gdLst>
                  <a:gd name="T0" fmla="*/ 1480 w 1480"/>
                  <a:gd name="T1" fmla="*/ 0 h 2220"/>
                  <a:gd name="T2" fmla="*/ 1480 w 1480"/>
                  <a:gd name="T3" fmla="*/ 1480 h 2220"/>
                  <a:gd name="T4" fmla="*/ 0 w 1480"/>
                  <a:gd name="T5" fmla="*/ 2220 h 2220"/>
                  <a:gd name="T6" fmla="*/ 0 w 1480"/>
                  <a:gd name="T7" fmla="*/ 740 h 2220"/>
                  <a:gd name="T8" fmla="*/ 1480 w 1480"/>
                  <a:gd name="T9" fmla="*/ 0 h 2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0"/>
                  <a:gd name="T16" fmla="*/ 0 h 2220"/>
                  <a:gd name="T17" fmla="*/ 1480 w 1480"/>
                  <a:gd name="T18" fmla="*/ 2220 h 2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0" h="2220">
                    <a:moveTo>
                      <a:pt x="1480" y="0"/>
                    </a:moveTo>
                    <a:lnTo>
                      <a:pt x="1480" y="1480"/>
                    </a:lnTo>
                    <a:lnTo>
                      <a:pt x="0" y="2220"/>
                    </a:lnTo>
                    <a:lnTo>
                      <a:pt x="0" y="740"/>
                    </a:lnTo>
                    <a:lnTo>
                      <a:pt x="1480" y="0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</p:grpSp>
        <p:grpSp>
          <p:nvGrpSpPr>
            <p:cNvPr id="47" name="Group 103"/>
            <p:cNvGrpSpPr>
              <a:grpSpLocks/>
            </p:cNvGrpSpPr>
            <p:nvPr/>
          </p:nvGrpSpPr>
          <p:grpSpPr bwMode="auto">
            <a:xfrm>
              <a:off x="1609" y="2795"/>
              <a:ext cx="635" cy="658"/>
              <a:chOff x="1400" y="679"/>
              <a:chExt cx="2960" cy="2960"/>
            </a:xfrm>
          </p:grpSpPr>
          <p:sp>
            <p:nvSpPr>
              <p:cNvPr id="56" name="Freeform 104"/>
              <p:cNvSpPr>
                <a:spLocks/>
              </p:cNvSpPr>
              <p:nvPr/>
            </p:nvSpPr>
            <p:spPr bwMode="auto">
              <a:xfrm>
                <a:off x="1400" y="679"/>
                <a:ext cx="2960" cy="1480"/>
              </a:xfrm>
              <a:custGeom>
                <a:avLst/>
                <a:gdLst>
                  <a:gd name="T0" fmla="*/ 1480 w 2960"/>
                  <a:gd name="T1" fmla="*/ 1480 h 1480"/>
                  <a:gd name="T2" fmla="*/ 0 w 2960"/>
                  <a:gd name="T3" fmla="*/ 740 h 1480"/>
                  <a:gd name="T4" fmla="*/ 1480 w 2960"/>
                  <a:gd name="T5" fmla="*/ 0 h 1480"/>
                  <a:gd name="T6" fmla="*/ 2960 w 2960"/>
                  <a:gd name="T7" fmla="*/ 740 h 1480"/>
                  <a:gd name="T8" fmla="*/ 1480 w 2960"/>
                  <a:gd name="T9" fmla="*/ 1480 h 14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0"/>
                  <a:gd name="T16" fmla="*/ 0 h 1480"/>
                  <a:gd name="T17" fmla="*/ 2960 w 2960"/>
                  <a:gd name="T18" fmla="*/ 1480 h 14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0" h="1480">
                    <a:moveTo>
                      <a:pt x="1480" y="1480"/>
                    </a:moveTo>
                    <a:lnTo>
                      <a:pt x="0" y="740"/>
                    </a:lnTo>
                    <a:lnTo>
                      <a:pt x="1480" y="0"/>
                    </a:lnTo>
                    <a:lnTo>
                      <a:pt x="2960" y="740"/>
                    </a:lnTo>
                    <a:lnTo>
                      <a:pt x="1480" y="148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  <p:sp>
            <p:nvSpPr>
              <p:cNvPr id="57" name="Freeform 105"/>
              <p:cNvSpPr>
                <a:spLocks/>
              </p:cNvSpPr>
              <p:nvPr/>
            </p:nvSpPr>
            <p:spPr bwMode="auto">
              <a:xfrm>
                <a:off x="1400" y="1419"/>
                <a:ext cx="1480" cy="2220"/>
              </a:xfrm>
              <a:custGeom>
                <a:avLst/>
                <a:gdLst>
                  <a:gd name="T0" fmla="*/ 1480 w 1480"/>
                  <a:gd name="T1" fmla="*/ 740 h 2220"/>
                  <a:gd name="T2" fmla="*/ 1480 w 1480"/>
                  <a:gd name="T3" fmla="*/ 2220 h 2220"/>
                  <a:gd name="T4" fmla="*/ 0 w 1480"/>
                  <a:gd name="T5" fmla="*/ 1480 h 2220"/>
                  <a:gd name="T6" fmla="*/ 0 w 1480"/>
                  <a:gd name="T7" fmla="*/ 0 h 2220"/>
                  <a:gd name="T8" fmla="*/ 1480 w 1480"/>
                  <a:gd name="T9" fmla="*/ 740 h 2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0"/>
                  <a:gd name="T16" fmla="*/ 0 h 2220"/>
                  <a:gd name="T17" fmla="*/ 1480 w 1480"/>
                  <a:gd name="T18" fmla="*/ 2220 h 2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0" h="2220">
                    <a:moveTo>
                      <a:pt x="1480" y="740"/>
                    </a:moveTo>
                    <a:lnTo>
                      <a:pt x="1480" y="2220"/>
                    </a:lnTo>
                    <a:lnTo>
                      <a:pt x="0" y="1480"/>
                    </a:lnTo>
                    <a:lnTo>
                      <a:pt x="0" y="0"/>
                    </a:lnTo>
                    <a:lnTo>
                      <a:pt x="1480" y="74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  <p:sp>
            <p:nvSpPr>
              <p:cNvPr id="58" name="Freeform 106"/>
              <p:cNvSpPr>
                <a:spLocks/>
              </p:cNvSpPr>
              <p:nvPr/>
            </p:nvSpPr>
            <p:spPr bwMode="auto">
              <a:xfrm>
                <a:off x="2880" y="1419"/>
                <a:ext cx="1480" cy="2220"/>
              </a:xfrm>
              <a:custGeom>
                <a:avLst/>
                <a:gdLst>
                  <a:gd name="T0" fmla="*/ 1480 w 1480"/>
                  <a:gd name="T1" fmla="*/ 0 h 2220"/>
                  <a:gd name="T2" fmla="*/ 1480 w 1480"/>
                  <a:gd name="T3" fmla="*/ 1480 h 2220"/>
                  <a:gd name="T4" fmla="*/ 0 w 1480"/>
                  <a:gd name="T5" fmla="*/ 2220 h 2220"/>
                  <a:gd name="T6" fmla="*/ 0 w 1480"/>
                  <a:gd name="T7" fmla="*/ 740 h 2220"/>
                  <a:gd name="T8" fmla="*/ 1480 w 1480"/>
                  <a:gd name="T9" fmla="*/ 0 h 2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0"/>
                  <a:gd name="T16" fmla="*/ 0 h 2220"/>
                  <a:gd name="T17" fmla="*/ 1480 w 1480"/>
                  <a:gd name="T18" fmla="*/ 2220 h 2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0" h="2220">
                    <a:moveTo>
                      <a:pt x="1480" y="0"/>
                    </a:moveTo>
                    <a:lnTo>
                      <a:pt x="1480" y="1480"/>
                    </a:lnTo>
                    <a:lnTo>
                      <a:pt x="0" y="2220"/>
                    </a:lnTo>
                    <a:lnTo>
                      <a:pt x="0" y="740"/>
                    </a:lnTo>
                    <a:lnTo>
                      <a:pt x="1480" y="0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</p:grpSp>
        <p:grpSp>
          <p:nvGrpSpPr>
            <p:cNvPr id="48" name="Group 107"/>
            <p:cNvGrpSpPr>
              <a:grpSpLocks/>
            </p:cNvGrpSpPr>
            <p:nvPr/>
          </p:nvGrpSpPr>
          <p:grpSpPr bwMode="auto">
            <a:xfrm>
              <a:off x="1609" y="2410"/>
              <a:ext cx="635" cy="658"/>
              <a:chOff x="1400" y="679"/>
              <a:chExt cx="2960" cy="2960"/>
            </a:xfrm>
          </p:grpSpPr>
          <p:sp>
            <p:nvSpPr>
              <p:cNvPr id="53" name="Freeform 108"/>
              <p:cNvSpPr>
                <a:spLocks/>
              </p:cNvSpPr>
              <p:nvPr/>
            </p:nvSpPr>
            <p:spPr bwMode="auto">
              <a:xfrm>
                <a:off x="1400" y="679"/>
                <a:ext cx="2960" cy="1480"/>
              </a:xfrm>
              <a:custGeom>
                <a:avLst/>
                <a:gdLst>
                  <a:gd name="T0" fmla="*/ 1480 w 2960"/>
                  <a:gd name="T1" fmla="*/ 1480 h 1480"/>
                  <a:gd name="T2" fmla="*/ 0 w 2960"/>
                  <a:gd name="T3" fmla="*/ 740 h 1480"/>
                  <a:gd name="T4" fmla="*/ 1480 w 2960"/>
                  <a:gd name="T5" fmla="*/ 0 h 1480"/>
                  <a:gd name="T6" fmla="*/ 2960 w 2960"/>
                  <a:gd name="T7" fmla="*/ 740 h 1480"/>
                  <a:gd name="T8" fmla="*/ 1480 w 2960"/>
                  <a:gd name="T9" fmla="*/ 1480 h 14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0"/>
                  <a:gd name="T16" fmla="*/ 0 h 1480"/>
                  <a:gd name="T17" fmla="*/ 2960 w 2960"/>
                  <a:gd name="T18" fmla="*/ 1480 h 14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0" h="1480">
                    <a:moveTo>
                      <a:pt x="1480" y="1480"/>
                    </a:moveTo>
                    <a:lnTo>
                      <a:pt x="0" y="740"/>
                    </a:lnTo>
                    <a:lnTo>
                      <a:pt x="1480" y="0"/>
                    </a:lnTo>
                    <a:lnTo>
                      <a:pt x="2960" y="740"/>
                    </a:lnTo>
                    <a:lnTo>
                      <a:pt x="1480" y="148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  <p:sp>
            <p:nvSpPr>
              <p:cNvPr id="54" name="Freeform 109"/>
              <p:cNvSpPr>
                <a:spLocks/>
              </p:cNvSpPr>
              <p:nvPr/>
            </p:nvSpPr>
            <p:spPr bwMode="auto">
              <a:xfrm>
                <a:off x="1400" y="1419"/>
                <a:ext cx="1480" cy="2220"/>
              </a:xfrm>
              <a:custGeom>
                <a:avLst/>
                <a:gdLst>
                  <a:gd name="T0" fmla="*/ 1480 w 1480"/>
                  <a:gd name="T1" fmla="*/ 740 h 2220"/>
                  <a:gd name="T2" fmla="*/ 1480 w 1480"/>
                  <a:gd name="T3" fmla="*/ 2220 h 2220"/>
                  <a:gd name="T4" fmla="*/ 0 w 1480"/>
                  <a:gd name="T5" fmla="*/ 1480 h 2220"/>
                  <a:gd name="T6" fmla="*/ 0 w 1480"/>
                  <a:gd name="T7" fmla="*/ 0 h 2220"/>
                  <a:gd name="T8" fmla="*/ 1480 w 1480"/>
                  <a:gd name="T9" fmla="*/ 740 h 2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0"/>
                  <a:gd name="T16" fmla="*/ 0 h 2220"/>
                  <a:gd name="T17" fmla="*/ 1480 w 1480"/>
                  <a:gd name="T18" fmla="*/ 2220 h 2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0" h="2220">
                    <a:moveTo>
                      <a:pt x="1480" y="740"/>
                    </a:moveTo>
                    <a:lnTo>
                      <a:pt x="1480" y="2220"/>
                    </a:lnTo>
                    <a:lnTo>
                      <a:pt x="0" y="1480"/>
                    </a:lnTo>
                    <a:lnTo>
                      <a:pt x="0" y="0"/>
                    </a:lnTo>
                    <a:lnTo>
                      <a:pt x="1480" y="74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  <p:sp>
            <p:nvSpPr>
              <p:cNvPr id="55" name="Freeform 110"/>
              <p:cNvSpPr>
                <a:spLocks/>
              </p:cNvSpPr>
              <p:nvPr/>
            </p:nvSpPr>
            <p:spPr bwMode="auto">
              <a:xfrm>
                <a:off x="2880" y="1419"/>
                <a:ext cx="1480" cy="2220"/>
              </a:xfrm>
              <a:custGeom>
                <a:avLst/>
                <a:gdLst>
                  <a:gd name="T0" fmla="*/ 1480 w 1480"/>
                  <a:gd name="T1" fmla="*/ 0 h 2220"/>
                  <a:gd name="T2" fmla="*/ 1480 w 1480"/>
                  <a:gd name="T3" fmla="*/ 1480 h 2220"/>
                  <a:gd name="T4" fmla="*/ 0 w 1480"/>
                  <a:gd name="T5" fmla="*/ 2220 h 2220"/>
                  <a:gd name="T6" fmla="*/ 0 w 1480"/>
                  <a:gd name="T7" fmla="*/ 740 h 2220"/>
                  <a:gd name="T8" fmla="*/ 1480 w 1480"/>
                  <a:gd name="T9" fmla="*/ 0 h 2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0"/>
                  <a:gd name="T16" fmla="*/ 0 h 2220"/>
                  <a:gd name="T17" fmla="*/ 1480 w 1480"/>
                  <a:gd name="T18" fmla="*/ 2220 h 2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0" h="2220">
                    <a:moveTo>
                      <a:pt x="1480" y="0"/>
                    </a:moveTo>
                    <a:lnTo>
                      <a:pt x="1480" y="1480"/>
                    </a:lnTo>
                    <a:lnTo>
                      <a:pt x="0" y="2220"/>
                    </a:lnTo>
                    <a:lnTo>
                      <a:pt x="0" y="740"/>
                    </a:lnTo>
                    <a:lnTo>
                      <a:pt x="1480" y="0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</p:grpSp>
        <p:grpSp>
          <p:nvGrpSpPr>
            <p:cNvPr id="49" name="Group 111"/>
            <p:cNvGrpSpPr>
              <a:grpSpLocks/>
            </p:cNvGrpSpPr>
            <p:nvPr/>
          </p:nvGrpSpPr>
          <p:grpSpPr bwMode="auto">
            <a:xfrm>
              <a:off x="1609" y="2024"/>
              <a:ext cx="635" cy="658"/>
              <a:chOff x="1400" y="679"/>
              <a:chExt cx="2960" cy="2960"/>
            </a:xfrm>
          </p:grpSpPr>
          <p:sp>
            <p:nvSpPr>
              <p:cNvPr id="50" name="Freeform 112"/>
              <p:cNvSpPr>
                <a:spLocks/>
              </p:cNvSpPr>
              <p:nvPr/>
            </p:nvSpPr>
            <p:spPr bwMode="auto">
              <a:xfrm>
                <a:off x="1400" y="679"/>
                <a:ext cx="2960" cy="1480"/>
              </a:xfrm>
              <a:custGeom>
                <a:avLst/>
                <a:gdLst>
                  <a:gd name="T0" fmla="*/ 1480 w 2960"/>
                  <a:gd name="T1" fmla="*/ 1480 h 1480"/>
                  <a:gd name="T2" fmla="*/ 0 w 2960"/>
                  <a:gd name="T3" fmla="*/ 740 h 1480"/>
                  <a:gd name="T4" fmla="*/ 1480 w 2960"/>
                  <a:gd name="T5" fmla="*/ 0 h 1480"/>
                  <a:gd name="T6" fmla="*/ 2960 w 2960"/>
                  <a:gd name="T7" fmla="*/ 740 h 1480"/>
                  <a:gd name="T8" fmla="*/ 1480 w 2960"/>
                  <a:gd name="T9" fmla="*/ 1480 h 14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0"/>
                  <a:gd name="T16" fmla="*/ 0 h 1480"/>
                  <a:gd name="T17" fmla="*/ 2960 w 2960"/>
                  <a:gd name="T18" fmla="*/ 1480 h 14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0" h="1480">
                    <a:moveTo>
                      <a:pt x="1480" y="1480"/>
                    </a:moveTo>
                    <a:lnTo>
                      <a:pt x="0" y="740"/>
                    </a:lnTo>
                    <a:lnTo>
                      <a:pt x="1480" y="0"/>
                    </a:lnTo>
                    <a:lnTo>
                      <a:pt x="2960" y="740"/>
                    </a:lnTo>
                    <a:lnTo>
                      <a:pt x="1480" y="148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  <p:sp>
            <p:nvSpPr>
              <p:cNvPr id="51" name="Freeform 113"/>
              <p:cNvSpPr>
                <a:spLocks/>
              </p:cNvSpPr>
              <p:nvPr/>
            </p:nvSpPr>
            <p:spPr bwMode="auto">
              <a:xfrm>
                <a:off x="1400" y="1419"/>
                <a:ext cx="1480" cy="2220"/>
              </a:xfrm>
              <a:custGeom>
                <a:avLst/>
                <a:gdLst>
                  <a:gd name="T0" fmla="*/ 1480 w 1480"/>
                  <a:gd name="T1" fmla="*/ 740 h 2220"/>
                  <a:gd name="T2" fmla="*/ 1480 w 1480"/>
                  <a:gd name="T3" fmla="*/ 2220 h 2220"/>
                  <a:gd name="T4" fmla="*/ 0 w 1480"/>
                  <a:gd name="T5" fmla="*/ 1480 h 2220"/>
                  <a:gd name="T6" fmla="*/ 0 w 1480"/>
                  <a:gd name="T7" fmla="*/ 0 h 2220"/>
                  <a:gd name="T8" fmla="*/ 1480 w 1480"/>
                  <a:gd name="T9" fmla="*/ 740 h 2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0"/>
                  <a:gd name="T16" fmla="*/ 0 h 2220"/>
                  <a:gd name="T17" fmla="*/ 1480 w 1480"/>
                  <a:gd name="T18" fmla="*/ 2220 h 2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0" h="2220">
                    <a:moveTo>
                      <a:pt x="1480" y="740"/>
                    </a:moveTo>
                    <a:lnTo>
                      <a:pt x="1480" y="2220"/>
                    </a:lnTo>
                    <a:lnTo>
                      <a:pt x="0" y="1480"/>
                    </a:lnTo>
                    <a:lnTo>
                      <a:pt x="0" y="0"/>
                    </a:lnTo>
                    <a:lnTo>
                      <a:pt x="1480" y="74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  <p:sp>
            <p:nvSpPr>
              <p:cNvPr id="52" name="Freeform 114"/>
              <p:cNvSpPr>
                <a:spLocks/>
              </p:cNvSpPr>
              <p:nvPr/>
            </p:nvSpPr>
            <p:spPr bwMode="auto">
              <a:xfrm>
                <a:off x="2880" y="1419"/>
                <a:ext cx="1480" cy="2220"/>
              </a:xfrm>
              <a:custGeom>
                <a:avLst/>
                <a:gdLst>
                  <a:gd name="T0" fmla="*/ 1480 w 1480"/>
                  <a:gd name="T1" fmla="*/ 0 h 2220"/>
                  <a:gd name="T2" fmla="*/ 1480 w 1480"/>
                  <a:gd name="T3" fmla="*/ 1480 h 2220"/>
                  <a:gd name="T4" fmla="*/ 0 w 1480"/>
                  <a:gd name="T5" fmla="*/ 2220 h 2220"/>
                  <a:gd name="T6" fmla="*/ 0 w 1480"/>
                  <a:gd name="T7" fmla="*/ 740 h 2220"/>
                  <a:gd name="T8" fmla="*/ 1480 w 1480"/>
                  <a:gd name="T9" fmla="*/ 0 h 2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0"/>
                  <a:gd name="T16" fmla="*/ 0 h 2220"/>
                  <a:gd name="T17" fmla="*/ 1480 w 1480"/>
                  <a:gd name="T18" fmla="*/ 2220 h 2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0" h="2220">
                    <a:moveTo>
                      <a:pt x="1480" y="0"/>
                    </a:moveTo>
                    <a:lnTo>
                      <a:pt x="1480" y="1480"/>
                    </a:lnTo>
                    <a:lnTo>
                      <a:pt x="0" y="2220"/>
                    </a:lnTo>
                    <a:lnTo>
                      <a:pt x="0" y="740"/>
                    </a:lnTo>
                    <a:lnTo>
                      <a:pt x="1480" y="0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</p:grpSp>
      </p:grpSp>
      <p:sp>
        <p:nvSpPr>
          <p:cNvPr id="131" name="Arc 115"/>
          <p:cNvSpPr>
            <a:spLocks/>
          </p:cNvSpPr>
          <p:nvPr/>
        </p:nvSpPr>
        <p:spPr bwMode="auto">
          <a:xfrm>
            <a:off x="3519100" y="2812460"/>
            <a:ext cx="914400" cy="457200"/>
          </a:xfrm>
          <a:custGeom>
            <a:avLst/>
            <a:gdLst>
              <a:gd name="T0" fmla="*/ 0 w 21600"/>
              <a:gd name="T1" fmla="*/ 0 h 21600"/>
              <a:gd name="T2" fmla="*/ 792162 w 21600"/>
              <a:gd name="T3" fmla="*/ 792162 h 21600"/>
              <a:gd name="T4" fmla="*/ 0 w 21600"/>
              <a:gd name="T5" fmla="*/ 792162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7150" cap="rnd">
            <a:solidFill>
              <a:srgbClr val="808080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CN" altLang="en-US" b="0"/>
          </a:p>
        </p:txBody>
      </p:sp>
      <p:grpSp>
        <p:nvGrpSpPr>
          <p:cNvPr id="132" name="群組 149"/>
          <p:cNvGrpSpPr/>
          <p:nvPr/>
        </p:nvGrpSpPr>
        <p:grpSpPr>
          <a:xfrm>
            <a:off x="4281100" y="3215685"/>
            <a:ext cx="838200" cy="892175"/>
            <a:chOff x="2895600" y="3603625"/>
            <a:chExt cx="838200" cy="892175"/>
          </a:xfrm>
        </p:grpSpPr>
        <p:sp>
          <p:nvSpPr>
            <p:cNvPr id="133" name="Freeform 117"/>
            <p:cNvSpPr>
              <a:spLocks/>
            </p:cNvSpPr>
            <p:nvPr/>
          </p:nvSpPr>
          <p:spPr bwMode="auto">
            <a:xfrm>
              <a:off x="2895600" y="3603625"/>
              <a:ext cx="838200" cy="446088"/>
            </a:xfrm>
            <a:custGeom>
              <a:avLst/>
              <a:gdLst>
                <a:gd name="T0" fmla="*/ 1480 w 2960"/>
                <a:gd name="T1" fmla="*/ 1480 h 1480"/>
                <a:gd name="T2" fmla="*/ 0 w 2960"/>
                <a:gd name="T3" fmla="*/ 740 h 1480"/>
                <a:gd name="T4" fmla="*/ 1480 w 2960"/>
                <a:gd name="T5" fmla="*/ 0 h 1480"/>
                <a:gd name="T6" fmla="*/ 2960 w 2960"/>
                <a:gd name="T7" fmla="*/ 740 h 1480"/>
                <a:gd name="T8" fmla="*/ 1480 w 2960"/>
                <a:gd name="T9" fmla="*/ 1480 h 14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0"/>
                <a:gd name="T16" fmla="*/ 0 h 1480"/>
                <a:gd name="T17" fmla="*/ 2960 w 2960"/>
                <a:gd name="T18" fmla="*/ 1480 h 14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0" h="1480">
                  <a:moveTo>
                    <a:pt x="1480" y="1480"/>
                  </a:moveTo>
                  <a:lnTo>
                    <a:pt x="0" y="740"/>
                  </a:lnTo>
                  <a:lnTo>
                    <a:pt x="1480" y="0"/>
                  </a:lnTo>
                  <a:lnTo>
                    <a:pt x="2960" y="740"/>
                  </a:lnTo>
                  <a:lnTo>
                    <a:pt x="1480" y="1480"/>
                  </a:lnTo>
                  <a:close/>
                </a:path>
              </a:pathLst>
            </a:custGeom>
            <a:solidFill>
              <a:srgbClr val="7C66DC">
                <a:alpha val="1019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b="0"/>
            </a:p>
          </p:txBody>
        </p:sp>
        <p:sp>
          <p:nvSpPr>
            <p:cNvPr id="134" name="Freeform 118"/>
            <p:cNvSpPr>
              <a:spLocks/>
            </p:cNvSpPr>
            <p:nvPr/>
          </p:nvSpPr>
          <p:spPr bwMode="auto">
            <a:xfrm>
              <a:off x="2895600" y="3826669"/>
              <a:ext cx="419100" cy="669131"/>
            </a:xfrm>
            <a:custGeom>
              <a:avLst/>
              <a:gdLst>
                <a:gd name="T0" fmla="*/ 1480 w 1480"/>
                <a:gd name="T1" fmla="*/ 740 h 2220"/>
                <a:gd name="T2" fmla="*/ 1480 w 1480"/>
                <a:gd name="T3" fmla="*/ 2220 h 2220"/>
                <a:gd name="T4" fmla="*/ 0 w 1480"/>
                <a:gd name="T5" fmla="*/ 1480 h 2220"/>
                <a:gd name="T6" fmla="*/ 0 w 1480"/>
                <a:gd name="T7" fmla="*/ 0 h 2220"/>
                <a:gd name="T8" fmla="*/ 1480 w 1480"/>
                <a:gd name="T9" fmla="*/ 740 h 2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80"/>
                <a:gd name="T16" fmla="*/ 0 h 2220"/>
                <a:gd name="T17" fmla="*/ 1480 w 1480"/>
                <a:gd name="T18" fmla="*/ 2220 h 22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80" h="2220">
                  <a:moveTo>
                    <a:pt x="1480" y="740"/>
                  </a:moveTo>
                  <a:lnTo>
                    <a:pt x="1480" y="2220"/>
                  </a:lnTo>
                  <a:lnTo>
                    <a:pt x="0" y="1480"/>
                  </a:lnTo>
                  <a:lnTo>
                    <a:pt x="0" y="0"/>
                  </a:lnTo>
                  <a:lnTo>
                    <a:pt x="1480" y="740"/>
                  </a:lnTo>
                  <a:close/>
                </a:path>
              </a:pathLst>
            </a:custGeom>
            <a:solidFill>
              <a:srgbClr val="7C66DC">
                <a:alpha val="5019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b="0"/>
            </a:p>
          </p:txBody>
        </p:sp>
        <p:sp>
          <p:nvSpPr>
            <p:cNvPr id="135" name="Freeform 119"/>
            <p:cNvSpPr>
              <a:spLocks/>
            </p:cNvSpPr>
            <p:nvPr/>
          </p:nvSpPr>
          <p:spPr bwMode="auto">
            <a:xfrm>
              <a:off x="3314700" y="3826669"/>
              <a:ext cx="419100" cy="669131"/>
            </a:xfrm>
            <a:custGeom>
              <a:avLst/>
              <a:gdLst>
                <a:gd name="T0" fmla="*/ 1480 w 1480"/>
                <a:gd name="T1" fmla="*/ 0 h 2220"/>
                <a:gd name="T2" fmla="*/ 1480 w 1480"/>
                <a:gd name="T3" fmla="*/ 1480 h 2220"/>
                <a:gd name="T4" fmla="*/ 0 w 1480"/>
                <a:gd name="T5" fmla="*/ 2220 h 2220"/>
                <a:gd name="T6" fmla="*/ 0 w 1480"/>
                <a:gd name="T7" fmla="*/ 740 h 2220"/>
                <a:gd name="T8" fmla="*/ 1480 w 1480"/>
                <a:gd name="T9" fmla="*/ 0 h 2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80"/>
                <a:gd name="T16" fmla="*/ 0 h 2220"/>
                <a:gd name="T17" fmla="*/ 1480 w 1480"/>
                <a:gd name="T18" fmla="*/ 2220 h 22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80" h="2220">
                  <a:moveTo>
                    <a:pt x="1480" y="0"/>
                  </a:moveTo>
                  <a:lnTo>
                    <a:pt x="1480" y="1480"/>
                  </a:lnTo>
                  <a:lnTo>
                    <a:pt x="0" y="2220"/>
                  </a:lnTo>
                  <a:lnTo>
                    <a:pt x="0" y="740"/>
                  </a:lnTo>
                  <a:lnTo>
                    <a:pt x="1480" y="0"/>
                  </a:lnTo>
                  <a:close/>
                </a:path>
              </a:pathLst>
            </a:custGeom>
            <a:solidFill>
              <a:srgbClr val="7C66DC">
                <a:alpha val="8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b="0"/>
            </a:p>
          </p:txBody>
        </p:sp>
      </p:grpSp>
      <p:sp>
        <p:nvSpPr>
          <p:cNvPr id="136" name="文字方塊 150"/>
          <p:cNvSpPr txBox="1"/>
          <p:nvPr/>
        </p:nvSpPr>
        <p:spPr>
          <a:xfrm>
            <a:off x="1918900" y="4771574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Glucosamine</a:t>
            </a:r>
            <a:endParaRPr lang="zh-TW" altLang="en-US" sz="4000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1"/>
          <p:cNvSpPr txBox="1"/>
          <p:nvPr/>
        </p:nvSpPr>
        <p:spPr>
          <a:xfrm>
            <a:off x="2002035" y="953060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rgbClr val="6E32C8"/>
                </a:solidFill>
                <a:latin typeface="Arial" pitchFamily="34" charset="0"/>
                <a:cs typeface="Arial" pitchFamily="34" charset="0"/>
              </a:rPr>
              <a:t>Mechanisms</a:t>
            </a:r>
            <a:endParaRPr lang="zh-TW" altLang="en-US" sz="3200" b="1" dirty="0">
              <a:solidFill>
                <a:srgbClr val="6E32C8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直線接點 2"/>
          <p:cNvCxnSpPr/>
          <p:nvPr/>
        </p:nvCxnSpPr>
        <p:spPr>
          <a:xfrm>
            <a:off x="1621035" y="1614035"/>
            <a:ext cx="3204000" cy="1588"/>
          </a:xfrm>
          <a:prstGeom prst="line">
            <a:avLst/>
          </a:prstGeom>
          <a:ln w="57150">
            <a:solidFill>
              <a:srgbClr val="F58B1F">
                <a:alpha val="69804"/>
              </a:srgb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utoShape 60"/>
          <p:cNvSpPr>
            <a:spLocks noChangeArrowheads="1"/>
          </p:cNvSpPr>
          <p:nvPr/>
        </p:nvSpPr>
        <p:spPr bwMode="auto">
          <a:xfrm>
            <a:off x="1621035" y="2581778"/>
            <a:ext cx="6324600" cy="2160000"/>
          </a:xfrm>
          <a:prstGeom prst="rightArrow">
            <a:avLst>
              <a:gd name="adj1" fmla="val 68556"/>
              <a:gd name="adj2" fmla="val 25225"/>
            </a:avLst>
          </a:prstGeom>
          <a:solidFill>
            <a:schemeClr val="bg1">
              <a:alpha val="60000"/>
            </a:schemeClr>
          </a:soli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016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itchFamily="2" charset="2"/>
              <a:buChar char="u"/>
              <a:tabLst>
                <a:tab pos="136525" algn="l"/>
              </a:tabLst>
              <a:defRPr/>
            </a:pPr>
            <a:endParaRPr lang="zh-CN" altLang="en-US" sz="1400" b="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圆角矩形 3"/>
          <p:cNvSpPr/>
          <p:nvPr/>
        </p:nvSpPr>
        <p:spPr bwMode="auto">
          <a:xfrm>
            <a:off x="1773435" y="3912757"/>
            <a:ext cx="5334000" cy="1968477"/>
          </a:xfrm>
          <a:prstGeom prst="roundRect">
            <a:avLst>
              <a:gd name="adj" fmla="val 7848"/>
            </a:avLst>
          </a:prstGeom>
          <a:gradFill flip="none" rotWithShape="1">
            <a:gsLst>
              <a:gs pos="3000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2700000" scaled="1"/>
            <a:tileRect/>
          </a:gradFill>
          <a:ln w="38100">
            <a:solidFill>
              <a:srgbClr val="F58B1F"/>
            </a:solidFill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65100" h="1270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marL="177800" lvl="2" indent="-177800" eaLnBrk="0" fontAlgn="ctr" hangingPunct="0"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ct val="90000"/>
              <a:buFont typeface="Arial" pitchFamily="34" charset="0"/>
              <a:buChar char="•"/>
              <a:tabLst>
                <a:tab pos="136525" algn="l"/>
              </a:tabLst>
              <a:defRPr/>
            </a:pPr>
            <a:endParaRPr lang="zh-CN" altLang="en-US" sz="1400" b="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圆角矩形 6"/>
          <p:cNvSpPr/>
          <p:nvPr/>
        </p:nvSpPr>
        <p:spPr bwMode="auto">
          <a:xfrm>
            <a:off x="1773435" y="1855506"/>
            <a:ext cx="5334000" cy="1587329"/>
          </a:xfrm>
          <a:prstGeom prst="roundRect">
            <a:avLst>
              <a:gd name="adj" fmla="val 7848"/>
            </a:avLst>
          </a:prstGeom>
          <a:gradFill flip="none" rotWithShape="1">
            <a:gsLst>
              <a:gs pos="3000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2700000" scaled="1"/>
            <a:tileRect/>
          </a:gradFill>
          <a:ln w="38100">
            <a:solidFill>
              <a:srgbClr val="F58B1F"/>
            </a:solidFill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65100" h="1270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itchFamily="2" charset="2"/>
              <a:buChar char="n"/>
              <a:tabLst>
                <a:tab pos="136525" algn="l"/>
              </a:tabLst>
              <a:defRPr/>
            </a:pPr>
            <a:endParaRPr lang="zh-CN" altLang="en-US" sz="1400" b="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7"/>
          <p:cNvSpPr>
            <a:spLocks noChangeArrowheads="1"/>
          </p:cNvSpPr>
          <p:nvPr/>
        </p:nvSpPr>
        <p:spPr bwMode="auto">
          <a:xfrm>
            <a:off x="1849635" y="1953966"/>
            <a:ext cx="52832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 eaLnBrk="0" fontAlgn="ctr" hangingPunct="0">
              <a:buClr>
                <a:srgbClr val="5A5A5A"/>
              </a:buClr>
              <a:buSzPct val="90000"/>
              <a:buFont typeface="Arial" pitchFamily="34" charset="0"/>
              <a:buChar char="•"/>
            </a:pPr>
            <a:r>
              <a:rPr lang="en-US" altLang="zh-CN" b="1" dirty="0" smtClean="0">
                <a:solidFill>
                  <a:srgbClr val="5A5A5A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Supply the physical substance to synthesis </a:t>
            </a:r>
            <a:r>
              <a:rPr lang="en-US" altLang="zh-CN" b="1" dirty="0" err="1" smtClean="0">
                <a:solidFill>
                  <a:srgbClr val="5A5A5A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proteoglycans</a:t>
            </a:r>
            <a:r>
              <a:rPr lang="en-US" altLang="zh-CN" b="1" dirty="0" smtClean="0">
                <a:solidFill>
                  <a:srgbClr val="5A5A5A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, which is the component of cartilage</a:t>
            </a:r>
            <a:endParaRPr lang="zh-CN" altLang="en-US" b="1" dirty="0">
              <a:solidFill>
                <a:srgbClr val="5A5A5A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grpSp>
        <p:nvGrpSpPr>
          <p:cNvPr id="10" name="组合 26"/>
          <p:cNvGrpSpPr>
            <a:grpSpLocks noChangeAspect="1"/>
          </p:cNvGrpSpPr>
          <p:nvPr/>
        </p:nvGrpSpPr>
        <p:grpSpPr bwMode="auto">
          <a:xfrm>
            <a:off x="2676505" y="2964997"/>
            <a:ext cx="3668929" cy="554038"/>
            <a:chOff x="855540" y="3513439"/>
            <a:chExt cx="1399872" cy="987727"/>
          </a:xfrm>
          <a:solidFill>
            <a:srgbClr val="FFE241"/>
          </a:solidFill>
        </p:grpSpPr>
        <p:sp>
          <p:nvSpPr>
            <p:cNvPr id="11" name="圆角矩形 9"/>
            <p:cNvSpPr/>
            <p:nvPr/>
          </p:nvSpPr>
          <p:spPr>
            <a:xfrm>
              <a:off x="855540" y="3513439"/>
              <a:ext cx="1399872" cy="987727"/>
            </a:xfrm>
            <a:prstGeom prst="roundRect">
              <a:avLst>
                <a:gd name="adj" fmla="val 10568"/>
              </a:avLst>
            </a:prstGeom>
            <a:grpFill/>
            <a:ln w="25400">
              <a:noFill/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prst="convex"/>
              <a:bevelB w="0" h="0"/>
              <a:contourClr>
                <a:srgbClr val="AFEAFF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u"/>
                <a:defRPr/>
              </a:pPr>
              <a:endParaRPr lang="zh-CN" altLang="en-US" sz="16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" name="矩形 14"/>
            <p:cNvSpPr>
              <a:spLocks noChangeArrowheads="1"/>
            </p:cNvSpPr>
            <p:nvPr/>
          </p:nvSpPr>
          <p:spPr bwMode="auto">
            <a:xfrm>
              <a:off x="888937" y="3705517"/>
              <a:ext cx="1308327" cy="6584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r>
                <a:rPr kumimoji="1" lang="en-US" altLang="zh-CN" b="1" dirty="0" smtClean="0">
                  <a:solidFill>
                    <a:srgbClr val="5A5A5A"/>
                  </a:solidFill>
                  <a:effectLst/>
                  <a:latin typeface="微软雅黑" pitchFamily="34" charset="-122"/>
                  <a:ea typeface="微软雅黑" pitchFamily="34" charset="-122"/>
                </a:rPr>
                <a:t>Natural Care for Cartilage</a:t>
              </a:r>
              <a:endParaRPr kumimoji="1" lang="zh-CN" altLang="en-US" b="1" dirty="0">
                <a:solidFill>
                  <a:srgbClr val="5A5A5A"/>
                </a:solidFill>
                <a:effectLst/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3" name="组合 26"/>
          <p:cNvGrpSpPr>
            <a:grpSpLocks noChangeAspect="1"/>
          </p:cNvGrpSpPr>
          <p:nvPr/>
        </p:nvGrpSpPr>
        <p:grpSpPr bwMode="auto">
          <a:xfrm>
            <a:off x="2676505" y="3800121"/>
            <a:ext cx="3668929" cy="555625"/>
            <a:chOff x="855540" y="3513439"/>
            <a:chExt cx="1399872" cy="987727"/>
          </a:xfrm>
          <a:solidFill>
            <a:srgbClr val="FFE241"/>
          </a:solidFill>
        </p:grpSpPr>
        <p:sp>
          <p:nvSpPr>
            <p:cNvPr id="14" name="圆角矩形 13"/>
            <p:cNvSpPr/>
            <p:nvPr/>
          </p:nvSpPr>
          <p:spPr>
            <a:xfrm>
              <a:off x="855540" y="3513439"/>
              <a:ext cx="1399872" cy="987727"/>
            </a:xfrm>
            <a:prstGeom prst="roundRect">
              <a:avLst>
                <a:gd name="adj" fmla="val 10568"/>
              </a:avLst>
            </a:prstGeom>
            <a:grpFill/>
            <a:ln w="25400">
              <a:noFill/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prst="convex"/>
              <a:bevelB w="0" h="0"/>
              <a:contourClr>
                <a:srgbClr val="AFEAFF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u"/>
                <a:defRPr/>
              </a:pPr>
              <a:endParaRPr lang="zh-CN" altLang="en-US" sz="16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" name="矩形 15"/>
            <p:cNvSpPr>
              <a:spLocks noChangeArrowheads="1"/>
            </p:cNvSpPr>
            <p:nvPr/>
          </p:nvSpPr>
          <p:spPr bwMode="auto">
            <a:xfrm>
              <a:off x="888937" y="3706378"/>
              <a:ext cx="1308328" cy="71127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r>
                <a:rPr kumimoji="1" lang="en-US" altLang="zh-CN" sz="2000" b="1" dirty="0" smtClean="0">
                  <a:solidFill>
                    <a:srgbClr val="5A5A5A"/>
                  </a:solidFill>
                  <a:effectLst/>
                  <a:latin typeface="Arial" pitchFamily="34" charset="0"/>
                  <a:ea typeface="微软雅黑" pitchFamily="34" charset="-122"/>
                  <a:cs typeface="Arial" pitchFamily="34" charset="0"/>
                </a:rPr>
                <a:t>Long lasting to Relief Pain</a:t>
              </a:r>
              <a:endParaRPr kumimoji="1" lang="zh-CN" altLang="en-US" sz="2000" b="1" dirty="0">
                <a:solidFill>
                  <a:srgbClr val="5A5A5A"/>
                </a:solidFill>
                <a:effectLst/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</p:grpSp>
      <p:sp>
        <p:nvSpPr>
          <p:cNvPr id="16" name="Oval 2"/>
          <p:cNvSpPr>
            <a:spLocks noChangeAspect="1" noChangeArrowheads="1"/>
          </p:cNvSpPr>
          <p:nvPr/>
        </p:nvSpPr>
        <p:spPr bwMode="auto">
          <a:xfrm>
            <a:off x="8098035" y="2893560"/>
            <a:ext cx="2514600" cy="1692275"/>
          </a:xfrm>
          <a:prstGeom prst="ellipse">
            <a:avLst/>
          </a:prstGeom>
          <a:solidFill>
            <a:srgbClr val="F58B1F"/>
          </a:soli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extrusionH="304800" contourW="19050">
            <a:bevelT prst="convex"/>
            <a:bevelB w="0" h="0"/>
            <a:contourClr>
              <a:srgbClr val="FFE593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endParaRPr lang="fr-FR" altLang="zh-CN" sz="1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椭圆 19"/>
          <p:cNvSpPr>
            <a:spLocks/>
          </p:cNvSpPr>
          <p:nvPr/>
        </p:nvSpPr>
        <p:spPr bwMode="auto">
          <a:xfrm rot="20779182">
            <a:off x="8128518" y="2896769"/>
            <a:ext cx="1941064" cy="958849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45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b="0" dirty="0">
              <a:solidFill>
                <a:srgbClr val="FFFFFF"/>
              </a:solidFill>
              <a:ea typeface="微软雅黑" pitchFamily="34" charset="-122"/>
            </a:endParaRPr>
          </a:p>
        </p:txBody>
      </p:sp>
      <p:sp>
        <p:nvSpPr>
          <p:cNvPr id="18" name="椭圆 20"/>
          <p:cNvSpPr/>
          <p:nvPr/>
        </p:nvSpPr>
        <p:spPr bwMode="auto">
          <a:xfrm>
            <a:off x="8707635" y="2985635"/>
            <a:ext cx="1500918" cy="1507768"/>
          </a:xfrm>
          <a:prstGeom prst="ellipse">
            <a:avLst/>
          </a:prstGeom>
          <a:gradFill flip="none" rotWithShape="1">
            <a:gsLst>
              <a:gs pos="10000">
                <a:srgbClr val="FFC000">
                  <a:alpha val="60000"/>
                </a:srgbClr>
              </a:gs>
              <a:gs pos="7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b="0" dirty="0">
              <a:solidFill>
                <a:srgbClr val="FFFFFF"/>
              </a:solidFill>
              <a:ea typeface="微软雅黑" pitchFamily="34" charset="-122"/>
            </a:endParaRPr>
          </a:p>
        </p:txBody>
      </p:sp>
      <p:sp>
        <p:nvSpPr>
          <p:cNvPr id="19" name="Text Box 29"/>
          <p:cNvSpPr txBox="1">
            <a:spLocks noChangeArrowheads="1"/>
          </p:cNvSpPr>
          <p:nvPr/>
        </p:nvSpPr>
        <p:spPr bwMode="gray">
          <a:xfrm>
            <a:off x="8021835" y="3454503"/>
            <a:ext cx="2667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20000"/>
              <a:defRPr/>
            </a:pPr>
            <a:r>
              <a:rPr lang="en-US" altLang="zh-CN" sz="2400" b="1" spc="300" dirty="0" smtClean="0">
                <a:ln w="1270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/>
                <a:latin typeface="Arial" pitchFamily="34" charset="0"/>
                <a:ea typeface="微软雅黑" pitchFamily="34" charset="-122"/>
                <a:cs typeface="Arial" pitchFamily="34" charset="0"/>
              </a:rPr>
              <a:t>Glucosamine</a:t>
            </a:r>
            <a:endParaRPr lang="zh-CN" altLang="en-US" sz="2400" b="1" spc="300" dirty="0">
              <a:ln w="1270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/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20" name="矩形 87"/>
          <p:cNvSpPr>
            <a:spLocks noChangeArrowheads="1"/>
          </p:cNvSpPr>
          <p:nvPr/>
        </p:nvSpPr>
        <p:spPr bwMode="auto">
          <a:xfrm>
            <a:off x="1925835" y="4403907"/>
            <a:ext cx="50292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lvl="2" indent="-177800" eaLnBrk="0" fontAlgn="ctr" hangingPunct="0"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ct val="90000"/>
              <a:buFont typeface="Arial" pitchFamily="34" charset="0"/>
              <a:buChar char="•"/>
              <a:tabLst>
                <a:tab pos="808038" algn="l"/>
              </a:tabLst>
              <a:defRPr/>
            </a:pPr>
            <a:r>
              <a:rPr lang="en-US" altLang="zh-CN" b="1" dirty="0" smtClean="0">
                <a:solidFill>
                  <a:srgbClr val="5A5A5A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 Inhibit: Enzyme that may damage</a:t>
            </a:r>
          </a:p>
          <a:p>
            <a:pPr marL="177800" lvl="2" indent="-177800" eaLnBrk="0" fontAlgn="ctr" hangingPunct="0"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ct val="90000"/>
              <a:tabLst>
                <a:tab pos="808038" algn="l"/>
              </a:tabLst>
              <a:defRPr/>
            </a:pPr>
            <a:r>
              <a:rPr lang="en-US" altLang="zh-CN" b="1" dirty="0" smtClean="0">
                <a:solidFill>
                  <a:srgbClr val="5A5A5A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			  cartilage cells</a:t>
            </a:r>
          </a:p>
          <a:p>
            <a:pPr marL="177800" lvl="2" indent="-177800" eaLnBrk="0" fontAlgn="ctr" hangingPunct="0"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ct val="90000"/>
              <a:buFont typeface="Arial" pitchFamily="34" charset="0"/>
              <a:buChar char="•"/>
              <a:tabLst>
                <a:tab pos="136525" algn="l"/>
              </a:tabLst>
              <a:defRPr/>
            </a:pPr>
            <a:r>
              <a:rPr lang="en-US" altLang="zh-CN" b="1" dirty="0" smtClean="0">
                <a:solidFill>
                  <a:srgbClr val="5A5A5A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Stimulate: Produce normal amount of</a:t>
            </a:r>
          </a:p>
          <a:p>
            <a:pPr marL="177800" lvl="2" indent="-177800" eaLnBrk="0" fontAlgn="ctr" hangingPunct="0"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ct val="90000"/>
              <a:tabLst>
                <a:tab pos="136525" algn="l"/>
              </a:tabLst>
              <a:defRPr/>
            </a:pPr>
            <a:r>
              <a:rPr lang="en-US" altLang="zh-CN" b="1" dirty="0" smtClean="0">
                <a:solidFill>
                  <a:srgbClr val="5A5A5A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			       </a:t>
            </a:r>
            <a:r>
              <a:rPr lang="en-US" altLang="zh-CN" b="1" dirty="0" err="1" smtClean="0">
                <a:solidFill>
                  <a:srgbClr val="5A5A5A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proteoglycans</a:t>
            </a:r>
            <a:r>
              <a:rPr lang="en-US" altLang="zh-CN" b="1" dirty="0" smtClean="0">
                <a:solidFill>
                  <a:srgbClr val="5A5A5A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 to protect</a:t>
            </a:r>
          </a:p>
          <a:p>
            <a:pPr marL="177800" lvl="2" indent="-177800" eaLnBrk="0" fontAlgn="ctr" hangingPunct="0"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ct val="90000"/>
              <a:tabLst>
                <a:tab pos="136525" algn="l"/>
              </a:tabLst>
              <a:defRPr/>
            </a:pPr>
            <a:r>
              <a:rPr lang="en-US" altLang="zh-CN" b="1" dirty="0" smtClean="0">
                <a:solidFill>
                  <a:srgbClr val="5A5A5A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			       cartilage cell membrane. </a:t>
            </a:r>
            <a:endParaRPr lang="zh-CN" altLang="en-US" b="1" dirty="0">
              <a:solidFill>
                <a:srgbClr val="5A5A5A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1"/>
          <p:cNvSpPr txBox="1"/>
          <p:nvPr/>
        </p:nvSpPr>
        <p:spPr>
          <a:xfrm>
            <a:off x="1974325" y="1077755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rgbClr val="6E32C8"/>
                </a:solidFill>
                <a:latin typeface="Arial" pitchFamily="34" charset="0"/>
                <a:cs typeface="Arial" pitchFamily="34" charset="0"/>
              </a:rPr>
              <a:t>Product Functions</a:t>
            </a:r>
            <a:endParaRPr lang="zh-TW" altLang="en-US" sz="3200" b="1" dirty="0">
              <a:solidFill>
                <a:srgbClr val="6E32C8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直線接點 2"/>
          <p:cNvCxnSpPr/>
          <p:nvPr/>
        </p:nvCxnSpPr>
        <p:spPr>
          <a:xfrm>
            <a:off x="1593325" y="1738730"/>
            <a:ext cx="4176000" cy="1588"/>
          </a:xfrm>
          <a:prstGeom prst="line">
            <a:avLst/>
          </a:prstGeom>
          <a:ln w="57150">
            <a:solidFill>
              <a:srgbClr val="F58B1F">
                <a:alpha val="69804"/>
              </a:srgb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2206100" y="4354930"/>
            <a:ext cx="3673475" cy="1727200"/>
            <a:chOff x="1728" y="3024"/>
            <a:chExt cx="2304" cy="1080"/>
          </a:xfrm>
          <a:solidFill>
            <a:srgbClr val="7C66DC">
              <a:alpha val="30196"/>
            </a:srgbClr>
          </a:solidFill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728" y="3024"/>
              <a:ext cx="2304" cy="1080"/>
            </a:xfrm>
            <a:custGeom>
              <a:avLst/>
              <a:gdLst>
                <a:gd name="T0" fmla="*/ 2304 w 2304"/>
                <a:gd name="T1" fmla="*/ 792 h 1080"/>
                <a:gd name="T2" fmla="*/ 2302 w 2304"/>
                <a:gd name="T3" fmla="*/ 806 h 1080"/>
                <a:gd name="T4" fmla="*/ 2290 w 2304"/>
                <a:gd name="T5" fmla="*/ 836 h 1080"/>
                <a:gd name="T6" fmla="*/ 2268 w 2304"/>
                <a:gd name="T7" fmla="*/ 864 h 1080"/>
                <a:gd name="T8" fmla="*/ 2234 w 2304"/>
                <a:gd name="T9" fmla="*/ 892 h 1080"/>
                <a:gd name="T10" fmla="*/ 2190 w 2304"/>
                <a:gd name="T11" fmla="*/ 916 h 1080"/>
                <a:gd name="T12" fmla="*/ 2108 w 2304"/>
                <a:gd name="T13" fmla="*/ 954 h 1080"/>
                <a:gd name="T14" fmla="*/ 1966 w 2304"/>
                <a:gd name="T15" fmla="*/ 996 h 1080"/>
                <a:gd name="T16" fmla="*/ 1796 w 2304"/>
                <a:gd name="T17" fmla="*/ 1030 h 1080"/>
                <a:gd name="T18" fmla="*/ 1600 w 2304"/>
                <a:gd name="T19" fmla="*/ 1058 h 1080"/>
                <a:gd name="T20" fmla="*/ 1384 w 2304"/>
                <a:gd name="T21" fmla="*/ 1074 h 1080"/>
                <a:gd name="T22" fmla="*/ 1152 w 2304"/>
                <a:gd name="T23" fmla="*/ 1080 h 1080"/>
                <a:gd name="T24" fmla="*/ 1034 w 2304"/>
                <a:gd name="T25" fmla="*/ 1078 h 1080"/>
                <a:gd name="T26" fmla="*/ 810 w 2304"/>
                <a:gd name="T27" fmla="*/ 1068 h 1080"/>
                <a:gd name="T28" fmla="*/ 602 w 2304"/>
                <a:gd name="T29" fmla="*/ 1046 h 1080"/>
                <a:gd name="T30" fmla="*/ 420 w 2304"/>
                <a:gd name="T31" fmla="*/ 1014 h 1080"/>
                <a:gd name="T32" fmla="*/ 264 w 2304"/>
                <a:gd name="T33" fmla="*/ 976 h 1080"/>
                <a:gd name="T34" fmla="*/ 140 w 2304"/>
                <a:gd name="T35" fmla="*/ 930 h 1080"/>
                <a:gd name="T36" fmla="*/ 90 w 2304"/>
                <a:gd name="T37" fmla="*/ 904 h 1080"/>
                <a:gd name="T38" fmla="*/ 52 w 2304"/>
                <a:gd name="T39" fmla="*/ 878 h 1080"/>
                <a:gd name="T40" fmla="*/ 24 w 2304"/>
                <a:gd name="T41" fmla="*/ 850 h 1080"/>
                <a:gd name="T42" fmla="*/ 6 w 2304"/>
                <a:gd name="T43" fmla="*/ 822 h 1080"/>
                <a:gd name="T44" fmla="*/ 0 w 2304"/>
                <a:gd name="T45" fmla="*/ 792 h 1080"/>
                <a:gd name="T46" fmla="*/ 288 w 2304"/>
                <a:gd name="T47" fmla="*/ 216 h 1080"/>
                <a:gd name="T48" fmla="*/ 292 w 2304"/>
                <a:gd name="T49" fmla="*/ 194 h 1080"/>
                <a:gd name="T50" fmla="*/ 306 w 2304"/>
                <a:gd name="T51" fmla="*/ 172 h 1080"/>
                <a:gd name="T52" fmla="*/ 326 w 2304"/>
                <a:gd name="T53" fmla="*/ 152 h 1080"/>
                <a:gd name="T54" fmla="*/ 356 w 2304"/>
                <a:gd name="T55" fmla="*/ 132 h 1080"/>
                <a:gd name="T56" fmla="*/ 436 w 2304"/>
                <a:gd name="T57" fmla="*/ 96 h 1080"/>
                <a:gd name="T58" fmla="*/ 542 w 2304"/>
                <a:gd name="T59" fmla="*/ 64 h 1080"/>
                <a:gd name="T60" fmla="*/ 668 w 2304"/>
                <a:gd name="T61" fmla="*/ 36 h 1080"/>
                <a:gd name="T62" fmla="*/ 816 w 2304"/>
                <a:gd name="T63" fmla="*/ 16 h 1080"/>
                <a:gd name="T64" fmla="*/ 978 w 2304"/>
                <a:gd name="T65" fmla="*/ 4 h 1080"/>
                <a:gd name="T66" fmla="*/ 1152 w 2304"/>
                <a:gd name="T67" fmla="*/ 0 h 1080"/>
                <a:gd name="T68" fmla="*/ 1240 w 2304"/>
                <a:gd name="T69" fmla="*/ 2 h 1080"/>
                <a:gd name="T70" fmla="*/ 1408 w 2304"/>
                <a:gd name="T71" fmla="*/ 10 h 1080"/>
                <a:gd name="T72" fmla="*/ 1564 w 2304"/>
                <a:gd name="T73" fmla="*/ 26 h 1080"/>
                <a:gd name="T74" fmla="*/ 1702 w 2304"/>
                <a:gd name="T75" fmla="*/ 50 h 1080"/>
                <a:gd name="T76" fmla="*/ 1818 w 2304"/>
                <a:gd name="T77" fmla="*/ 78 h 1080"/>
                <a:gd name="T78" fmla="*/ 1912 w 2304"/>
                <a:gd name="T79" fmla="*/ 114 h 1080"/>
                <a:gd name="T80" fmla="*/ 1964 w 2304"/>
                <a:gd name="T81" fmla="*/ 142 h 1080"/>
                <a:gd name="T82" fmla="*/ 1988 w 2304"/>
                <a:gd name="T83" fmla="*/ 162 h 1080"/>
                <a:gd name="T84" fmla="*/ 2006 w 2304"/>
                <a:gd name="T85" fmla="*/ 184 h 1080"/>
                <a:gd name="T86" fmla="*/ 2014 w 2304"/>
                <a:gd name="T87" fmla="*/ 204 h 1080"/>
                <a:gd name="T88" fmla="*/ 2016 w 2304"/>
                <a:gd name="T89" fmla="*/ 216 h 108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304"/>
                <a:gd name="T136" fmla="*/ 0 h 1080"/>
                <a:gd name="T137" fmla="*/ 2304 w 2304"/>
                <a:gd name="T138" fmla="*/ 1080 h 108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304" h="1080">
                  <a:moveTo>
                    <a:pt x="2016" y="216"/>
                  </a:moveTo>
                  <a:lnTo>
                    <a:pt x="2304" y="792"/>
                  </a:lnTo>
                  <a:lnTo>
                    <a:pt x="2302" y="806"/>
                  </a:lnTo>
                  <a:lnTo>
                    <a:pt x="2298" y="822"/>
                  </a:lnTo>
                  <a:lnTo>
                    <a:pt x="2290" y="836"/>
                  </a:lnTo>
                  <a:lnTo>
                    <a:pt x="2280" y="850"/>
                  </a:lnTo>
                  <a:lnTo>
                    <a:pt x="2268" y="864"/>
                  </a:lnTo>
                  <a:lnTo>
                    <a:pt x="2252" y="878"/>
                  </a:lnTo>
                  <a:lnTo>
                    <a:pt x="2234" y="892"/>
                  </a:lnTo>
                  <a:lnTo>
                    <a:pt x="2214" y="904"/>
                  </a:lnTo>
                  <a:lnTo>
                    <a:pt x="2190" y="916"/>
                  </a:lnTo>
                  <a:lnTo>
                    <a:pt x="2164" y="930"/>
                  </a:lnTo>
                  <a:lnTo>
                    <a:pt x="2108" y="954"/>
                  </a:lnTo>
                  <a:lnTo>
                    <a:pt x="2040" y="976"/>
                  </a:lnTo>
                  <a:lnTo>
                    <a:pt x="1966" y="996"/>
                  </a:lnTo>
                  <a:lnTo>
                    <a:pt x="1884" y="1014"/>
                  </a:lnTo>
                  <a:lnTo>
                    <a:pt x="1796" y="1030"/>
                  </a:lnTo>
                  <a:lnTo>
                    <a:pt x="1702" y="1046"/>
                  </a:lnTo>
                  <a:lnTo>
                    <a:pt x="1600" y="1058"/>
                  </a:lnTo>
                  <a:lnTo>
                    <a:pt x="1494" y="1068"/>
                  </a:lnTo>
                  <a:lnTo>
                    <a:pt x="1384" y="1074"/>
                  </a:lnTo>
                  <a:lnTo>
                    <a:pt x="1270" y="1078"/>
                  </a:lnTo>
                  <a:lnTo>
                    <a:pt x="1152" y="1080"/>
                  </a:lnTo>
                  <a:lnTo>
                    <a:pt x="1034" y="1078"/>
                  </a:lnTo>
                  <a:lnTo>
                    <a:pt x="920" y="1074"/>
                  </a:lnTo>
                  <a:lnTo>
                    <a:pt x="810" y="1068"/>
                  </a:lnTo>
                  <a:lnTo>
                    <a:pt x="704" y="1058"/>
                  </a:lnTo>
                  <a:lnTo>
                    <a:pt x="602" y="1046"/>
                  </a:lnTo>
                  <a:lnTo>
                    <a:pt x="508" y="1030"/>
                  </a:lnTo>
                  <a:lnTo>
                    <a:pt x="420" y="1014"/>
                  </a:lnTo>
                  <a:lnTo>
                    <a:pt x="338" y="996"/>
                  </a:lnTo>
                  <a:lnTo>
                    <a:pt x="264" y="976"/>
                  </a:lnTo>
                  <a:lnTo>
                    <a:pt x="196" y="954"/>
                  </a:lnTo>
                  <a:lnTo>
                    <a:pt x="140" y="930"/>
                  </a:lnTo>
                  <a:lnTo>
                    <a:pt x="114" y="916"/>
                  </a:lnTo>
                  <a:lnTo>
                    <a:pt x="90" y="904"/>
                  </a:lnTo>
                  <a:lnTo>
                    <a:pt x="70" y="892"/>
                  </a:lnTo>
                  <a:lnTo>
                    <a:pt x="52" y="878"/>
                  </a:lnTo>
                  <a:lnTo>
                    <a:pt x="36" y="864"/>
                  </a:lnTo>
                  <a:lnTo>
                    <a:pt x="24" y="850"/>
                  </a:lnTo>
                  <a:lnTo>
                    <a:pt x="14" y="836"/>
                  </a:lnTo>
                  <a:lnTo>
                    <a:pt x="6" y="822"/>
                  </a:lnTo>
                  <a:lnTo>
                    <a:pt x="2" y="806"/>
                  </a:lnTo>
                  <a:lnTo>
                    <a:pt x="0" y="792"/>
                  </a:lnTo>
                  <a:lnTo>
                    <a:pt x="288" y="216"/>
                  </a:lnTo>
                  <a:lnTo>
                    <a:pt x="290" y="204"/>
                  </a:lnTo>
                  <a:lnTo>
                    <a:pt x="292" y="194"/>
                  </a:lnTo>
                  <a:lnTo>
                    <a:pt x="298" y="184"/>
                  </a:lnTo>
                  <a:lnTo>
                    <a:pt x="306" y="172"/>
                  </a:lnTo>
                  <a:lnTo>
                    <a:pt x="316" y="162"/>
                  </a:lnTo>
                  <a:lnTo>
                    <a:pt x="326" y="152"/>
                  </a:lnTo>
                  <a:lnTo>
                    <a:pt x="340" y="142"/>
                  </a:lnTo>
                  <a:lnTo>
                    <a:pt x="356" y="132"/>
                  </a:lnTo>
                  <a:lnTo>
                    <a:pt x="392" y="114"/>
                  </a:lnTo>
                  <a:lnTo>
                    <a:pt x="436" y="96"/>
                  </a:lnTo>
                  <a:lnTo>
                    <a:pt x="486" y="78"/>
                  </a:lnTo>
                  <a:lnTo>
                    <a:pt x="542" y="64"/>
                  </a:lnTo>
                  <a:lnTo>
                    <a:pt x="602" y="50"/>
                  </a:lnTo>
                  <a:lnTo>
                    <a:pt x="668" y="36"/>
                  </a:lnTo>
                  <a:lnTo>
                    <a:pt x="740" y="26"/>
                  </a:lnTo>
                  <a:lnTo>
                    <a:pt x="816" y="16"/>
                  </a:lnTo>
                  <a:lnTo>
                    <a:pt x="896" y="10"/>
                  </a:lnTo>
                  <a:lnTo>
                    <a:pt x="978" y="4"/>
                  </a:lnTo>
                  <a:lnTo>
                    <a:pt x="1064" y="2"/>
                  </a:lnTo>
                  <a:lnTo>
                    <a:pt x="1152" y="0"/>
                  </a:lnTo>
                  <a:lnTo>
                    <a:pt x="1240" y="2"/>
                  </a:lnTo>
                  <a:lnTo>
                    <a:pt x="1326" y="4"/>
                  </a:lnTo>
                  <a:lnTo>
                    <a:pt x="1408" y="10"/>
                  </a:lnTo>
                  <a:lnTo>
                    <a:pt x="1488" y="16"/>
                  </a:lnTo>
                  <a:lnTo>
                    <a:pt x="1564" y="26"/>
                  </a:lnTo>
                  <a:lnTo>
                    <a:pt x="1636" y="36"/>
                  </a:lnTo>
                  <a:lnTo>
                    <a:pt x="1702" y="50"/>
                  </a:lnTo>
                  <a:lnTo>
                    <a:pt x="1762" y="64"/>
                  </a:lnTo>
                  <a:lnTo>
                    <a:pt x="1818" y="78"/>
                  </a:lnTo>
                  <a:lnTo>
                    <a:pt x="1868" y="96"/>
                  </a:lnTo>
                  <a:lnTo>
                    <a:pt x="1912" y="114"/>
                  </a:lnTo>
                  <a:lnTo>
                    <a:pt x="1948" y="132"/>
                  </a:lnTo>
                  <a:lnTo>
                    <a:pt x="1964" y="142"/>
                  </a:lnTo>
                  <a:lnTo>
                    <a:pt x="1978" y="152"/>
                  </a:lnTo>
                  <a:lnTo>
                    <a:pt x="1988" y="162"/>
                  </a:lnTo>
                  <a:lnTo>
                    <a:pt x="1998" y="172"/>
                  </a:lnTo>
                  <a:lnTo>
                    <a:pt x="2006" y="184"/>
                  </a:lnTo>
                  <a:lnTo>
                    <a:pt x="2012" y="194"/>
                  </a:lnTo>
                  <a:lnTo>
                    <a:pt x="2014" y="204"/>
                  </a:lnTo>
                  <a:lnTo>
                    <a:pt x="2016" y="21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 b="0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016" y="3024"/>
              <a:ext cx="1728" cy="432"/>
            </a:xfrm>
            <a:custGeom>
              <a:avLst/>
              <a:gdLst>
                <a:gd name="T0" fmla="*/ 1728 w 1728"/>
                <a:gd name="T1" fmla="*/ 216 h 432"/>
                <a:gd name="T2" fmla="*/ 1724 w 1728"/>
                <a:gd name="T3" fmla="*/ 238 h 432"/>
                <a:gd name="T4" fmla="*/ 1710 w 1728"/>
                <a:gd name="T5" fmla="*/ 260 h 432"/>
                <a:gd name="T6" fmla="*/ 1690 w 1728"/>
                <a:gd name="T7" fmla="*/ 280 h 432"/>
                <a:gd name="T8" fmla="*/ 1660 w 1728"/>
                <a:gd name="T9" fmla="*/ 300 h 432"/>
                <a:gd name="T10" fmla="*/ 1580 w 1728"/>
                <a:gd name="T11" fmla="*/ 336 h 432"/>
                <a:gd name="T12" fmla="*/ 1474 w 1728"/>
                <a:gd name="T13" fmla="*/ 368 h 432"/>
                <a:gd name="T14" fmla="*/ 1348 w 1728"/>
                <a:gd name="T15" fmla="*/ 396 h 432"/>
                <a:gd name="T16" fmla="*/ 1200 w 1728"/>
                <a:gd name="T17" fmla="*/ 416 h 432"/>
                <a:gd name="T18" fmla="*/ 1038 w 1728"/>
                <a:gd name="T19" fmla="*/ 428 h 432"/>
                <a:gd name="T20" fmla="*/ 864 w 1728"/>
                <a:gd name="T21" fmla="*/ 432 h 432"/>
                <a:gd name="T22" fmla="*/ 776 w 1728"/>
                <a:gd name="T23" fmla="*/ 430 h 432"/>
                <a:gd name="T24" fmla="*/ 608 w 1728"/>
                <a:gd name="T25" fmla="*/ 422 h 432"/>
                <a:gd name="T26" fmla="*/ 452 w 1728"/>
                <a:gd name="T27" fmla="*/ 406 h 432"/>
                <a:gd name="T28" fmla="*/ 314 w 1728"/>
                <a:gd name="T29" fmla="*/ 382 h 432"/>
                <a:gd name="T30" fmla="*/ 198 w 1728"/>
                <a:gd name="T31" fmla="*/ 354 h 432"/>
                <a:gd name="T32" fmla="*/ 104 w 1728"/>
                <a:gd name="T33" fmla="*/ 318 h 432"/>
                <a:gd name="T34" fmla="*/ 52 w 1728"/>
                <a:gd name="T35" fmla="*/ 290 h 432"/>
                <a:gd name="T36" fmla="*/ 28 w 1728"/>
                <a:gd name="T37" fmla="*/ 270 h 432"/>
                <a:gd name="T38" fmla="*/ 10 w 1728"/>
                <a:gd name="T39" fmla="*/ 248 h 432"/>
                <a:gd name="T40" fmla="*/ 2 w 1728"/>
                <a:gd name="T41" fmla="*/ 228 h 432"/>
                <a:gd name="T42" fmla="*/ 0 w 1728"/>
                <a:gd name="T43" fmla="*/ 216 h 432"/>
                <a:gd name="T44" fmla="*/ 4 w 1728"/>
                <a:gd name="T45" fmla="*/ 194 h 432"/>
                <a:gd name="T46" fmla="*/ 18 w 1728"/>
                <a:gd name="T47" fmla="*/ 172 h 432"/>
                <a:gd name="T48" fmla="*/ 38 w 1728"/>
                <a:gd name="T49" fmla="*/ 152 h 432"/>
                <a:gd name="T50" fmla="*/ 68 w 1728"/>
                <a:gd name="T51" fmla="*/ 132 h 432"/>
                <a:gd name="T52" fmla="*/ 148 w 1728"/>
                <a:gd name="T53" fmla="*/ 96 h 432"/>
                <a:gd name="T54" fmla="*/ 254 w 1728"/>
                <a:gd name="T55" fmla="*/ 64 h 432"/>
                <a:gd name="T56" fmla="*/ 380 w 1728"/>
                <a:gd name="T57" fmla="*/ 36 h 432"/>
                <a:gd name="T58" fmla="*/ 528 w 1728"/>
                <a:gd name="T59" fmla="*/ 16 h 432"/>
                <a:gd name="T60" fmla="*/ 690 w 1728"/>
                <a:gd name="T61" fmla="*/ 4 h 432"/>
                <a:gd name="T62" fmla="*/ 864 w 1728"/>
                <a:gd name="T63" fmla="*/ 0 h 432"/>
                <a:gd name="T64" fmla="*/ 952 w 1728"/>
                <a:gd name="T65" fmla="*/ 2 h 432"/>
                <a:gd name="T66" fmla="*/ 1120 w 1728"/>
                <a:gd name="T67" fmla="*/ 10 h 432"/>
                <a:gd name="T68" fmla="*/ 1276 w 1728"/>
                <a:gd name="T69" fmla="*/ 26 h 432"/>
                <a:gd name="T70" fmla="*/ 1414 w 1728"/>
                <a:gd name="T71" fmla="*/ 50 h 432"/>
                <a:gd name="T72" fmla="*/ 1530 w 1728"/>
                <a:gd name="T73" fmla="*/ 78 h 432"/>
                <a:gd name="T74" fmla="*/ 1624 w 1728"/>
                <a:gd name="T75" fmla="*/ 114 h 432"/>
                <a:gd name="T76" fmla="*/ 1676 w 1728"/>
                <a:gd name="T77" fmla="*/ 142 h 432"/>
                <a:gd name="T78" fmla="*/ 1700 w 1728"/>
                <a:gd name="T79" fmla="*/ 162 h 432"/>
                <a:gd name="T80" fmla="*/ 1718 w 1728"/>
                <a:gd name="T81" fmla="*/ 184 h 432"/>
                <a:gd name="T82" fmla="*/ 1726 w 1728"/>
                <a:gd name="T83" fmla="*/ 204 h 432"/>
                <a:gd name="T84" fmla="*/ 1728 w 1728"/>
                <a:gd name="T85" fmla="*/ 216 h 43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28"/>
                <a:gd name="T130" fmla="*/ 0 h 432"/>
                <a:gd name="T131" fmla="*/ 1728 w 1728"/>
                <a:gd name="T132" fmla="*/ 432 h 43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28" h="432">
                  <a:moveTo>
                    <a:pt x="1728" y="216"/>
                  </a:moveTo>
                  <a:lnTo>
                    <a:pt x="1728" y="216"/>
                  </a:lnTo>
                  <a:lnTo>
                    <a:pt x="1726" y="228"/>
                  </a:lnTo>
                  <a:lnTo>
                    <a:pt x="1724" y="238"/>
                  </a:lnTo>
                  <a:lnTo>
                    <a:pt x="1718" y="248"/>
                  </a:lnTo>
                  <a:lnTo>
                    <a:pt x="1710" y="260"/>
                  </a:lnTo>
                  <a:lnTo>
                    <a:pt x="1700" y="270"/>
                  </a:lnTo>
                  <a:lnTo>
                    <a:pt x="1690" y="280"/>
                  </a:lnTo>
                  <a:lnTo>
                    <a:pt x="1676" y="290"/>
                  </a:lnTo>
                  <a:lnTo>
                    <a:pt x="1660" y="300"/>
                  </a:lnTo>
                  <a:lnTo>
                    <a:pt x="1624" y="318"/>
                  </a:lnTo>
                  <a:lnTo>
                    <a:pt x="1580" y="336"/>
                  </a:lnTo>
                  <a:lnTo>
                    <a:pt x="1530" y="354"/>
                  </a:lnTo>
                  <a:lnTo>
                    <a:pt x="1474" y="368"/>
                  </a:lnTo>
                  <a:lnTo>
                    <a:pt x="1414" y="382"/>
                  </a:lnTo>
                  <a:lnTo>
                    <a:pt x="1348" y="396"/>
                  </a:lnTo>
                  <a:lnTo>
                    <a:pt x="1276" y="406"/>
                  </a:lnTo>
                  <a:lnTo>
                    <a:pt x="1200" y="416"/>
                  </a:lnTo>
                  <a:lnTo>
                    <a:pt x="1120" y="422"/>
                  </a:lnTo>
                  <a:lnTo>
                    <a:pt x="1038" y="428"/>
                  </a:lnTo>
                  <a:lnTo>
                    <a:pt x="952" y="430"/>
                  </a:lnTo>
                  <a:lnTo>
                    <a:pt x="864" y="432"/>
                  </a:lnTo>
                  <a:lnTo>
                    <a:pt x="776" y="430"/>
                  </a:lnTo>
                  <a:lnTo>
                    <a:pt x="690" y="428"/>
                  </a:lnTo>
                  <a:lnTo>
                    <a:pt x="608" y="422"/>
                  </a:lnTo>
                  <a:lnTo>
                    <a:pt x="528" y="416"/>
                  </a:lnTo>
                  <a:lnTo>
                    <a:pt x="452" y="406"/>
                  </a:lnTo>
                  <a:lnTo>
                    <a:pt x="380" y="396"/>
                  </a:lnTo>
                  <a:lnTo>
                    <a:pt x="314" y="382"/>
                  </a:lnTo>
                  <a:lnTo>
                    <a:pt x="254" y="368"/>
                  </a:lnTo>
                  <a:lnTo>
                    <a:pt x="198" y="354"/>
                  </a:lnTo>
                  <a:lnTo>
                    <a:pt x="148" y="336"/>
                  </a:lnTo>
                  <a:lnTo>
                    <a:pt x="104" y="318"/>
                  </a:lnTo>
                  <a:lnTo>
                    <a:pt x="68" y="300"/>
                  </a:lnTo>
                  <a:lnTo>
                    <a:pt x="52" y="290"/>
                  </a:lnTo>
                  <a:lnTo>
                    <a:pt x="38" y="280"/>
                  </a:lnTo>
                  <a:lnTo>
                    <a:pt x="28" y="270"/>
                  </a:lnTo>
                  <a:lnTo>
                    <a:pt x="18" y="260"/>
                  </a:lnTo>
                  <a:lnTo>
                    <a:pt x="10" y="248"/>
                  </a:lnTo>
                  <a:lnTo>
                    <a:pt x="4" y="238"/>
                  </a:lnTo>
                  <a:lnTo>
                    <a:pt x="2" y="228"/>
                  </a:lnTo>
                  <a:lnTo>
                    <a:pt x="0" y="216"/>
                  </a:lnTo>
                  <a:lnTo>
                    <a:pt x="2" y="204"/>
                  </a:lnTo>
                  <a:lnTo>
                    <a:pt x="4" y="194"/>
                  </a:lnTo>
                  <a:lnTo>
                    <a:pt x="10" y="184"/>
                  </a:lnTo>
                  <a:lnTo>
                    <a:pt x="18" y="172"/>
                  </a:lnTo>
                  <a:lnTo>
                    <a:pt x="28" y="162"/>
                  </a:lnTo>
                  <a:lnTo>
                    <a:pt x="38" y="152"/>
                  </a:lnTo>
                  <a:lnTo>
                    <a:pt x="52" y="142"/>
                  </a:lnTo>
                  <a:lnTo>
                    <a:pt x="68" y="132"/>
                  </a:lnTo>
                  <a:lnTo>
                    <a:pt x="104" y="114"/>
                  </a:lnTo>
                  <a:lnTo>
                    <a:pt x="148" y="96"/>
                  </a:lnTo>
                  <a:lnTo>
                    <a:pt x="198" y="78"/>
                  </a:lnTo>
                  <a:lnTo>
                    <a:pt x="254" y="64"/>
                  </a:lnTo>
                  <a:lnTo>
                    <a:pt x="314" y="50"/>
                  </a:lnTo>
                  <a:lnTo>
                    <a:pt x="380" y="36"/>
                  </a:lnTo>
                  <a:lnTo>
                    <a:pt x="452" y="26"/>
                  </a:lnTo>
                  <a:lnTo>
                    <a:pt x="528" y="16"/>
                  </a:lnTo>
                  <a:lnTo>
                    <a:pt x="608" y="10"/>
                  </a:lnTo>
                  <a:lnTo>
                    <a:pt x="690" y="4"/>
                  </a:lnTo>
                  <a:lnTo>
                    <a:pt x="776" y="2"/>
                  </a:lnTo>
                  <a:lnTo>
                    <a:pt x="864" y="0"/>
                  </a:lnTo>
                  <a:lnTo>
                    <a:pt x="952" y="2"/>
                  </a:lnTo>
                  <a:lnTo>
                    <a:pt x="1038" y="4"/>
                  </a:lnTo>
                  <a:lnTo>
                    <a:pt x="1120" y="10"/>
                  </a:lnTo>
                  <a:lnTo>
                    <a:pt x="1200" y="16"/>
                  </a:lnTo>
                  <a:lnTo>
                    <a:pt x="1276" y="26"/>
                  </a:lnTo>
                  <a:lnTo>
                    <a:pt x="1348" y="36"/>
                  </a:lnTo>
                  <a:lnTo>
                    <a:pt x="1414" y="50"/>
                  </a:lnTo>
                  <a:lnTo>
                    <a:pt x="1474" y="64"/>
                  </a:lnTo>
                  <a:lnTo>
                    <a:pt x="1530" y="78"/>
                  </a:lnTo>
                  <a:lnTo>
                    <a:pt x="1580" y="96"/>
                  </a:lnTo>
                  <a:lnTo>
                    <a:pt x="1624" y="114"/>
                  </a:lnTo>
                  <a:lnTo>
                    <a:pt x="1660" y="132"/>
                  </a:lnTo>
                  <a:lnTo>
                    <a:pt x="1676" y="142"/>
                  </a:lnTo>
                  <a:lnTo>
                    <a:pt x="1690" y="152"/>
                  </a:lnTo>
                  <a:lnTo>
                    <a:pt x="1700" y="162"/>
                  </a:lnTo>
                  <a:lnTo>
                    <a:pt x="1710" y="172"/>
                  </a:lnTo>
                  <a:lnTo>
                    <a:pt x="1718" y="184"/>
                  </a:lnTo>
                  <a:lnTo>
                    <a:pt x="1724" y="194"/>
                  </a:lnTo>
                  <a:lnTo>
                    <a:pt x="1726" y="204"/>
                  </a:lnTo>
                  <a:lnTo>
                    <a:pt x="1728" y="216"/>
                  </a:lnTo>
                  <a:close/>
                </a:path>
              </a:pathLst>
            </a:custGeom>
            <a:grpFill/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b="0"/>
            </a:p>
          </p:txBody>
        </p:sp>
      </p:grp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2583925" y="4200943"/>
            <a:ext cx="2832100" cy="920750"/>
          </a:xfrm>
          <a:prstGeom prst="ellipse">
            <a:avLst/>
          </a:prstGeom>
          <a:gradFill rotWithShape="1">
            <a:gsLst>
              <a:gs pos="0">
                <a:schemeClr val="tx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 b="0"/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2776013" y="3346868"/>
            <a:ext cx="2484437" cy="1373187"/>
            <a:chOff x="2016" y="1944"/>
            <a:chExt cx="1728" cy="936"/>
          </a:xfrm>
          <a:solidFill>
            <a:srgbClr val="7C66DC">
              <a:alpha val="50196"/>
            </a:srgbClr>
          </a:solidFill>
        </p:grpSpPr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2016" y="1944"/>
              <a:ext cx="1728" cy="936"/>
            </a:xfrm>
            <a:custGeom>
              <a:avLst/>
              <a:gdLst>
                <a:gd name="T0" fmla="*/ 1728 w 1728"/>
                <a:gd name="T1" fmla="*/ 720 h 936"/>
                <a:gd name="T2" fmla="*/ 1726 w 1728"/>
                <a:gd name="T3" fmla="*/ 732 h 936"/>
                <a:gd name="T4" fmla="*/ 1718 w 1728"/>
                <a:gd name="T5" fmla="*/ 752 h 936"/>
                <a:gd name="T6" fmla="*/ 1700 w 1728"/>
                <a:gd name="T7" fmla="*/ 774 h 936"/>
                <a:gd name="T8" fmla="*/ 1676 w 1728"/>
                <a:gd name="T9" fmla="*/ 794 h 936"/>
                <a:gd name="T10" fmla="*/ 1624 w 1728"/>
                <a:gd name="T11" fmla="*/ 822 h 936"/>
                <a:gd name="T12" fmla="*/ 1530 w 1728"/>
                <a:gd name="T13" fmla="*/ 858 h 936"/>
                <a:gd name="T14" fmla="*/ 1414 w 1728"/>
                <a:gd name="T15" fmla="*/ 886 h 936"/>
                <a:gd name="T16" fmla="*/ 1276 w 1728"/>
                <a:gd name="T17" fmla="*/ 910 h 936"/>
                <a:gd name="T18" fmla="*/ 1120 w 1728"/>
                <a:gd name="T19" fmla="*/ 926 h 936"/>
                <a:gd name="T20" fmla="*/ 952 w 1728"/>
                <a:gd name="T21" fmla="*/ 934 h 936"/>
                <a:gd name="T22" fmla="*/ 864 w 1728"/>
                <a:gd name="T23" fmla="*/ 936 h 936"/>
                <a:gd name="T24" fmla="*/ 690 w 1728"/>
                <a:gd name="T25" fmla="*/ 932 h 936"/>
                <a:gd name="T26" fmla="*/ 528 w 1728"/>
                <a:gd name="T27" fmla="*/ 920 h 936"/>
                <a:gd name="T28" fmla="*/ 380 w 1728"/>
                <a:gd name="T29" fmla="*/ 900 h 936"/>
                <a:gd name="T30" fmla="*/ 254 w 1728"/>
                <a:gd name="T31" fmla="*/ 872 h 936"/>
                <a:gd name="T32" fmla="*/ 148 w 1728"/>
                <a:gd name="T33" fmla="*/ 840 h 936"/>
                <a:gd name="T34" fmla="*/ 68 w 1728"/>
                <a:gd name="T35" fmla="*/ 804 h 936"/>
                <a:gd name="T36" fmla="*/ 38 w 1728"/>
                <a:gd name="T37" fmla="*/ 784 h 936"/>
                <a:gd name="T38" fmla="*/ 18 w 1728"/>
                <a:gd name="T39" fmla="*/ 764 h 936"/>
                <a:gd name="T40" fmla="*/ 4 w 1728"/>
                <a:gd name="T41" fmla="*/ 742 h 936"/>
                <a:gd name="T42" fmla="*/ 0 w 1728"/>
                <a:gd name="T43" fmla="*/ 720 h 936"/>
                <a:gd name="T44" fmla="*/ 288 w 1728"/>
                <a:gd name="T45" fmla="*/ 144 h 936"/>
                <a:gd name="T46" fmla="*/ 290 w 1728"/>
                <a:gd name="T47" fmla="*/ 130 h 936"/>
                <a:gd name="T48" fmla="*/ 300 w 1728"/>
                <a:gd name="T49" fmla="*/ 114 h 936"/>
                <a:gd name="T50" fmla="*/ 334 w 1728"/>
                <a:gd name="T51" fmla="*/ 88 h 936"/>
                <a:gd name="T52" fmla="*/ 386 w 1728"/>
                <a:gd name="T53" fmla="*/ 64 h 936"/>
                <a:gd name="T54" fmla="*/ 456 w 1728"/>
                <a:gd name="T55" fmla="*/ 42 h 936"/>
                <a:gd name="T56" fmla="*/ 542 w 1728"/>
                <a:gd name="T57" fmla="*/ 24 h 936"/>
                <a:gd name="T58" fmla="*/ 640 w 1728"/>
                <a:gd name="T59" fmla="*/ 12 h 936"/>
                <a:gd name="T60" fmla="*/ 748 w 1728"/>
                <a:gd name="T61" fmla="*/ 2 h 936"/>
                <a:gd name="T62" fmla="*/ 864 w 1728"/>
                <a:gd name="T63" fmla="*/ 0 h 936"/>
                <a:gd name="T64" fmla="*/ 922 w 1728"/>
                <a:gd name="T65" fmla="*/ 0 h 936"/>
                <a:gd name="T66" fmla="*/ 1036 w 1728"/>
                <a:gd name="T67" fmla="*/ 6 h 936"/>
                <a:gd name="T68" fmla="*/ 1138 w 1728"/>
                <a:gd name="T69" fmla="*/ 18 h 936"/>
                <a:gd name="T70" fmla="*/ 1230 w 1728"/>
                <a:gd name="T71" fmla="*/ 32 h 936"/>
                <a:gd name="T72" fmla="*/ 1308 w 1728"/>
                <a:gd name="T73" fmla="*/ 52 h 936"/>
                <a:gd name="T74" fmla="*/ 1370 w 1728"/>
                <a:gd name="T75" fmla="*/ 76 h 936"/>
                <a:gd name="T76" fmla="*/ 1414 w 1728"/>
                <a:gd name="T77" fmla="*/ 102 h 936"/>
                <a:gd name="T78" fmla="*/ 1434 w 1728"/>
                <a:gd name="T79" fmla="*/ 122 h 936"/>
                <a:gd name="T80" fmla="*/ 1440 w 1728"/>
                <a:gd name="T81" fmla="*/ 136 h 936"/>
                <a:gd name="T82" fmla="*/ 1440 w 1728"/>
                <a:gd name="T83" fmla="*/ 144 h 9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28"/>
                <a:gd name="T127" fmla="*/ 0 h 936"/>
                <a:gd name="T128" fmla="*/ 1728 w 1728"/>
                <a:gd name="T129" fmla="*/ 936 h 9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28" h="936">
                  <a:moveTo>
                    <a:pt x="1440" y="144"/>
                  </a:moveTo>
                  <a:lnTo>
                    <a:pt x="1728" y="720"/>
                  </a:lnTo>
                  <a:lnTo>
                    <a:pt x="1726" y="732"/>
                  </a:lnTo>
                  <a:lnTo>
                    <a:pt x="1724" y="742"/>
                  </a:lnTo>
                  <a:lnTo>
                    <a:pt x="1718" y="752"/>
                  </a:lnTo>
                  <a:lnTo>
                    <a:pt x="1710" y="764"/>
                  </a:lnTo>
                  <a:lnTo>
                    <a:pt x="1700" y="774"/>
                  </a:lnTo>
                  <a:lnTo>
                    <a:pt x="1690" y="784"/>
                  </a:lnTo>
                  <a:lnTo>
                    <a:pt x="1676" y="794"/>
                  </a:lnTo>
                  <a:lnTo>
                    <a:pt x="1660" y="804"/>
                  </a:lnTo>
                  <a:lnTo>
                    <a:pt x="1624" y="822"/>
                  </a:lnTo>
                  <a:lnTo>
                    <a:pt x="1580" y="840"/>
                  </a:lnTo>
                  <a:lnTo>
                    <a:pt x="1530" y="858"/>
                  </a:lnTo>
                  <a:lnTo>
                    <a:pt x="1474" y="872"/>
                  </a:lnTo>
                  <a:lnTo>
                    <a:pt x="1414" y="886"/>
                  </a:lnTo>
                  <a:lnTo>
                    <a:pt x="1348" y="900"/>
                  </a:lnTo>
                  <a:lnTo>
                    <a:pt x="1276" y="910"/>
                  </a:lnTo>
                  <a:lnTo>
                    <a:pt x="1200" y="920"/>
                  </a:lnTo>
                  <a:lnTo>
                    <a:pt x="1120" y="926"/>
                  </a:lnTo>
                  <a:lnTo>
                    <a:pt x="1038" y="932"/>
                  </a:lnTo>
                  <a:lnTo>
                    <a:pt x="952" y="934"/>
                  </a:lnTo>
                  <a:lnTo>
                    <a:pt x="864" y="936"/>
                  </a:lnTo>
                  <a:lnTo>
                    <a:pt x="776" y="934"/>
                  </a:lnTo>
                  <a:lnTo>
                    <a:pt x="690" y="932"/>
                  </a:lnTo>
                  <a:lnTo>
                    <a:pt x="608" y="926"/>
                  </a:lnTo>
                  <a:lnTo>
                    <a:pt x="528" y="920"/>
                  </a:lnTo>
                  <a:lnTo>
                    <a:pt x="452" y="910"/>
                  </a:lnTo>
                  <a:lnTo>
                    <a:pt x="380" y="900"/>
                  </a:lnTo>
                  <a:lnTo>
                    <a:pt x="314" y="886"/>
                  </a:lnTo>
                  <a:lnTo>
                    <a:pt x="254" y="872"/>
                  </a:lnTo>
                  <a:lnTo>
                    <a:pt x="198" y="858"/>
                  </a:lnTo>
                  <a:lnTo>
                    <a:pt x="148" y="840"/>
                  </a:lnTo>
                  <a:lnTo>
                    <a:pt x="104" y="822"/>
                  </a:lnTo>
                  <a:lnTo>
                    <a:pt x="68" y="804"/>
                  </a:lnTo>
                  <a:lnTo>
                    <a:pt x="52" y="794"/>
                  </a:lnTo>
                  <a:lnTo>
                    <a:pt x="38" y="784"/>
                  </a:lnTo>
                  <a:lnTo>
                    <a:pt x="28" y="774"/>
                  </a:lnTo>
                  <a:lnTo>
                    <a:pt x="18" y="764"/>
                  </a:lnTo>
                  <a:lnTo>
                    <a:pt x="10" y="752"/>
                  </a:lnTo>
                  <a:lnTo>
                    <a:pt x="4" y="742"/>
                  </a:lnTo>
                  <a:lnTo>
                    <a:pt x="2" y="732"/>
                  </a:lnTo>
                  <a:lnTo>
                    <a:pt x="0" y="720"/>
                  </a:lnTo>
                  <a:lnTo>
                    <a:pt x="288" y="144"/>
                  </a:lnTo>
                  <a:lnTo>
                    <a:pt x="288" y="136"/>
                  </a:lnTo>
                  <a:lnTo>
                    <a:pt x="290" y="130"/>
                  </a:lnTo>
                  <a:lnTo>
                    <a:pt x="294" y="122"/>
                  </a:lnTo>
                  <a:lnTo>
                    <a:pt x="300" y="114"/>
                  </a:lnTo>
                  <a:lnTo>
                    <a:pt x="314" y="102"/>
                  </a:lnTo>
                  <a:lnTo>
                    <a:pt x="334" y="88"/>
                  </a:lnTo>
                  <a:lnTo>
                    <a:pt x="358" y="76"/>
                  </a:lnTo>
                  <a:lnTo>
                    <a:pt x="386" y="64"/>
                  </a:lnTo>
                  <a:lnTo>
                    <a:pt x="420" y="52"/>
                  </a:lnTo>
                  <a:lnTo>
                    <a:pt x="456" y="42"/>
                  </a:lnTo>
                  <a:lnTo>
                    <a:pt x="498" y="32"/>
                  </a:lnTo>
                  <a:lnTo>
                    <a:pt x="542" y="24"/>
                  </a:lnTo>
                  <a:lnTo>
                    <a:pt x="590" y="18"/>
                  </a:lnTo>
                  <a:lnTo>
                    <a:pt x="640" y="12"/>
                  </a:lnTo>
                  <a:lnTo>
                    <a:pt x="692" y="6"/>
                  </a:lnTo>
                  <a:lnTo>
                    <a:pt x="748" y="2"/>
                  </a:lnTo>
                  <a:lnTo>
                    <a:pt x="806" y="0"/>
                  </a:lnTo>
                  <a:lnTo>
                    <a:pt x="864" y="0"/>
                  </a:lnTo>
                  <a:lnTo>
                    <a:pt x="922" y="0"/>
                  </a:lnTo>
                  <a:lnTo>
                    <a:pt x="980" y="2"/>
                  </a:lnTo>
                  <a:lnTo>
                    <a:pt x="1036" y="6"/>
                  </a:lnTo>
                  <a:lnTo>
                    <a:pt x="1088" y="12"/>
                  </a:lnTo>
                  <a:lnTo>
                    <a:pt x="1138" y="18"/>
                  </a:lnTo>
                  <a:lnTo>
                    <a:pt x="1186" y="24"/>
                  </a:lnTo>
                  <a:lnTo>
                    <a:pt x="1230" y="32"/>
                  </a:lnTo>
                  <a:lnTo>
                    <a:pt x="1272" y="42"/>
                  </a:lnTo>
                  <a:lnTo>
                    <a:pt x="1308" y="52"/>
                  </a:lnTo>
                  <a:lnTo>
                    <a:pt x="1342" y="64"/>
                  </a:lnTo>
                  <a:lnTo>
                    <a:pt x="1370" y="76"/>
                  </a:lnTo>
                  <a:lnTo>
                    <a:pt x="1394" y="88"/>
                  </a:lnTo>
                  <a:lnTo>
                    <a:pt x="1414" y="102"/>
                  </a:lnTo>
                  <a:lnTo>
                    <a:pt x="1428" y="114"/>
                  </a:lnTo>
                  <a:lnTo>
                    <a:pt x="1434" y="122"/>
                  </a:lnTo>
                  <a:lnTo>
                    <a:pt x="1438" y="130"/>
                  </a:lnTo>
                  <a:lnTo>
                    <a:pt x="1440" y="136"/>
                  </a:lnTo>
                  <a:lnTo>
                    <a:pt x="1440" y="1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 b="0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2304" y="1944"/>
              <a:ext cx="1152" cy="288"/>
            </a:xfrm>
            <a:custGeom>
              <a:avLst/>
              <a:gdLst>
                <a:gd name="T0" fmla="*/ 1152 w 1152"/>
                <a:gd name="T1" fmla="*/ 144 h 288"/>
                <a:gd name="T2" fmla="*/ 1150 w 1152"/>
                <a:gd name="T3" fmla="*/ 158 h 288"/>
                <a:gd name="T4" fmla="*/ 1140 w 1152"/>
                <a:gd name="T5" fmla="*/ 174 h 288"/>
                <a:gd name="T6" fmla="*/ 1106 w 1152"/>
                <a:gd name="T7" fmla="*/ 200 h 288"/>
                <a:gd name="T8" fmla="*/ 1054 w 1152"/>
                <a:gd name="T9" fmla="*/ 224 h 288"/>
                <a:gd name="T10" fmla="*/ 984 w 1152"/>
                <a:gd name="T11" fmla="*/ 246 h 288"/>
                <a:gd name="T12" fmla="*/ 898 w 1152"/>
                <a:gd name="T13" fmla="*/ 264 h 288"/>
                <a:gd name="T14" fmla="*/ 800 w 1152"/>
                <a:gd name="T15" fmla="*/ 276 h 288"/>
                <a:gd name="T16" fmla="*/ 692 w 1152"/>
                <a:gd name="T17" fmla="*/ 286 h 288"/>
                <a:gd name="T18" fmla="*/ 576 w 1152"/>
                <a:gd name="T19" fmla="*/ 288 h 288"/>
                <a:gd name="T20" fmla="*/ 518 w 1152"/>
                <a:gd name="T21" fmla="*/ 288 h 288"/>
                <a:gd name="T22" fmla="*/ 404 w 1152"/>
                <a:gd name="T23" fmla="*/ 282 h 288"/>
                <a:gd name="T24" fmla="*/ 302 w 1152"/>
                <a:gd name="T25" fmla="*/ 270 h 288"/>
                <a:gd name="T26" fmla="*/ 210 w 1152"/>
                <a:gd name="T27" fmla="*/ 256 h 288"/>
                <a:gd name="T28" fmla="*/ 132 w 1152"/>
                <a:gd name="T29" fmla="*/ 236 h 288"/>
                <a:gd name="T30" fmla="*/ 70 w 1152"/>
                <a:gd name="T31" fmla="*/ 212 h 288"/>
                <a:gd name="T32" fmla="*/ 26 w 1152"/>
                <a:gd name="T33" fmla="*/ 186 h 288"/>
                <a:gd name="T34" fmla="*/ 6 w 1152"/>
                <a:gd name="T35" fmla="*/ 166 h 288"/>
                <a:gd name="T36" fmla="*/ 0 w 1152"/>
                <a:gd name="T37" fmla="*/ 152 h 288"/>
                <a:gd name="T38" fmla="*/ 0 w 1152"/>
                <a:gd name="T39" fmla="*/ 144 h 288"/>
                <a:gd name="T40" fmla="*/ 2 w 1152"/>
                <a:gd name="T41" fmla="*/ 130 h 288"/>
                <a:gd name="T42" fmla="*/ 12 w 1152"/>
                <a:gd name="T43" fmla="*/ 114 h 288"/>
                <a:gd name="T44" fmla="*/ 46 w 1152"/>
                <a:gd name="T45" fmla="*/ 88 h 288"/>
                <a:gd name="T46" fmla="*/ 98 w 1152"/>
                <a:gd name="T47" fmla="*/ 64 h 288"/>
                <a:gd name="T48" fmla="*/ 168 w 1152"/>
                <a:gd name="T49" fmla="*/ 42 h 288"/>
                <a:gd name="T50" fmla="*/ 254 w 1152"/>
                <a:gd name="T51" fmla="*/ 24 h 288"/>
                <a:gd name="T52" fmla="*/ 352 w 1152"/>
                <a:gd name="T53" fmla="*/ 12 h 288"/>
                <a:gd name="T54" fmla="*/ 460 w 1152"/>
                <a:gd name="T55" fmla="*/ 2 h 288"/>
                <a:gd name="T56" fmla="*/ 576 w 1152"/>
                <a:gd name="T57" fmla="*/ 0 h 288"/>
                <a:gd name="T58" fmla="*/ 634 w 1152"/>
                <a:gd name="T59" fmla="*/ 0 h 288"/>
                <a:gd name="T60" fmla="*/ 748 w 1152"/>
                <a:gd name="T61" fmla="*/ 6 h 288"/>
                <a:gd name="T62" fmla="*/ 850 w 1152"/>
                <a:gd name="T63" fmla="*/ 18 h 288"/>
                <a:gd name="T64" fmla="*/ 942 w 1152"/>
                <a:gd name="T65" fmla="*/ 32 h 288"/>
                <a:gd name="T66" fmla="*/ 1020 w 1152"/>
                <a:gd name="T67" fmla="*/ 52 h 288"/>
                <a:gd name="T68" fmla="*/ 1082 w 1152"/>
                <a:gd name="T69" fmla="*/ 76 h 288"/>
                <a:gd name="T70" fmla="*/ 1126 w 1152"/>
                <a:gd name="T71" fmla="*/ 102 h 288"/>
                <a:gd name="T72" fmla="*/ 1146 w 1152"/>
                <a:gd name="T73" fmla="*/ 122 h 288"/>
                <a:gd name="T74" fmla="*/ 1152 w 1152"/>
                <a:gd name="T75" fmla="*/ 136 h 288"/>
                <a:gd name="T76" fmla="*/ 1152 w 1152"/>
                <a:gd name="T77" fmla="*/ 144 h 28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152"/>
                <a:gd name="T118" fmla="*/ 0 h 288"/>
                <a:gd name="T119" fmla="*/ 1152 w 1152"/>
                <a:gd name="T120" fmla="*/ 288 h 28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152" h="288">
                  <a:moveTo>
                    <a:pt x="1152" y="144"/>
                  </a:moveTo>
                  <a:lnTo>
                    <a:pt x="1152" y="144"/>
                  </a:lnTo>
                  <a:lnTo>
                    <a:pt x="1152" y="152"/>
                  </a:lnTo>
                  <a:lnTo>
                    <a:pt x="1150" y="158"/>
                  </a:lnTo>
                  <a:lnTo>
                    <a:pt x="1146" y="166"/>
                  </a:lnTo>
                  <a:lnTo>
                    <a:pt x="1140" y="174"/>
                  </a:lnTo>
                  <a:lnTo>
                    <a:pt x="1126" y="186"/>
                  </a:lnTo>
                  <a:lnTo>
                    <a:pt x="1106" y="200"/>
                  </a:lnTo>
                  <a:lnTo>
                    <a:pt x="1082" y="212"/>
                  </a:lnTo>
                  <a:lnTo>
                    <a:pt x="1054" y="224"/>
                  </a:lnTo>
                  <a:lnTo>
                    <a:pt x="1020" y="236"/>
                  </a:lnTo>
                  <a:lnTo>
                    <a:pt x="984" y="246"/>
                  </a:lnTo>
                  <a:lnTo>
                    <a:pt x="942" y="256"/>
                  </a:lnTo>
                  <a:lnTo>
                    <a:pt x="898" y="264"/>
                  </a:lnTo>
                  <a:lnTo>
                    <a:pt x="850" y="270"/>
                  </a:lnTo>
                  <a:lnTo>
                    <a:pt x="800" y="276"/>
                  </a:lnTo>
                  <a:lnTo>
                    <a:pt x="748" y="282"/>
                  </a:lnTo>
                  <a:lnTo>
                    <a:pt x="692" y="286"/>
                  </a:lnTo>
                  <a:lnTo>
                    <a:pt x="634" y="288"/>
                  </a:lnTo>
                  <a:lnTo>
                    <a:pt x="576" y="288"/>
                  </a:lnTo>
                  <a:lnTo>
                    <a:pt x="518" y="288"/>
                  </a:lnTo>
                  <a:lnTo>
                    <a:pt x="460" y="286"/>
                  </a:lnTo>
                  <a:lnTo>
                    <a:pt x="404" y="282"/>
                  </a:lnTo>
                  <a:lnTo>
                    <a:pt x="352" y="276"/>
                  </a:lnTo>
                  <a:lnTo>
                    <a:pt x="302" y="270"/>
                  </a:lnTo>
                  <a:lnTo>
                    <a:pt x="254" y="264"/>
                  </a:lnTo>
                  <a:lnTo>
                    <a:pt x="210" y="256"/>
                  </a:lnTo>
                  <a:lnTo>
                    <a:pt x="168" y="246"/>
                  </a:lnTo>
                  <a:lnTo>
                    <a:pt x="132" y="236"/>
                  </a:lnTo>
                  <a:lnTo>
                    <a:pt x="98" y="224"/>
                  </a:lnTo>
                  <a:lnTo>
                    <a:pt x="70" y="212"/>
                  </a:lnTo>
                  <a:lnTo>
                    <a:pt x="46" y="200"/>
                  </a:lnTo>
                  <a:lnTo>
                    <a:pt x="26" y="186"/>
                  </a:lnTo>
                  <a:lnTo>
                    <a:pt x="12" y="174"/>
                  </a:lnTo>
                  <a:lnTo>
                    <a:pt x="6" y="166"/>
                  </a:lnTo>
                  <a:lnTo>
                    <a:pt x="2" y="158"/>
                  </a:lnTo>
                  <a:lnTo>
                    <a:pt x="0" y="152"/>
                  </a:lnTo>
                  <a:lnTo>
                    <a:pt x="0" y="144"/>
                  </a:lnTo>
                  <a:lnTo>
                    <a:pt x="0" y="136"/>
                  </a:lnTo>
                  <a:lnTo>
                    <a:pt x="2" y="130"/>
                  </a:lnTo>
                  <a:lnTo>
                    <a:pt x="6" y="122"/>
                  </a:lnTo>
                  <a:lnTo>
                    <a:pt x="12" y="114"/>
                  </a:lnTo>
                  <a:lnTo>
                    <a:pt x="26" y="102"/>
                  </a:lnTo>
                  <a:lnTo>
                    <a:pt x="46" y="88"/>
                  </a:lnTo>
                  <a:lnTo>
                    <a:pt x="70" y="76"/>
                  </a:lnTo>
                  <a:lnTo>
                    <a:pt x="98" y="64"/>
                  </a:lnTo>
                  <a:lnTo>
                    <a:pt x="132" y="52"/>
                  </a:lnTo>
                  <a:lnTo>
                    <a:pt x="168" y="42"/>
                  </a:lnTo>
                  <a:lnTo>
                    <a:pt x="210" y="32"/>
                  </a:lnTo>
                  <a:lnTo>
                    <a:pt x="254" y="24"/>
                  </a:lnTo>
                  <a:lnTo>
                    <a:pt x="302" y="18"/>
                  </a:lnTo>
                  <a:lnTo>
                    <a:pt x="352" y="12"/>
                  </a:lnTo>
                  <a:lnTo>
                    <a:pt x="404" y="6"/>
                  </a:lnTo>
                  <a:lnTo>
                    <a:pt x="460" y="2"/>
                  </a:lnTo>
                  <a:lnTo>
                    <a:pt x="518" y="0"/>
                  </a:lnTo>
                  <a:lnTo>
                    <a:pt x="576" y="0"/>
                  </a:lnTo>
                  <a:lnTo>
                    <a:pt x="634" y="0"/>
                  </a:lnTo>
                  <a:lnTo>
                    <a:pt x="692" y="2"/>
                  </a:lnTo>
                  <a:lnTo>
                    <a:pt x="748" y="6"/>
                  </a:lnTo>
                  <a:lnTo>
                    <a:pt x="800" y="12"/>
                  </a:lnTo>
                  <a:lnTo>
                    <a:pt x="850" y="18"/>
                  </a:lnTo>
                  <a:lnTo>
                    <a:pt x="898" y="24"/>
                  </a:lnTo>
                  <a:lnTo>
                    <a:pt x="942" y="32"/>
                  </a:lnTo>
                  <a:lnTo>
                    <a:pt x="984" y="42"/>
                  </a:lnTo>
                  <a:lnTo>
                    <a:pt x="1020" y="52"/>
                  </a:lnTo>
                  <a:lnTo>
                    <a:pt x="1054" y="64"/>
                  </a:lnTo>
                  <a:lnTo>
                    <a:pt x="1082" y="76"/>
                  </a:lnTo>
                  <a:lnTo>
                    <a:pt x="1106" y="88"/>
                  </a:lnTo>
                  <a:lnTo>
                    <a:pt x="1126" y="102"/>
                  </a:lnTo>
                  <a:lnTo>
                    <a:pt x="1140" y="114"/>
                  </a:lnTo>
                  <a:lnTo>
                    <a:pt x="1146" y="122"/>
                  </a:lnTo>
                  <a:lnTo>
                    <a:pt x="1150" y="130"/>
                  </a:lnTo>
                  <a:lnTo>
                    <a:pt x="1152" y="136"/>
                  </a:lnTo>
                  <a:lnTo>
                    <a:pt x="1152" y="144"/>
                  </a:lnTo>
                  <a:close/>
                </a:path>
              </a:pathLst>
            </a:custGeom>
            <a:grpFill/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b="0"/>
            </a:p>
          </p:txBody>
        </p:sp>
      </p:grp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3044300" y="3178593"/>
            <a:ext cx="1911350" cy="622300"/>
          </a:xfrm>
          <a:prstGeom prst="ellipse">
            <a:avLst/>
          </a:prstGeom>
          <a:gradFill rotWithShape="1">
            <a:gsLst>
              <a:gs pos="0">
                <a:schemeClr val="tx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 b="0"/>
          </a:p>
        </p:txBody>
      </p:sp>
      <p:sp>
        <p:nvSpPr>
          <p:cNvPr id="14" name="Freeform 12"/>
          <p:cNvSpPr>
            <a:spLocks/>
          </p:cNvSpPr>
          <p:nvPr/>
        </p:nvSpPr>
        <p:spPr bwMode="auto">
          <a:xfrm>
            <a:off x="3303063" y="2026068"/>
            <a:ext cx="1430337" cy="1466850"/>
          </a:xfrm>
          <a:custGeom>
            <a:avLst/>
            <a:gdLst>
              <a:gd name="T0" fmla="*/ 576 w 576"/>
              <a:gd name="T1" fmla="*/ 576 h 648"/>
              <a:gd name="T2" fmla="*/ 576 w 576"/>
              <a:gd name="T3" fmla="*/ 576 h 648"/>
              <a:gd name="T4" fmla="*/ 574 w 576"/>
              <a:gd name="T5" fmla="*/ 584 h 648"/>
              <a:gd name="T6" fmla="*/ 570 w 576"/>
              <a:gd name="T7" fmla="*/ 590 h 648"/>
              <a:gd name="T8" fmla="*/ 564 w 576"/>
              <a:gd name="T9" fmla="*/ 598 h 648"/>
              <a:gd name="T10" fmla="*/ 554 w 576"/>
              <a:gd name="T11" fmla="*/ 604 h 648"/>
              <a:gd name="T12" fmla="*/ 542 w 576"/>
              <a:gd name="T13" fmla="*/ 610 h 648"/>
              <a:gd name="T14" fmla="*/ 526 w 576"/>
              <a:gd name="T15" fmla="*/ 616 h 648"/>
              <a:gd name="T16" fmla="*/ 492 w 576"/>
              <a:gd name="T17" fmla="*/ 626 h 648"/>
              <a:gd name="T18" fmla="*/ 450 w 576"/>
              <a:gd name="T19" fmla="*/ 636 h 648"/>
              <a:gd name="T20" fmla="*/ 400 w 576"/>
              <a:gd name="T21" fmla="*/ 642 h 648"/>
              <a:gd name="T22" fmla="*/ 346 w 576"/>
              <a:gd name="T23" fmla="*/ 646 h 648"/>
              <a:gd name="T24" fmla="*/ 288 w 576"/>
              <a:gd name="T25" fmla="*/ 648 h 648"/>
              <a:gd name="T26" fmla="*/ 288 w 576"/>
              <a:gd name="T27" fmla="*/ 648 h 648"/>
              <a:gd name="T28" fmla="*/ 230 w 576"/>
              <a:gd name="T29" fmla="*/ 646 h 648"/>
              <a:gd name="T30" fmla="*/ 176 w 576"/>
              <a:gd name="T31" fmla="*/ 642 h 648"/>
              <a:gd name="T32" fmla="*/ 126 w 576"/>
              <a:gd name="T33" fmla="*/ 636 h 648"/>
              <a:gd name="T34" fmla="*/ 84 w 576"/>
              <a:gd name="T35" fmla="*/ 626 h 648"/>
              <a:gd name="T36" fmla="*/ 50 w 576"/>
              <a:gd name="T37" fmla="*/ 616 h 648"/>
              <a:gd name="T38" fmla="*/ 34 w 576"/>
              <a:gd name="T39" fmla="*/ 610 h 648"/>
              <a:gd name="T40" fmla="*/ 22 w 576"/>
              <a:gd name="T41" fmla="*/ 604 h 648"/>
              <a:gd name="T42" fmla="*/ 12 w 576"/>
              <a:gd name="T43" fmla="*/ 598 h 648"/>
              <a:gd name="T44" fmla="*/ 6 w 576"/>
              <a:gd name="T45" fmla="*/ 590 h 648"/>
              <a:gd name="T46" fmla="*/ 2 w 576"/>
              <a:gd name="T47" fmla="*/ 584 h 648"/>
              <a:gd name="T48" fmla="*/ 0 w 576"/>
              <a:gd name="T49" fmla="*/ 576 h 648"/>
              <a:gd name="T50" fmla="*/ 288 w 576"/>
              <a:gd name="T51" fmla="*/ 0 h 648"/>
              <a:gd name="T52" fmla="*/ 576 w 576"/>
              <a:gd name="T53" fmla="*/ 576 h 64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576"/>
              <a:gd name="T82" fmla="*/ 0 h 648"/>
              <a:gd name="T83" fmla="*/ 576 w 576"/>
              <a:gd name="T84" fmla="*/ 648 h 648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576" h="648">
                <a:moveTo>
                  <a:pt x="576" y="576"/>
                </a:moveTo>
                <a:lnTo>
                  <a:pt x="576" y="576"/>
                </a:lnTo>
                <a:lnTo>
                  <a:pt x="574" y="584"/>
                </a:lnTo>
                <a:lnTo>
                  <a:pt x="570" y="590"/>
                </a:lnTo>
                <a:lnTo>
                  <a:pt x="564" y="598"/>
                </a:lnTo>
                <a:lnTo>
                  <a:pt x="554" y="604"/>
                </a:lnTo>
                <a:lnTo>
                  <a:pt x="542" y="610"/>
                </a:lnTo>
                <a:lnTo>
                  <a:pt x="526" y="616"/>
                </a:lnTo>
                <a:lnTo>
                  <a:pt x="492" y="626"/>
                </a:lnTo>
                <a:lnTo>
                  <a:pt x="450" y="636"/>
                </a:lnTo>
                <a:lnTo>
                  <a:pt x="400" y="642"/>
                </a:lnTo>
                <a:lnTo>
                  <a:pt x="346" y="646"/>
                </a:lnTo>
                <a:lnTo>
                  <a:pt x="288" y="648"/>
                </a:lnTo>
                <a:lnTo>
                  <a:pt x="230" y="646"/>
                </a:lnTo>
                <a:lnTo>
                  <a:pt x="176" y="642"/>
                </a:lnTo>
                <a:lnTo>
                  <a:pt x="126" y="636"/>
                </a:lnTo>
                <a:lnTo>
                  <a:pt x="84" y="626"/>
                </a:lnTo>
                <a:lnTo>
                  <a:pt x="50" y="616"/>
                </a:lnTo>
                <a:lnTo>
                  <a:pt x="34" y="610"/>
                </a:lnTo>
                <a:lnTo>
                  <a:pt x="22" y="604"/>
                </a:lnTo>
                <a:lnTo>
                  <a:pt x="12" y="598"/>
                </a:lnTo>
                <a:lnTo>
                  <a:pt x="6" y="590"/>
                </a:lnTo>
                <a:lnTo>
                  <a:pt x="2" y="584"/>
                </a:lnTo>
                <a:lnTo>
                  <a:pt x="0" y="576"/>
                </a:lnTo>
                <a:lnTo>
                  <a:pt x="288" y="0"/>
                </a:lnTo>
                <a:lnTo>
                  <a:pt x="576" y="576"/>
                </a:lnTo>
                <a:close/>
              </a:path>
            </a:pathLst>
          </a:custGeom>
          <a:solidFill>
            <a:srgbClr val="7C66DC">
              <a:alpha val="69804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 b="0"/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7460725" y="2653130"/>
            <a:ext cx="3200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latinLnBrk="1"/>
            <a:r>
              <a:rPr kumimoji="1" lang="en-US" altLang="zh-CN" sz="2400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Care For Cartilage</a:t>
            </a:r>
            <a:endParaRPr kumimoji="1" lang="zh-CN" altLang="en-US" sz="2400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7689325" y="3719930"/>
            <a:ext cx="25763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latinLnBrk="1"/>
            <a:r>
              <a:rPr kumimoji="1" lang="en-US" altLang="zh-CN" sz="2400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Relief Joint Pain</a:t>
            </a:r>
            <a:endParaRPr kumimoji="1" lang="zh-CN" altLang="en-US" sz="2400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7155925" y="4786730"/>
            <a:ext cx="320815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latinLnBrk="1"/>
            <a:r>
              <a:rPr kumimoji="1" lang="en-US" altLang="zh-CN" sz="2400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Improve Joint</a:t>
            </a:r>
          </a:p>
          <a:p>
            <a:pPr algn="ctr" latinLnBrk="1"/>
            <a:r>
              <a:rPr kumimoji="1" lang="en-US" altLang="zh-CN" sz="2400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Movement</a:t>
            </a:r>
            <a:endParaRPr kumimoji="1" lang="zh-CN" altLang="en-US" sz="2400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Line 20"/>
          <p:cNvSpPr>
            <a:spLocks noChangeShapeType="1"/>
          </p:cNvSpPr>
          <p:nvPr/>
        </p:nvSpPr>
        <p:spPr bwMode="auto">
          <a:xfrm flipH="1">
            <a:off x="5860525" y="5167730"/>
            <a:ext cx="1692000" cy="0"/>
          </a:xfrm>
          <a:prstGeom prst="line">
            <a:avLst/>
          </a:prstGeom>
          <a:noFill/>
          <a:ln w="25400" cap="rnd">
            <a:solidFill>
              <a:srgbClr val="7C66DC"/>
            </a:solidFill>
            <a:prstDash val="sysDot"/>
            <a:round/>
            <a:headEnd type="triangle" w="med" len="med"/>
            <a:tailEnd type="oval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9" name="Line 21"/>
          <p:cNvSpPr>
            <a:spLocks noChangeShapeType="1"/>
          </p:cNvSpPr>
          <p:nvPr/>
        </p:nvSpPr>
        <p:spPr bwMode="auto">
          <a:xfrm flipH="1">
            <a:off x="4793725" y="2881730"/>
            <a:ext cx="2772000" cy="0"/>
          </a:xfrm>
          <a:prstGeom prst="line">
            <a:avLst/>
          </a:prstGeom>
          <a:noFill/>
          <a:ln w="25400" cap="rnd">
            <a:solidFill>
              <a:srgbClr val="7C66DC"/>
            </a:solidFill>
            <a:prstDash val="sysDot"/>
            <a:round/>
            <a:headEnd type="triangle" w="med" len="med"/>
            <a:tailEnd type="oval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0" name="Line 22"/>
          <p:cNvSpPr>
            <a:spLocks noChangeShapeType="1"/>
          </p:cNvSpPr>
          <p:nvPr/>
        </p:nvSpPr>
        <p:spPr bwMode="auto">
          <a:xfrm flipH="1">
            <a:off x="5274925" y="3948530"/>
            <a:ext cx="2304000" cy="0"/>
          </a:xfrm>
          <a:prstGeom prst="line">
            <a:avLst/>
          </a:prstGeom>
          <a:noFill/>
          <a:ln w="25400" cap="rnd">
            <a:solidFill>
              <a:srgbClr val="7C66DC"/>
            </a:solidFill>
            <a:prstDash val="sysDot"/>
            <a:round/>
            <a:headEnd type="triangle" w="med" len="med"/>
            <a:tailEnd type="oval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1" name="文字方塊 23"/>
          <p:cNvSpPr txBox="1"/>
          <p:nvPr/>
        </p:nvSpPr>
        <p:spPr>
          <a:xfrm>
            <a:off x="3803125" y="257693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1</a:t>
            </a:r>
            <a:endParaRPr lang="zh-TW" altLang="en-US" sz="3200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文字方塊 24"/>
          <p:cNvSpPr txBox="1"/>
          <p:nvPr/>
        </p:nvSpPr>
        <p:spPr>
          <a:xfrm>
            <a:off x="3803125" y="3820955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2</a:t>
            </a:r>
            <a:endParaRPr lang="zh-TW" altLang="en-US" sz="3200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文字方塊 25"/>
          <p:cNvSpPr txBox="1"/>
          <p:nvPr/>
        </p:nvSpPr>
        <p:spPr>
          <a:xfrm>
            <a:off x="3803125" y="5344955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3</a:t>
            </a:r>
            <a:endParaRPr lang="zh-TW" altLang="en-US" sz="3200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192.168.0.25\bd\2012\Fiona\fiona\product PPT\Update\GluzoJoint-FTM Capsules\GluzoJoint-F Capsules\joint pictures\joint-inflammati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05095" y="1363923"/>
            <a:ext cx="5181600" cy="4704347"/>
          </a:xfrm>
          <a:prstGeom prst="rect">
            <a:avLst/>
          </a:prstGeom>
          <a:noFill/>
        </p:spPr>
      </p:pic>
      <p:cxnSp>
        <p:nvCxnSpPr>
          <p:cNvPr id="5" name="直線接點 5"/>
          <p:cNvCxnSpPr/>
          <p:nvPr/>
        </p:nvCxnSpPr>
        <p:spPr>
          <a:xfrm>
            <a:off x="1233095" y="1420070"/>
            <a:ext cx="4176000" cy="1588"/>
          </a:xfrm>
          <a:prstGeom prst="line">
            <a:avLst/>
          </a:prstGeom>
          <a:ln w="57150">
            <a:solidFill>
              <a:srgbClr val="F58B1F">
                <a:alpha val="69804"/>
              </a:srgb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7"/>
          <p:cNvSpPr txBox="1"/>
          <p:nvPr/>
        </p:nvSpPr>
        <p:spPr>
          <a:xfrm>
            <a:off x="1614095" y="810470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rgbClr val="6E32C8"/>
                </a:solidFill>
                <a:latin typeface="Arial" pitchFamily="34" charset="0"/>
                <a:cs typeface="Arial" pitchFamily="34" charset="0"/>
              </a:rPr>
              <a:t>Clinical Studies</a:t>
            </a:r>
            <a:endParaRPr lang="zh-TW" altLang="en-US" sz="3200" b="1" dirty="0">
              <a:solidFill>
                <a:srgbClr val="6E32C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文字方塊 8"/>
          <p:cNvSpPr txBox="1"/>
          <p:nvPr/>
        </p:nvSpPr>
        <p:spPr>
          <a:xfrm>
            <a:off x="2147495" y="1644205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Great Absorption &amp; Effect Targeting</a:t>
            </a:r>
            <a:endParaRPr lang="zh-TW" altLang="en-US" sz="2400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向右箭號 12"/>
          <p:cNvSpPr/>
          <p:nvPr/>
        </p:nvSpPr>
        <p:spPr>
          <a:xfrm>
            <a:off x="3976295" y="2639270"/>
            <a:ext cx="533400" cy="381000"/>
          </a:xfrm>
          <a:prstGeom prst="rightArrow">
            <a:avLst/>
          </a:prstGeom>
          <a:solidFill>
            <a:srgbClr val="7C66DC">
              <a:alpha val="50196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15"/>
          <p:cNvSpPr txBox="1"/>
          <p:nvPr/>
        </p:nvSpPr>
        <p:spPr>
          <a:xfrm>
            <a:off x="3976295" y="362987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90 %</a:t>
            </a:r>
            <a:endParaRPr lang="zh-TW" altLang="en-US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文字方塊 18"/>
          <p:cNvSpPr txBox="1"/>
          <p:nvPr/>
        </p:nvSpPr>
        <p:spPr>
          <a:xfrm>
            <a:off x="3595295" y="218207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Oral Intake</a:t>
            </a:r>
            <a:endParaRPr lang="zh-TW" altLang="en-US" b="1" baseline="30000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圓角矩形 20"/>
          <p:cNvSpPr/>
          <p:nvPr/>
        </p:nvSpPr>
        <p:spPr>
          <a:xfrm>
            <a:off x="1766495" y="2563070"/>
            <a:ext cx="1981200" cy="533400"/>
          </a:xfrm>
          <a:prstGeom prst="roundRect">
            <a:avLst/>
          </a:prstGeom>
          <a:solidFill>
            <a:srgbClr val="7C66DC">
              <a:alpha val="50196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GluzoJoint</a:t>
            </a:r>
            <a:r>
              <a:rPr lang="en-US" altLang="zh-TW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-F </a:t>
            </a:r>
            <a:r>
              <a:rPr lang="en-US" altLang="zh-TW" b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TM</a:t>
            </a:r>
            <a:r>
              <a:rPr lang="en-US" altLang="zh-TW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zh-TW" altLang="en-US" b="1" baseline="30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圓角矩形 21"/>
          <p:cNvSpPr/>
          <p:nvPr/>
        </p:nvSpPr>
        <p:spPr>
          <a:xfrm>
            <a:off x="4662095" y="2563070"/>
            <a:ext cx="1981200" cy="533400"/>
          </a:xfrm>
          <a:prstGeom prst="roundRect">
            <a:avLst/>
          </a:prstGeom>
          <a:solidFill>
            <a:srgbClr val="7C66DC">
              <a:alpha val="50196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Gastric Acid</a:t>
            </a:r>
          </a:p>
        </p:txBody>
      </p:sp>
      <p:sp>
        <p:nvSpPr>
          <p:cNvPr id="13" name="向右箭號 22"/>
          <p:cNvSpPr/>
          <p:nvPr/>
        </p:nvSpPr>
        <p:spPr>
          <a:xfrm rot="5400000">
            <a:off x="5500295" y="3325070"/>
            <a:ext cx="533400" cy="381000"/>
          </a:xfrm>
          <a:prstGeom prst="rightArrow">
            <a:avLst/>
          </a:prstGeom>
          <a:solidFill>
            <a:srgbClr val="7C66DC">
              <a:alpha val="50196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23"/>
          <p:cNvSpPr txBox="1"/>
          <p:nvPr/>
        </p:nvSpPr>
        <p:spPr>
          <a:xfrm>
            <a:off x="5881295" y="333673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Metabolism</a:t>
            </a:r>
            <a:endParaRPr lang="zh-TW" altLang="en-US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圓角矩形 24"/>
          <p:cNvSpPr/>
          <p:nvPr/>
        </p:nvSpPr>
        <p:spPr>
          <a:xfrm>
            <a:off x="4738295" y="3934670"/>
            <a:ext cx="1981200" cy="533400"/>
          </a:xfrm>
          <a:prstGeom prst="roundRect">
            <a:avLst/>
          </a:prstGeom>
          <a:solidFill>
            <a:srgbClr val="7C66DC">
              <a:alpha val="50196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Glucosamine</a:t>
            </a:r>
          </a:p>
        </p:txBody>
      </p:sp>
      <p:sp>
        <p:nvSpPr>
          <p:cNvPr id="16" name="向右箭號 25"/>
          <p:cNvSpPr/>
          <p:nvPr/>
        </p:nvSpPr>
        <p:spPr>
          <a:xfrm flipH="1">
            <a:off x="3976295" y="4010870"/>
            <a:ext cx="533400" cy="381000"/>
          </a:xfrm>
          <a:prstGeom prst="rightArrow">
            <a:avLst/>
          </a:prstGeom>
          <a:solidFill>
            <a:srgbClr val="7C66DC">
              <a:alpha val="50196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圓角矩形 26"/>
          <p:cNvSpPr/>
          <p:nvPr/>
        </p:nvSpPr>
        <p:spPr>
          <a:xfrm>
            <a:off x="1766495" y="3934670"/>
            <a:ext cx="1981200" cy="533400"/>
          </a:xfrm>
          <a:prstGeom prst="roundRect">
            <a:avLst/>
          </a:prstGeom>
          <a:solidFill>
            <a:srgbClr val="7C66DC">
              <a:alpha val="50196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Absorbed into Blood</a:t>
            </a:r>
          </a:p>
        </p:txBody>
      </p:sp>
      <p:sp>
        <p:nvSpPr>
          <p:cNvPr id="18" name="向右箭號 27"/>
          <p:cNvSpPr/>
          <p:nvPr/>
        </p:nvSpPr>
        <p:spPr>
          <a:xfrm rot="5400000">
            <a:off x="2376095" y="4772870"/>
            <a:ext cx="533400" cy="381000"/>
          </a:xfrm>
          <a:prstGeom prst="rightArrow">
            <a:avLst/>
          </a:prstGeom>
          <a:solidFill>
            <a:srgbClr val="7C66DC">
              <a:alpha val="50196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圓角矩形 28"/>
          <p:cNvSpPr/>
          <p:nvPr/>
        </p:nvSpPr>
        <p:spPr>
          <a:xfrm>
            <a:off x="1690295" y="5382470"/>
            <a:ext cx="1981200" cy="533400"/>
          </a:xfrm>
          <a:prstGeom prst="roundRect">
            <a:avLst/>
          </a:prstGeom>
          <a:solidFill>
            <a:srgbClr val="7C66DC">
              <a:alpha val="50196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Reach to Body Joint</a:t>
            </a:r>
            <a:endParaRPr lang="zh-TW" altLang="en-US" b="1" baseline="30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向右箭號 29"/>
          <p:cNvSpPr/>
          <p:nvPr/>
        </p:nvSpPr>
        <p:spPr>
          <a:xfrm>
            <a:off x="3976295" y="5458670"/>
            <a:ext cx="533400" cy="381000"/>
          </a:xfrm>
          <a:prstGeom prst="rightArrow">
            <a:avLst/>
          </a:prstGeom>
          <a:solidFill>
            <a:srgbClr val="7C66DC">
              <a:alpha val="50196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文字方塊 30"/>
          <p:cNvSpPr txBox="1"/>
          <p:nvPr/>
        </p:nvSpPr>
        <p:spPr>
          <a:xfrm>
            <a:off x="3747695" y="516553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8 Hours</a:t>
            </a:r>
            <a:endParaRPr lang="zh-TW" altLang="en-US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圓角矩形 31"/>
          <p:cNvSpPr/>
          <p:nvPr/>
        </p:nvSpPr>
        <p:spPr>
          <a:xfrm>
            <a:off x="4814495" y="5382470"/>
            <a:ext cx="1981200" cy="533400"/>
          </a:xfrm>
          <a:prstGeom prst="roundRect">
            <a:avLst/>
          </a:prstGeom>
          <a:solidFill>
            <a:srgbClr val="7C66DC">
              <a:alpha val="50196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Peak Value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1"/>
          <p:cNvSpPr txBox="1"/>
          <p:nvPr/>
        </p:nvSpPr>
        <p:spPr>
          <a:xfrm>
            <a:off x="2057455" y="907455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rgbClr val="6E32C8"/>
                </a:solidFill>
                <a:latin typeface="Arial" pitchFamily="34" charset="0"/>
                <a:cs typeface="Arial" pitchFamily="34" charset="0"/>
              </a:rPr>
              <a:t>Clinical Studies</a:t>
            </a:r>
            <a:endParaRPr lang="zh-TW" altLang="en-US" sz="3200" b="1" dirty="0">
              <a:solidFill>
                <a:srgbClr val="6E32C8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直線接點 2"/>
          <p:cNvCxnSpPr/>
          <p:nvPr/>
        </p:nvCxnSpPr>
        <p:spPr>
          <a:xfrm>
            <a:off x="1698055" y="1517055"/>
            <a:ext cx="3636000" cy="1588"/>
          </a:xfrm>
          <a:prstGeom prst="line">
            <a:avLst/>
          </a:prstGeom>
          <a:ln w="57150">
            <a:solidFill>
              <a:srgbClr val="F58B1F">
                <a:alpha val="69804"/>
              </a:srgb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/>
          <p:cNvSpPr txBox="1"/>
          <p:nvPr/>
        </p:nvSpPr>
        <p:spPr>
          <a:xfrm>
            <a:off x="4191055" y="1669455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Long Lasting to Relief Pain</a:t>
            </a:r>
            <a:endParaRPr lang="zh-TW" altLang="en-US" sz="2400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群組 16"/>
          <p:cNvGrpSpPr/>
          <p:nvPr/>
        </p:nvGrpSpPr>
        <p:grpSpPr>
          <a:xfrm>
            <a:off x="2743255" y="2202855"/>
            <a:ext cx="7239000" cy="3962400"/>
            <a:chOff x="7391400" y="1066800"/>
            <a:chExt cx="6194425" cy="4625975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91400" y="1066800"/>
              <a:ext cx="6194425" cy="4625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矩形 7"/>
            <p:cNvSpPr/>
            <p:nvPr/>
          </p:nvSpPr>
          <p:spPr>
            <a:xfrm>
              <a:off x="8001000" y="1219200"/>
              <a:ext cx="2667000" cy="381000"/>
            </a:xfrm>
            <a:prstGeom prst="rect">
              <a:avLst/>
            </a:prstGeom>
            <a:solidFill>
              <a:srgbClr val="FFE241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600" b="1" dirty="0" smtClean="0">
                  <a:solidFill>
                    <a:srgbClr val="5A5A5A"/>
                  </a:solidFill>
                  <a:latin typeface="Arial" pitchFamily="34" charset="0"/>
                  <a:cs typeface="Arial" pitchFamily="34" charset="0"/>
                </a:rPr>
                <a:t>Treating Period</a:t>
              </a:r>
              <a:endParaRPr lang="zh-TW" altLang="en-US" sz="1600" b="1" dirty="0">
                <a:solidFill>
                  <a:srgbClr val="5A5A5A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矩形 8"/>
            <p:cNvSpPr/>
            <p:nvPr/>
          </p:nvSpPr>
          <p:spPr>
            <a:xfrm>
              <a:off x="10668000" y="1219200"/>
              <a:ext cx="1874553" cy="381000"/>
            </a:xfrm>
            <a:prstGeom prst="rect">
              <a:avLst/>
            </a:prstGeom>
            <a:solidFill>
              <a:srgbClr val="7C66DC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Withdrawal Period</a:t>
              </a:r>
              <a:endParaRPr lang="zh-TW" alt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1430000" y="2209800"/>
              <a:ext cx="12192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1400" b="1" dirty="0" smtClean="0">
                  <a:solidFill>
                    <a:srgbClr val="5A5A5A"/>
                  </a:solidFill>
                  <a:latin typeface="Arial" pitchFamily="34" charset="0"/>
                  <a:cs typeface="Arial" pitchFamily="34" charset="0"/>
                </a:rPr>
                <a:t>General Placebo</a:t>
              </a:r>
              <a:endParaRPr lang="zh-TW" altLang="en-US" sz="1400" b="1" dirty="0">
                <a:solidFill>
                  <a:srgbClr val="5A5A5A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矩形 13"/>
            <p:cNvSpPr/>
            <p:nvPr/>
          </p:nvSpPr>
          <p:spPr>
            <a:xfrm>
              <a:off x="11734800" y="3657600"/>
              <a:ext cx="17526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1400" b="1" dirty="0" smtClean="0">
                  <a:solidFill>
                    <a:srgbClr val="5A5A5A"/>
                  </a:solidFill>
                  <a:latin typeface="Arial" pitchFamily="34" charset="0"/>
                  <a:cs typeface="Arial" pitchFamily="34" charset="0"/>
                </a:rPr>
                <a:t>General painkiller</a:t>
              </a:r>
              <a:endParaRPr lang="zh-TW" altLang="en-US" sz="1400" b="1" dirty="0">
                <a:solidFill>
                  <a:srgbClr val="5A5A5A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矩形 14"/>
            <p:cNvSpPr/>
            <p:nvPr/>
          </p:nvSpPr>
          <p:spPr>
            <a:xfrm>
              <a:off x="11734800" y="4264223"/>
              <a:ext cx="17526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1400" b="1" dirty="0" err="1" smtClean="0">
                  <a:solidFill>
                    <a:srgbClr val="5A5A5A"/>
                  </a:solidFill>
                  <a:latin typeface="Arial" pitchFamily="34" charset="0"/>
                  <a:cs typeface="Arial" pitchFamily="34" charset="0"/>
                </a:rPr>
                <a:t>GlozoJoint</a:t>
              </a:r>
              <a:r>
                <a:rPr lang="en-US" altLang="zh-TW" sz="1400" b="1" dirty="0" smtClean="0">
                  <a:solidFill>
                    <a:srgbClr val="5A5A5A"/>
                  </a:solidFill>
                  <a:latin typeface="Arial" pitchFamily="34" charset="0"/>
                  <a:cs typeface="Arial" pitchFamily="34" charset="0"/>
                </a:rPr>
                <a:t>-F </a:t>
              </a:r>
              <a:r>
                <a:rPr lang="en-US" altLang="zh-TW" sz="1400" b="1" baseline="30000" dirty="0" smtClean="0">
                  <a:solidFill>
                    <a:srgbClr val="5A5A5A"/>
                  </a:solidFill>
                  <a:latin typeface="Arial" pitchFamily="34" charset="0"/>
                  <a:cs typeface="Arial" pitchFamily="34" charset="0"/>
                </a:rPr>
                <a:t>TM</a:t>
              </a:r>
              <a:endParaRPr lang="zh-TW" altLang="en-US" sz="1400" b="1" baseline="30000" dirty="0">
                <a:solidFill>
                  <a:srgbClr val="5A5A5A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矩形 15"/>
            <p:cNvSpPr/>
            <p:nvPr/>
          </p:nvSpPr>
          <p:spPr>
            <a:xfrm>
              <a:off x="9982200" y="5331023"/>
              <a:ext cx="14478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1400" b="1" dirty="0" smtClean="0">
                  <a:solidFill>
                    <a:srgbClr val="5A5A5A"/>
                  </a:solidFill>
                  <a:latin typeface="Arial" pitchFamily="34" charset="0"/>
                  <a:cs typeface="Arial" pitchFamily="34" charset="0"/>
                </a:rPr>
                <a:t>End Treatment</a:t>
              </a:r>
              <a:endParaRPr lang="zh-TW" altLang="en-US" sz="1400" b="1" dirty="0">
                <a:solidFill>
                  <a:srgbClr val="5A5A5A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1"/>
          <p:cNvSpPr txBox="1"/>
          <p:nvPr/>
        </p:nvSpPr>
        <p:spPr>
          <a:xfrm>
            <a:off x="2002035" y="1156845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rgbClr val="6E32C8"/>
                </a:solidFill>
                <a:latin typeface="Arial" pitchFamily="34" charset="0"/>
                <a:cs typeface="Arial" pitchFamily="34" charset="0"/>
              </a:rPr>
              <a:t>Unique Advantages</a:t>
            </a:r>
            <a:endParaRPr lang="zh-TW" altLang="en-US" sz="3200" b="1" dirty="0">
              <a:solidFill>
                <a:srgbClr val="6E32C8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直線接點 2"/>
          <p:cNvCxnSpPr/>
          <p:nvPr/>
        </p:nvCxnSpPr>
        <p:spPr>
          <a:xfrm>
            <a:off x="1621035" y="1766445"/>
            <a:ext cx="4428000" cy="1588"/>
          </a:xfrm>
          <a:prstGeom prst="line">
            <a:avLst/>
          </a:prstGeom>
          <a:ln w="57150">
            <a:solidFill>
              <a:srgbClr val="F58B1F">
                <a:alpha val="69804"/>
              </a:srgb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24"/>
          <p:cNvSpPr>
            <a:spLocks/>
          </p:cNvSpPr>
          <p:nvPr/>
        </p:nvSpPr>
        <p:spPr bwMode="gray">
          <a:xfrm>
            <a:off x="5583435" y="2071245"/>
            <a:ext cx="914400" cy="2362200"/>
          </a:xfrm>
          <a:custGeom>
            <a:avLst/>
            <a:gdLst/>
            <a:ahLst/>
            <a:cxnLst>
              <a:cxn ang="0">
                <a:pos x="166" y="611"/>
              </a:cxn>
              <a:cxn ang="0">
                <a:pos x="92" y="813"/>
              </a:cxn>
              <a:cxn ang="0">
                <a:pos x="112" y="1008"/>
              </a:cxn>
              <a:cxn ang="0">
                <a:pos x="104" y="1192"/>
              </a:cxn>
              <a:cxn ang="0">
                <a:pos x="124" y="1383"/>
              </a:cxn>
              <a:cxn ang="0">
                <a:pos x="104" y="1555"/>
              </a:cxn>
              <a:cxn ang="0">
                <a:pos x="88" y="1674"/>
              </a:cxn>
              <a:cxn ang="0">
                <a:pos x="10" y="1800"/>
              </a:cxn>
              <a:cxn ang="0">
                <a:pos x="64" y="1982"/>
              </a:cxn>
              <a:cxn ang="0">
                <a:pos x="173" y="2259"/>
              </a:cxn>
              <a:cxn ang="0">
                <a:pos x="301" y="2490"/>
              </a:cxn>
              <a:cxn ang="0">
                <a:pos x="391" y="2676"/>
              </a:cxn>
              <a:cxn ang="0">
                <a:pos x="346" y="2816"/>
              </a:cxn>
              <a:cxn ang="0">
                <a:pos x="260" y="2919"/>
              </a:cxn>
              <a:cxn ang="0">
                <a:pos x="367" y="2961"/>
              </a:cxn>
              <a:cxn ang="0">
                <a:pos x="298" y="3273"/>
              </a:cxn>
              <a:cxn ang="0">
                <a:pos x="361" y="3396"/>
              </a:cxn>
              <a:cxn ang="0">
                <a:pos x="515" y="3140"/>
              </a:cxn>
              <a:cxn ang="0">
                <a:pos x="631" y="2934"/>
              </a:cxn>
              <a:cxn ang="0">
                <a:pos x="667" y="2771"/>
              </a:cxn>
              <a:cxn ang="0">
                <a:pos x="679" y="2640"/>
              </a:cxn>
              <a:cxn ang="0">
                <a:pos x="703" y="2448"/>
              </a:cxn>
              <a:cxn ang="0">
                <a:pos x="733" y="2257"/>
              </a:cxn>
              <a:cxn ang="0">
                <a:pos x="796" y="2021"/>
              </a:cxn>
              <a:cxn ang="0">
                <a:pos x="757" y="1725"/>
              </a:cxn>
              <a:cxn ang="0">
                <a:pos x="740" y="1476"/>
              </a:cxn>
              <a:cxn ang="0">
                <a:pos x="787" y="1280"/>
              </a:cxn>
              <a:cxn ang="0">
                <a:pos x="842" y="1223"/>
              </a:cxn>
              <a:cxn ang="0">
                <a:pos x="1093" y="1083"/>
              </a:cxn>
              <a:cxn ang="0">
                <a:pos x="1241" y="902"/>
              </a:cxn>
              <a:cxn ang="0">
                <a:pos x="1201" y="720"/>
              </a:cxn>
              <a:cxn ang="0">
                <a:pos x="1055" y="569"/>
              </a:cxn>
              <a:cxn ang="0">
                <a:pos x="1081" y="345"/>
              </a:cxn>
              <a:cxn ang="0">
                <a:pos x="999" y="249"/>
              </a:cxn>
              <a:cxn ang="0">
                <a:pos x="927" y="515"/>
              </a:cxn>
              <a:cxn ang="0">
                <a:pos x="866" y="690"/>
              </a:cxn>
              <a:cxn ang="0">
                <a:pos x="832" y="699"/>
              </a:cxn>
              <a:cxn ang="0">
                <a:pos x="656" y="641"/>
              </a:cxn>
              <a:cxn ang="0">
                <a:pos x="533" y="545"/>
              </a:cxn>
              <a:cxn ang="0">
                <a:pos x="595" y="434"/>
              </a:cxn>
              <a:cxn ang="0">
                <a:pos x="592" y="374"/>
              </a:cxn>
              <a:cxn ang="0">
                <a:pos x="613" y="345"/>
              </a:cxn>
              <a:cxn ang="0">
                <a:pos x="599" y="270"/>
              </a:cxn>
              <a:cxn ang="0">
                <a:pos x="617" y="231"/>
              </a:cxn>
              <a:cxn ang="0">
                <a:pos x="575" y="146"/>
              </a:cxn>
              <a:cxn ang="0">
                <a:pos x="550" y="98"/>
              </a:cxn>
              <a:cxn ang="0">
                <a:pos x="416" y="11"/>
              </a:cxn>
              <a:cxn ang="0">
                <a:pos x="256" y="12"/>
              </a:cxn>
              <a:cxn ang="0">
                <a:pos x="134" y="75"/>
              </a:cxn>
              <a:cxn ang="0">
                <a:pos x="112" y="126"/>
              </a:cxn>
              <a:cxn ang="0">
                <a:pos x="85" y="200"/>
              </a:cxn>
              <a:cxn ang="0">
                <a:pos x="58" y="269"/>
              </a:cxn>
              <a:cxn ang="0">
                <a:pos x="85" y="318"/>
              </a:cxn>
            </a:cxnLst>
            <a:rect l="0" t="0" r="r" b="b"/>
            <a:pathLst>
              <a:path w="1243" h="3407">
                <a:moveTo>
                  <a:pt x="109" y="377"/>
                </a:moveTo>
                <a:lnTo>
                  <a:pt x="128" y="466"/>
                </a:lnTo>
                <a:cubicBezTo>
                  <a:pt x="137" y="505"/>
                  <a:pt x="151" y="571"/>
                  <a:pt x="166" y="611"/>
                </a:cubicBezTo>
                <a:cubicBezTo>
                  <a:pt x="181" y="651"/>
                  <a:pt x="222" y="678"/>
                  <a:pt x="217" y="704"/>
                </a:cubicBezTo>
                <a:lnTo>
                  <a:pt x="133" y="770"/>
                </a:lnTo>
                <a:cubicBezTo>
                  <a:pt x="112" y="788"/>
                  <a:pt x="98" y="794"/>
                  <a:pt x="92" y="813"/>
                </a:cubicBezTo>
                <a:cubicBezTo>
                  <a:pt x="85" y="829"/>
                  <a:pt x="95" y="865"/>
                  <a:pt x="95" y="884"/>
                </a:cubicBezTo>
                <a:cubicBezTo>
                  <a:pt x="95" y="903"/>
                  <a:pt x="88" y="905"/>
                  <a:pt x="91" y="926"/>
                </a:cubicBezTo>
                <a:lnTo>
                  <a:pt x="112" y="1008"/>
                </a:lnTo>
                <a:lnTo>
                  <a:pt x="128" y="1079"/>
                </a:lnTo>
                <a:lnTo>
                  <a:pt x="113" y="1112"/>
                </a:lnTo>
                <a:lnTo>
                  <a:pt x="104" y="1192"/>
                </a:lnTo>
                <a:lnTo>
                  <a:pt x="113" y="1274"/>
                </a:lnTo>
                <a:cubicBezTo>
                  <a:pt x="115" y="1297"/>
                  <a:pt x="111" y="1314"/>
                  <a:pt x="113" y="1332"/>
                </a:cubicBezTo>
                <a:cubicBezTo>
                  <a:pt x="115" y="1351"/>
                  <a:pt x="122" y="1366"/>
                  <a:pt x="124" y="1383"/>
                </a:cubicBezTo>
                <a:cubicBezTo>
                  <a:pt x="126" y="1400"/>
                  <a:pt x="125" y="1418"/>
                  <a:pt x="128" y="1434"/>
                </a:cubicBezTo>
                <a:cubicBezTo>
                  <a:pt x="123" y="1450"/>
                  <a:pt x="99" y="1467"/>
                  <a:pt x="95" y="1487"/>
                </a:cubicBezTo>
                <a:cubicBezTo>
                  <a:pt x="91" y="1507"/>
                  <a:pt x="103" y="1535"/>
                  <a:pt x="104" y="1555"/>
                </a:cubicBezTo>
                <a:lnTo>
                  <a:pt x="95" y="1595"/>
                </a:lnTo>
                <a:lnTo>
                  <a:pt x="85" y="1629"/>
                </a:lnTo>
                <a:lnTo>
                  <a:pt x="88" y="1674"/>
                </a:lnTo>
                <a:cubicBezTo>
                  <a:pt x="86" y="1687"/>
                  <a:pt x="74" y="1696"/>
                  <a:pt x="71" y="1707"/>
                </a:cubicBezTo>
                <a:cubicBezTo>
                  <a:pt x="68" y="1718"/>
                  <a:pt x="79" y="1728"/>
                  <a:pt x="68" y="1743"/>
                </a:cubicBezTo>
                <a:cubicBezTo>
                  <a:pt x="58" y="1758"/>
                  <a:pt x="18" y="1782"/>
                  <a:pt x="10" y="1800"/>
                </a:cubicBezTo>
                <a:cubicBezTo>
                  <a:pt x="0" y="1817"/>
                  <a:pt x="11" y="1822"/>
                  <a:pt x="19" y="1854"/>
                </a:cubicBezTo>
                <a:lnTo>
                  <a:pt x="28" y="1916"/>
                </a:lnTo>
                <a:lnTo>
                  <a:pt x="64" y="1982"/>
                </a:lnTo>
                <a:lnTo>
                  <a:pt x="71" y="2037"/>
                </a:lnTo>
                <a:lnTo>
                  <a:pt x="85" y="2090"/>
                </a:lnTo>
                <a:lnTo>
                  <a:pt x="173" y="2259"/>
                </a:lnTo>
                <a:lnTo>
                  <a:pt x="223" y="2352"/>
                </a:lnTo>
                <a:lnTo>
                  <a:pt x="249" y="2402"/>
                </a:lnTo>
                <a:lnTo>
                  <a:pt x="301" y="2490"/>
                </a:lnTo>
                <a:lnTo>
                  <a:pt x="335" y="2559"/>
                </a:lnTo>
                <a:lnTo>
                  <a:pt x="362" y="2615"/>
                </a:lnTo>
                <a:cubicBezTo>
                  <a:pt x="371" y="2634"/>
                  <a:pt x="385" y="2659"/>
                  <a:pt x="391" y="2676"/>
                </a:cubicBezTo>
                <a:cubicBezTo>
                  <a:pt x="397" y="2693"/>
                  <a:pt x="392" y="2702"/>
                  <a:pt x="401" y="2717"/>
                </a:cubicBezTo>
                <a:lnTo>
                  <a:pt x="443" y="2765"/>
                </a:lnTo>
                <a:lnTo>
                  <a:pt x="346" y="2816"/>
                </a:lnTo>
                <a:lnTo>
                  <a:pt x="262" y="2874"/>
                </a:lnTo>
                <a:cubicBezTo>
                  <a:pt x="248" y="2892"/>
                  <a:pt x="263" y="2915"/>
                  <a:pt x="263" y="2922"/>
                </a:cubicBezTo>
                <a:cubicBezTo>
                  <a:pt x="263" y="2929"/>
                  <a:pt x="254" y="2913"/>
                  <a:pt x="260" y="2919"/>
                </a:cubicBezTo>
                <a:cubicBezTo>
                  <a:pt x="266" y="2932"/>
                  <a:pt x="276" y="2956"/>
                  <a:pt x="298" y="2958"/>
                </a:cubicBezTo>
                <a:lnTo>
                  <a:pt x="386" y="2942"/>
                </a:lnTo>
                <a:lnTo>
                  <a:pt x="367" y="2961"/>
                </a:lnTo>
                <a:lnTo>
                  <a:pt x="341" y="3069"/>
                </a:lnTo>
                <a:lnTo>
                  <a:pt x="370" y="3103"/>
                </a:lnTo>
                <a:lnTo>
                  <a:pt x="298" y="3273"/>
                </a:lnTo>
                <a:lnTo>
                  <a:pt x="268" y="3344"/>
                </a:lnTo>
                <a:cubicBezTo>
                  <a:pt x="266" y="3363"/>
                  <a:pt x="269" y="3380"/>
                  <a:pt x="284" y="3389"/>
                </a:cubicBezTo>
                <a:cubicBezTo>
                  <a:pt x="296" y="3397"/>
                  <a:pt x="335" y="3407"/>
                  <a:pt x="361" y="3396"/>
                </a:cubicBezTo>
                <a:lnTo>
                  <a:pt x="443" y="3321"/>
                </a:lnTo>
                <a:lnTo>
                  <a:pt x="491" y="3249"/>
                </a:lnTo>
                <a:lnTo>
                  <a:pt x="515" y="3140"/>
                </a:lnTo>
                <a:lnTo>
                  <a:pt x="564" y="3103"/>
                </a:lnTo>
                <a:lnTo>
                  <a:pt x="588" y="3055"/>
                </a:lnTo>
                <a:lnTo>
                  <a:pt x="631" y="2934"/>
                </a:lnTo>
                <a:lnTo>
                  <a:pt x="647" y="2831"/>
                </a:lnTo>
                <a:lnTo>
                  <a:pt x="668" y="2811"/>
                </a:lnTo>
                <a:cubicBezTo>
                  <a:pt x="671" y="2801"/>
                  <a:pt x="665" y="2789"/>
                  <a:pt x="667" y="2771"/>
                </a:cubicBezTo>
                <a:cubicBezTo>
                  <a:pt x="669" y="2753"/>
                  <a:pt x="679" y="2716"/>
                  <a:pt x="680" y="2702"/>
                </a:cubicBezTo>
                <a:cubicBezTo>
                  <a:pt x="678" y="2685"/>
                  <a:pt x="670" y="2695"/>
                  <a:pt x="670" y="2685"/>
                </a:cubicBezTo>
                <a:lnTo>
                  <a:pt x="679" y="2640"/>
                </a:lnTo>
                <a:lnTo>
                  <a:pt x="676" y="2589"/>
                </a:lnTo>
                <a:lnTo>
                  <a:pt x="685" y="2499"/>
                </a:lnTo>
                <a:lnTo>
                  <a:pt x="703" y="2448"/>
                </a:lnTo>
                <a:lnTo>
                  <a:pt x="712" y="2400"/>
                </a:lnTo>
                <a:lnTo>
                  <a:pt x="718" y="2331"/>
                </a:lnTo>
                <a:lnTo>
                  <a:pt x="733" y="2257"/>
                </a:lnTo>
                <a:lnTo>
                  <a:pt x="760" y="2133"/>
                </a:lnTo>
                <a:cubicBezTo>
                  <a:pt x="771" y="2106"/>
                  <a:pt x="793" y="2115"/>
                  <a:pt x="799" y="2096"/>
                </a:cubicBezTo>
                <a:cubicBezTo>
                  <a:pt x="805" y="2077"/>
                  <a:pt x="802" y="2051"/>
                  <a:pt x="796" y="2021"/>
                </a:cubicBezTo>
                <a:lnTo>
                  <a:pt x="764" y="1916"/>
                </a:lnTo>
                <a:lnTo>
                  <a:pt x="769" y="1788"/>
                </a:lnTo>
                <a:lnTo>
                  <a:pt x="757" y="1725"/>
                </a:lnTo>
                <a:lnTo>
                  <a:pt x="758" y="1676"/>
                </a:lnTo>
                <a:lnTo>
                  <a:pt x="745" y="1625"/>
                </a:lnTo>
                <a:lnTo>
                  <a:pt x="740" y="1476"/>
                </a:lnTo>
                <a:lnTo>
                  <a:pt x="757" y="1418"/>
                </a:lnTo>
                <a:lnTo>
                  <a:pt x="767" y="1338"/>
                </a:lnTo>
                <a:lnTo>
                  <a:pt x="787" y="1280"/>
                </a:lnTo>
                <a:lnTo>
                  <a:pt x="797" y="1223"/>
                </a:lnTo>
                <a:lnTo>
                  <a:pt x="806" y="1218"/>
                </a:lnTo>
                <a:lnTo>
                  <a:pt x="842" y="1223"/>
                </a:lnTo>
                <a:lnTo>
                  <a:pt x="997" y="1176"/>
                </a:lnTo>
                <a:lnTo>
                  <a:pt x="1070" y="1137"/>
                </a:lnTo>
                <a:lnTo>
                  <a:pt x="1093" y="1083"/>
                </a:lnTo>
                <a:cubicBezTo>
                  <a:pt x="1116" y="1063"/>
                  <a:pt x="1187" y="1039"/>
                  <a:pt x="1207" y="1017"/>
                </a:cubicBezTo>
                <a:cubicBezTo>
                  <a:pt x="1226" y="993"/>
                  <a:pt x="1204" y="970"/>
                  <a:pt x="1210" y="951"/>
                </a:cubicBezTo>
                <a:cubicBezTo>
                  <a:pt x="1216" y="932"/>
                  <a:pt x="1238" y="919"/>
                  <a:pt x="1241" y="902"/>
                </a:cubicBezTo>
                <a:cubicBezTo>
                  <a:pt x="1243" y="881"/>
                  <a:pt x="1230" y="867"/>
                  <a:pt x="1229" y="848"/>
                </a:cubicBezTo>
                <a:cubicBezTo>
                  <a:pt x="1228" y="829"/>
                  <a:pt x="1242" y="810"/>
                  <a:pt x="1237" y="789"/>
                </a:cubicBezTo>
                <a:cubicBezTo>
                  <a:pt x="1234" y="763"/>
                  <a:pt x="1208" y="745"/>
                  <a:pt x="1201" y="720"/>
                </a:cubicBezTo>
                <a:cubicBezTo>
                  <a:pt x="1195" y="689"/>
                  <a:pt x="1208" y="660"/>
                  <a:pt x="1195" y="641"/>
                </a:cubicBezTo>
                <a:cubicBezTo>
                  <a:pt x="1179" y="620"/>
                  <a:pt x="1144" y="620"/>
                  <a:pt x="1121" y="608"/>
                </a:cubicBezTo>
                <a:cubicBezTo>
                  <a:pt x="1098" y="596"/>
                  <a:pt x="1069" y="583"/>
                  <a:pt x="1055" y="569"/>
                </a:cubicBezTo>
                <a:cubicBezTo>
                  <a:pt x="1037" y="556"/>
                  <a:pt x="1038" y="541"/>
                  <a:pt x="1037" y="522"/>
                </a:cubicBezTo>
                <a:cubicBezTo>
                  <a:pt x="1036" y="503"/>
                  <a:pt x="1044" y="481"/>
                  <a:pt x="1051" y="452"/>
                </a:cubicBezTo>
                <a:cubicBezTo>
                  <a:pt x="1058" y="423"/>
                  <a:pt x="1076" y="374"/>
                  <a:pt x="1081" y="345"/>
                </a:cubicBezTo>
                <a:cubicBezTo>
                  <a:pt x="1088" y="304"/>
                  <a:pt x="1087" y="297"/>
                  <a:pt x="1082" y="281"/>
                </a:cubicBezTo>
                <a:cubicBezTo>
                  <a:pt x="1077" y="265"/>
                  <a:pt x="1066" y="251"/>
                  <a:pt x="1052" y="246"/>
                </a:cubicBezTo>
                <a:cubicBezTo>
                  <a:pt x="1040" y="242"/>
                  <a:pt x="1016" y="232"/>
                  <a:pt x="999" y="249"/>
                </a:cubicBezTo>
                <a:cubicBezTo>
                  <a:pt x="983" y="265"/>
                  <a:pt x="963" y="309"/>
                  <a:pt x="953" y="344"/>
                </a:cubicBezTo>
                <a:cubicBezTo>
                  <a:pt x="945" y="376"/>
                  <a:pt x="945" y="434"/>
                  <a:pt x="941" y="462"/>
                </a:cubicBezTo>
                <a:lnTo>
                  <a:pt x="927" y="515"/>
                </a:lnTo>
                <a:lnTo>
                  <a:pt x="907" y="545"/>
                </a:lnTo>
                <a:lnTo>
                  <a:pt x="883" y="626"/>
                </a:lnTo>
                <a:lnTo>
                  <a:pt x="866" y="690"/>
                </a:lnTo>
                <a:lnTo>
                  <a:pt x="869" y="780"/>
                </a:lnTo>
                <a:lnTo>
                  <a:pt x="860" y="782"/>
                </a:lnTo>
                <a:lnTo>
                  <a:pt x="832" y="699"/>
                </a:lnTo>
                <a:lnTo>
                  <a:pt x="794" y="659"/>
                </a:lnTo>
                <a:cubicBezTo>
                  <a:pt x="777" y="648"/>
                  <a:pt x="750" y="636"/>
                  <a:pt x="727" y="633"/>
                </a:cubicBezTo>
                <a:cubicBezTo>
                  <a:pt x="706" y="630"/>
                  <a:pt x="677" y="642"/>
                  <a:pt x="656" y="641"/>
                </a:cubicBezTo>
                <a:cubicBezTo>
                  <a:pt x="634" y="640"/>
                  <a:pt x="610" y="632"/>
                  <a:pt x="602" y="627"/>
                </a:cubicBezTo>
                <a:lnTo>
                  <a:pt x="605" y="609"/>
                </a:lnTo>
                <a:lnTo>
                  <a:pt x="533" y="545"/>
                </a:lnTo>
                <a:cubicBezTo>
                  <a:pt x="524" y="530"/>
                  <a:pt x="544" y="530"/>
                  <a:pt x="550" y="521"/>
                </a:cubicBezTo>
                <a:cubicBezTo>
                  <a:pt x="556" y="512"/>
                  <a:pt x="565" y="503"/>
                  <a:pt x="572" y="489"/>
                </a:cubicBezTo>
                <a:cubicBezTo>
                  <a:pt x="582" y="469"/>
                  <a:pt x="591" y="455"/>
                  <a:pt x="595" y="434"/>
                </a:cubicBezTo>
                <a:cubicBezTo>
                  <a:pt x="597" y="419"/>
                  <a:pt x="596" y="402"/>
                  <a:pt x="593" y="399"/>
                </a:cubicBezTo>
                <a:cubicBezTo>
                  <a:pt x="590" y="396"/>
                  <a:pt x="578" y="393"/>
                  <a:pt x="578" y="389"/>
                </a:cubicBezTo>
                <a:cubicBezTo>
                  <a:pt x="578" y="385"/>
                  <a:pt x="588" y="378"/>
                  <a:pt x="592" y="374"/>
                </a:cubicBezTo>
                <a:lnTo>
                  <a:pt x="604" y="365"/>
                </a:lnTo>
                <a:lnTo>
                  <a:pt x="599" y="342"/>
                </a:lnTo>
                <a:lnTo>
                  <a:pt x="613" y="345"/>
                </a:lnTo>
                <a:lnTo>
                  <a:pt x="602" y="306"/>
                </a:lnTo>
                <a:cubicBezTo>
                  <a:pt x="603" y="298"/>
                  <a:pt x="617" y="300"/>
                  <a:pt x="617" y="294"/>
                </a:cubicBezTo>
                <a:cubicBezTo>
                  <a:pt x="618" y="290"/>
                  <a:pt x="600" y="277"/>
                  <a:pt x="599" y="270"/>
                </a:cubicBezTo>
                <a:lnTo>
                  <a:pt x="622" y="261"/>
                </a:lnTo>
                <a:cubicBezTo>
                  <a:pt x="621" y="252"/>
                  <a:pt x="594" y="221"/>
                  <a:pt x="593" y="216"/>
                </a:cubicBezTo>
                <a:cubicBezTo>
                  <a:pt x="594" y="211"/>
                  <a:pt x="623" y="249"/>
                  <a:pt x="617" y="231"/>
                </a:cubicBezTo>
                <a:cubicBezTo>
                  <a:pt x="611" y="213"/>
                  <a:pt x="599" y="197"/>
                  <a:pt x="595" y="189"/>
                </a:cubicBezTo>
                <a:cubicBezTo>
                  <a:pt x="591" y="182"/>
                  <a:pt x="575" y="164"/>
                  <a:pt x="604" y="177"/>
                </a:cubicBezTo>
                <a:cubicBezTo>
                  <a:pt x="633" y="190"/>
                  <a:pt x="581" y="155"/>
                  <a:pt x="575" y="146"/>
                </a:cubicBezTo>
                <a:cubicBezTo>
                  <a:pt x="569" y="137"/>
                  <a:pt x="565" y="127"/>
                  <a:pt x="566" y="122"/>
                </a:cubicBezTo>
                <a:cubicBezTo>
                  <a:pt x="567" y="117"/>
                  <a:pt x="584" y="121"/>
                  <a:pt x="581" y="117"/>
                </a:cubicBezTo>
                <a:cubicBezTo>
                  <a:pt x="578" y="113"/>
                  <a:pt x="560" y="107"/>
                  <a:pt x="550" y="98"/>
                </a:cubicBezTo>
                <a:cubicBezTo>
                  <a:pt x="540" y="89"/>
                  <a:pt x="537" y="74"/>
                  <a:pt x="523" y="63"/>
                </a:cubicBezTo>
                <a:cubicBezTo>
                  <a:pt x="507" y="48"/>
                  <a:pt x="485" y="40"/>
                  <a:pt x="467" y="31"/>
                </a:cubicBezTo>
                <a:cubicBezTo>
                  <a:pt x="449" y="22"/>
                  <a:pt x="434" y="16"/>
                  <a:pt x="416" y="11"/>
                </a:cubicBezTo>
                <a:cubicBezTo>
                  <a:pt x="398" y="6"/>
                  <a:pt x="378" y="0"/>
                  <a:pt x="359" y="2"/>
                </a:cubicBezTo>
                <a:cubicBezTo>
                  <a:pt x="339" y="5"/>
                  <a:pt x="321" y="19"/>
                  <a:pt x="304" y="21"/>
                </a:cubicBezTo>
                <a:cubicBezTo>
                  <a:pt x="287" y="23"/>
                  <a:pt x="275" y="8"/>
                  <a:pt x="256" y="12"/>
                </a:cubicBezTo>
                <a:cubicBezTo>
                  <a:pt x="239" y="15"/>
                  <a:pt x="208" y="31"/>
                  <a:pt x="190" y="44"/>
                </a:cubicBezTo>
                <a:lnTo>
                  <a:pt x="136" y="87"/>
                </a:lnTo>
                <a:cubicBezTo>
                  <a:pt x="127" y="92"/>
                  <a:pt x="137" y="72"/>
                  <a:pt x="134" y="75"/>
                </a:cubicBezTo>
                <a:cubicBezTo>
                  <a:pt x="132" y="77"/>
                  <a:pt x="125" y="96"/>
                  <a:pt x="121" y="104"/>
                </a:cubicBezTo>
                <a:cubicBezTo>
                  <a:pt x="118" y="105"/>
                  <a:pt x="117" y="80"/>
                  <a:pt x="115" y="84"/>
                </a:cubicBezTo>
                <a:cubicBezTo>
                  <a:pt x="113" y="88"/>
                  <a:pt x="115" y="111"/>
                  <a:pt x="112" y="126"/>
                </a:cubicBezTo>
                <a:cubicBezTo>
                  <a:pt x="109" y="141"/>
                  <a:pt x="100" y="170"/>
                  <a:pt x="94" y="174"/>
                </a:cubicBezTo>
                <a:cubicBezTo>
                  <a:pt x="90" y="187"/>
                  <a:pt x="72" y="133"/>
                  <a:pt x="77" y="152"/>
                </a:cubicBezTo>
                <a:cubicBezTo>
                  <a:pt x="82" y="171"/>
                  <a:pt x="86" y="196"/>
                  <a:pt x="85" y="200"/>
                </a:cubicBezTo>
                <a:cubicBezTo>
                  <a:pt x="84" y="204"/>
                  <a:pt x="73" y="170"/>
                  <a:pt x="70" y="176"/>
                </a:cubicBezTo>
                <a:cubicBezTo>
                  <a:pt x="87" y="212"/>
                  <a:pt x="67" y="215"/>
                  <a:pt x="68" y="237"/>
                </a:cubicBezTo>
                <a:cubicBezTo>
                  <a:pt x="66" y="252"/>
                  <a:pt x="77" y="263"/>
                  <a:pt x="58" y="269"/>
                </a:cubicBezTo>
                <a:cubicBezTo>
                  <a:pt x="39" y="275"/>
                  <a:pt x="77" y="275"/>
                  <a:pt x="77" y="279"/>
                </a:cubicBezTo>
                <a:cubicBezTo>
                  <a:pt x="77" y="283"/>
                  <a:pt x="74" y="297"/>
                  <a:pt x="58" y="294"/>
                </a:cubicBezTo>
                <a:cubicBezTo>
                  <a:pt x="42" y="291"/>
                  <a:pt x="80" y="310"/>
                  <a:pt x="85" y="318"/>
                </a:cubicBezTo>
                <a:cubicBezTo>
                  <a:pt x="90" y="326"/>
                  <a:pt x="85" y="334"/>
                  <a:pt x="89" y="344"/>
                </a:cubicBezTo>
                <a:lnTo>
                  <a:pt x="109" y="377"/>
                </a:lnTo>
                <a:close/>
              </a:path>
            </a:pathLst>
          </a:custGeom>
          <a:gradFill flip="none" rotWithShape="1">
            <a:gsLst>
              <a:gs pos="0">
                <a:srgbClr val="7C66DC"/>
              </a:gs>
              <a:gs pos="50000">
                <a:srgbClr val="7C66DC"/>
              </a:gs>
              <a:gs pos="100000">
                <a:schemeClr val="bg1"/>
              </a:gs>
            </a:gsLst>
            <a:lin ang="3600000" scaled="0"/>
            <a:tileRect/>
          </a:gradFill>
          <a:ln w="9525" cap="flat" cmpd="sng">
            <a:noFill/>
            <a:prstDash val="solid"/>
            <a:round/>
            <a:headEnd/>
            <a:tailEnd/>
          </a:ln>
          <a:effectLst>
            <a:reflection blurRad="6350" stA="50000" endA="300" endPos="55000" dir="5400000" sy="-100000" algn="bl" rotWithShape="0"/>
          </a:effec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7" name="文字方塊 11"/>
          <p:cNvSpPr txBox="1"/>
          <p:nvPr/>
        </p:nvSpPr>
        <p:spPr>
          <a:xfrm>
            <a:off x="2535435" y="290498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High Purity</a:t>
            </a:r>
            <a:endParaRPr lang="zh-TW" altLang="en-US" sz="2400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文字方塊 12"/>
          <p:cNvSpPr txBox="1"/>
          <p:nvPr/>
        </p:nvSpPr>
        <p:spPr>
          <a:xfrm>
            <a:off x="6955035" y="2764248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Know-How Technology</a:t>
            </a:r>
            <a:endParaRPr lang="zh-TW" altLang="en-US" sz="2400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文字方塊 13"/>
          <p:cNvSpPr txBox="1"/>
          <p:nvPr/>
        </p:nvSpPr>
        <p:spPr>
          <a:xfrm>
            <a:off x="2230635" y="4966845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More Safety</a:t>
            </a:r>
            <a:endParaRPr lang="zh-TW" altLang="en-US" sz="2400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文字方塊 15"/>
          <p:cNvSpPr txBox="1"/>
          <p:nvPr/>
        </p:nvSpPr>
        <p:spPr>
          <a:xfrm>
            <a:off x="7564635" y="4821648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More Profession</a:t>
            </a:r>
            <a:endParaRPr lang="zh-TW" altLang="en-US" sz="2400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1"/>
          <p:cNvSpPr txBox="1"/>
          <p:nvPr/>
        </p:nvSpPr>
        <p:spPr>
          <a:xfrm>
            <a:off x="1960470" y="883785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rgbClr val="6E32C8"/>
                </a:solidFill>
                <a:latin typeface="Arial" pitchFamily="34" charset="0"/>
                <a:cs typeface="Arial" pitchFamily="34" charset="0"/>
              </a:rPr>
              <a:t>Unique Advantages</a:t>
            </a:r>
            <a:endParaRPr lang="zh-TW" altLang="en-US" sz="3200" b="1" dirty="0">
              <a:solidFill>
                <a:srgbClr val="6E32C8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直線接點 2"/>
          <p:cNvCxnSpPr/>
          <p:nvPr/>
        </p:nvCxnSpPr>
        <p:spPr>
          <a:xfrm>
            <a:off x="1579470" y="1468560"/>
            <a:ext cx="4392000" cy="1588"/>
          </a:xfrm>
          <a:prstGeom prst="line">
            <a:avLst/>
          </a:prstGeom>
          <a:ln w="57150">
            <a:solidFill>
              <a:srgbClr val="F58B1F">
                <a:alpha val="69804"/>
              </a:srgb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圆角矩形 14"/>
          <p:cNvSpPr/>
          <p:nvPr/>
        </p:nvSpPr>
        <p:spPr>
          <a:xfrm>
            <a:off x="1579470" y="1849560"/>
            <a:ext cx="4572000" cy="1524000"/>
          </a:xfrm>
          <a:custGeom>
            <a:avLst/>
            <a:gdLst/>
            <a:ahLst/>
            <a:cxnLst/>
            <a:rect l="l" t="t" r="r" b="b"/>
            <a:pathLst>
              <a:path w="3960440" h="648072">
                <a:moveTo>
                  <a:pt x="0" y="0"/>
                </a:moveTo>
                <a:lnTo>
                  <a:pt x="3636404" y="0"/>
                </a:lnTo>
                <a:cubicBezTo>
                  <a:pt x="3815364" y="0"/>
                  <a:pt x="3960440" y="145076"/>
                  <a:pt x="3960440" y="324036"/>
                </a:cubicBezTo>
                <a:cubicBezTo>
                  <a:pt x="3960440" y="502996"/>
                  <a:pt x="3815364" y="648072"/>
                  <a:pt x="3636404" y="648072"/>
                </a:cubicBezTo>
                <a:lnTo>
                  <a:pt x="0" y="648072"/>
                </a:lnTo>
                <a:close/>
              </a:path>
            </a:pathLst>
          </a:custGeom>
          <a:solidFill>
            <a:srgbClr val="7C66DC">
              <a:alpha val="69804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2000" b="1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" name="Picture 2" descr="http://static.lfgss.com/attachments/17831d1258628431-brain-hand-gesture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3200" y="2344859"/>
            <a:ext cx="4782670" cy="3695701"/>
          </a:xfrm>
          <a:prstGeom prst="rect">
            <a:avLst/>
          </a:prstGeom>
          <a:noFill/>
        </p:spPr>
      </p:pic>
      <p:sp>
        <p:nvSpPr>
          <p:cNvPr id="8" name="文字方塊 17"/>
          <p:cNvSpPr txBox="1"/>
          <p:nvPr/>
        </p:nvSpPr>
        <p:spPr>
          <a:xfrm>
            <a:off x="1655670" y="1844857"/>
            <a:ext cx="457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High Purity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en-US" altLang="zh-TW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99% Active Ingredient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en-US" altLang="zh-TW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Featured Quality Raw Materials From Spain</a:t>
            </a:r>
          </a:p>
        </p:txBody>
      </p:sp>
      <p:sp>
        <p:nvSpPr>
          <p:cNvPr id="9" name="圆角矩形 14"/>
          <p:cNvSpPr/>
          <p:nvPr/>
        </p:nvSpPr>
        <p:spPr>
          <a:xfrm>
            <a:off x="1579470" y="3906960"/>
            <a:ext cx="4648200" cy="1524000"/>
          </a:xfrm>
          <a:custGeom>
            <a:avLst/>
            <a:gdLst/>
            <a:ahLst/>
            <a:cxnLst/>
            <a:rect l="l" t="t" r="r" b="b"/>
            <a:pathLst>
              <a:path w="3960440" h="648072">
                <a:moveTo>
                  <a:pt x="0" y="0"/>
                </a:moveTo>
                <a:lnTo>
                  <a:pt x="3636404" y="0"/>
                </a:lnTo>
                <a:cubicBezTo>
                  <a:pt x="3815364" y="0"/>
                  <a:pt x="3960440" y="145076"/>
                  <a:pt x="3960440" y="324036"/>
                </a:cubicBezTo>
                <a:cubicBezTo>
                  <a:pt x="3960440" y="502996"/>
                  <a:pt x="3815364" y="648072"/>
                  <a:pt x="3636404" y="648072"/>
                </a:cubicBezTo>
                <a:lnTo>
                  <a:pt x="0" y="648072"/>
                </a:lnTo>
                <a:close/>
              </a:path>
            </a:pathLst>
          </a:custGeom>
          <a:solidFill>
            <a:srgbClr val="7C66DC">
              <a:alpha val="69804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2000" b="1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文字方塊 19"/>
          <p:cNvSpPr txBox="1"/>
          <p:nvPr/>
        </p:nvSpPr>
        <p:spPr>
          <a:xfrm>
            <a:off x="1655670" y="3906960"/>
            <a:ext cx="449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/>
            <a:r>
              <a:rPr lang="en-US" altLang="zh-T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Know-How Technology</a:t>
            </a:r>
          </a:p>
          <a:p>
            <a:pPr marL="273050" lvl="1" indent="-273050">
              <a:buFont typeface="Arial" pitchFamily="34" charset="0"/>
              <a:buChar char="•"/>
            </a:pPr>
            <a:r>
              <a:rPr lang="en-US" altLang="zh-TW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 certified </a:t>
            </a:r>
            <a:r>
              <a:rPr lang="en-US" altLang="zh-TW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cGMP</a:t>
            </a:r>
            <a:r>
              <a:rPr lang="en-US" altLang="zh-TW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product line</a:t>
            </a:r>
          </a:p>
          <a:p>
            <a:pPr marL="273050" lvl="1" indent="-273050">
              <a:buFont typeface="Arial" pitchFamily="34" charset="0"/>
              <a:buChar char="•"/>
            </a:pPr>
            <a:r>
              <a:rPr lang="en-US" altLang="zh-TW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International Certified Quality Control </a:t>
            </a:r>
            <a:endParaRPr lang="zh-TW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4"/>
          <p:cNvSpPr>
            <a:spLocks/>
          </p:cNvSpPr>
          <p:nvPr/>
        </p:nvSpPr>
        <p:spPr bwMode="gray">
          <a:xfrm>
            <a:off x="1849625" y="3886200"/>
            <a:ext cx="2005026" cy="457200"/>
          </a:xfrm>
          <a:custGeom>
            <a:avLst/>
            <a:gdLst>
              <a:gd name="T0" fmla="*/ 7900 w 1270"/>
              <a:gd name="T1" fmla="*/ 481012 h 303"/>
              <a:gd name="T2" fmla="*/ 33180 w 1270"/>
              <a:gd name="T3" fmla="*/ 280987 h 303"/>
              <a:gd name="T4" fmla="*/ 271760 w 1270"/>
              <a:gd name="T5" fmla="*/ 34925 h 303"/>
              <a:gd name="T6" fmla="*/ 570380 w 1270"/>
              <a:gd name="T7" fmla="*/ 17462 h 303"/>
              <a:gd name="T8" fmla="*/ 1472560 w 1270"/>
              <a:gd name="T9" fmla="*/ 19050 h 303"/>
              <a:gd name="T10" fmla="*/ 1690600 w 1270"/>
              <a:gd name="T11" fmla="*/ 22225 h 303"/>
              <a:gd name="T12" fmla="*/ 1990800 w 1270"/>
              <a:gd name="T13" fmla="*/ 300037 h 303"/>
              <a:gd name="T14" fmla="*/ 2000280 w 1270"/>
              <a:gd name="T15" fmla="*/ 479425 h 303"/>
              <a:gd name="T16" fmla="*/ 7900 w 1270"/>
              <a:gd name="T17" fmla="*/ 481012 h 3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270" h="303">
                <a:moveTo>
                  <a:pt x="5" y="303"/>
                </a:moveTo>
                <a:cubicBezTo>
                  <a:pt x="5" y="303"/>
                  <a:pt x="0" y="253"/>
                  <a:pt x="21" y="177"/>
                </a:cubicBezTo>
                <a:cubicBezTo>
                  <a:pt x="48" y="130"/>
                  <a:pt x="69" y="44"/>
                  <a:pt x="172" y="22"/>
                </a:cubicBezTo>
                <a:cubicBezTo>
                  <a:pt x="275" y="0"/>
                  <a:pt x="235" y="13"/>
                  <a:pt x="361" y="11"/>
                </a:cubicBezTo>
                <a:cubicBezTo>
                  <a:pt x="487" y="9"/>
                  <a:pt x="813" y="12"/>
                  <a:pt x="932" y="12"/>
                </a:cubicBezTo>
                <a:cubicBezTo>
                  <a:pt x="1050" y="12"/>
                  <a:pt x="998" y="2"/>
                  <a:pt x="1070" y="14"/>
                </a:cubicBezTo>
                <a:cubicBezTo>
                  <a:pt x="1143" y="26"/>
                  <a:pt x="1215" y="84"/>
                  <a:pt x="1260" y="189"/>
                </a:cubicBezTo>
                <a:cubicBezTo>
                  <a:pt x="1270" y="262"/>
                  <a:pt x="1266" y="302"/>
                  <a:pt x="1266" y="302"/>
                </a:cubicBezTo>
                <a:lnTo>
                  <a:pt x="5" y="303"/>
                </a:lnTo>
                <a:close/>
              </a:path>
            </a:pathLst>
          </a:custGeom>
          <a:solidFill>
            <a:srgbClr val="F58B1F">
              <a:alpha val="69804"/>
            </a:srgbClr>
          </a:solidFill>
          <a:ln w="38100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AutoShape 3"/>
          <p:cNvSpPr>
            <a:spLocks noChangeArrowheads="1"/>
          </p:cNvSpPr>
          <p:nvPr/>
        </p:nvSpPr>
        <p:spPr bwMode="auto">
          <a:xfrm>
            <a:off x="1880929" y="3905252"/>
            <a:ext cx="1933274" cy="2266948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5A5A5A"/>
            </a:solidFill>
            <a:round/>
            <a:headEnd/>
            <a:tailEnd/>
          </a:ln>
          <a:effectLst/>
        </p:spPr>
        <p:txBody>
          <a:bodyPr anchor="ctr"/>
          <a:lstStyle/>
          <a:p>
            <a:pPr eaLnBrk="0" hangingPunct="0"/>
            <a:endParaRPr lang="en-US" altLang="zh-CN" sz="1400" dirty="0">
              <a:latin typeface="Verdana" pitchFamily="34" charset="0"/>
            </a:endParaRPr>
          </a:p>
        </p:txBody>
      </p:sp>
      <p:grpSp>
        <p:nvGrpSpPr>
          <p:cNvPr id="32" name="组合 3"/>
          <p:cNvGrpSpPr/>
          <p:nvPr/>
        </p:nvGrpSpPr>
        <p:grpSpPr>
          <a:xfrm>
            <a:off x="2078225" y="1905000"/>
            <a:ext cx="1752600" cy="1738348"/>
            <a:chOff x="323528" y="1196752"/>
            <a:chExt cx="1944217" cy="194421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33" name="组合 45"/>
            <p:cNvGrpSpPr/>
            <p:nvPr/>
          </p:nvGrpSpPr>
          <p:grpSpPr>
            <a:xfrm>
              <a:off x="323528" y="1196752"/>
              <a:ext cx="1944217" cy="1944217"/>
              <a:chOff x="323528" y="1196752"/>
              <a:chExt cx="2339752" cy="2339752"/>
            </a:xfrm>
          </p:grpSpPr>
          <p:sp>
            <p:nvSpPr>
              <p:cNvPr id="35" name="椭圆 6"/>
              <p:cNvSpPr/>
              <p:nvPr/>
            </p:nvSpPr>
            <p:spPr>
              <a:xfrm>
                <a:off x="539552" y="1340768"/>
                <a:ext cx="1944216" cy="1944216"/>
              </a:xfrm>
              <a:prstGeom prst="ellipse">
                <a:avLst/>
              </a:prstGeom>
              <a:solidFill>
                <a:srgbClr val="6E32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椭圆 7"/>
              <p:cNvSpPr/>
              <p:nvPr/>
            </p:nvSpPr>
            <p:spPr>
              <a:xfrm>
                <a:off x="323528" y="1196752"/>
                <a:ext cx="2339752" cy="2339752"/>
              </a:xfrm>
              <a:prstGeom prst="ellipse">
                <a:avLst/>
              </a:prstGeom>
              <a:solidFill>
                <a:srgbClr val="7D64C8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椭圆 8"/>
              <p:cNvSpPr/>
              <p:nvPr/>
            </p:nvSpPr>
            <p:spPr>
              <a:xfrm>
                <a:off x="683568" y="1412776"/>
                <a:ext cx="1656184" cy="172819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8" name="Group 18"/>
              <p:cNvGrpSpPr>
                <a:grpSpLocks/>
              </p:cNvGrpSpPr>
              <p:nvPr/>
            </p:nvGrpSpPr>
            <p:grpSpPr bwMode="auto">
              <a:xfrm>
                <a:off x="755576" y="1484784"/>
                <a:ext cx="1512168" cy="1584176"/>
                <a:chOff x="4166" y="1706"/>
                <a:chExt cx="1252" cy="1252"/>
              </a:xfrm>
            </p:grpSpPr>
            <p:sp>
              <p:nvSpPr>
                <p:cNvPr id="39" name="Oval 19"/>
                <p:cNvSpPr>
                  <a:spLocks noChangeArrowheads="1"/>
                </p:cNvSpPr>
                <p:nvPr/>
              </p:nvSpPr>
              <p:spPr bwMode="gray">
                <a:xfrm>
                  <a:off x="4166" y="1706"/>
                  <a:ext cx="1252" cy="12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zh-CN" altLang="en-US">
                    <a:latin typeface="Calibri" pitchFamily="34" charset="0"/>
                  </a:endParaRPr>
                </a:p>
              </p:txBody>
            </p:sp>
            <p:sp>
              <p:nvSpPr>
                <p:cNvPr id="40" name="Oval 20"/>
                <p:cNvSpPr>
                  <a:spLocks noChangeArrowheads="1"/>
                </p:cNvSpPr>
                <p:nvPr/>
              </p:nvSpPr>
              <p:spPr bwMode="gray">
                <a:xfrm>
                  <a:off x="4182" y="1713"/>
                  <a:ext cx="1222" cy="12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zh-CN" altLang="en-US">
                    <a:latin typeface="Calibri" pitchFamily="34" charset="0"/>
                  </a:endParaRPr>
                </a:p>
              </p:txBody>
            </p:sp>
            <p:sp>
              <p:nvSpPr>
                <p:cNvPr id="41" name="Oval 21"/>
                <p:cNvSpPr>
                  <a:spLocks noChangeArrowheads="1"/>
                </p:cNvSpPr>
                <p:nvPr/>
              </p:nvSpPr>
              <p:spPr bwMode="gray">
                <a:xfrm>
                  <a:off x="4195" y="1725"/>
                  <a:ext cx="1162" cy="11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zh-CN" altLang="en-US">
                    <a:latin typeface="Calibri" pitchFamily="34" charset="0"/>
                  </a:endParaRPr>
                </a:p>
              </p:txBody>
            </p:sp>
            <p:sp>
              <p:nvSpPr>
                <p:cNvPr id="42" name="Oval 22"/>
                <p:cNvSpPr>
                  <a:spLocks noChangeArrowheads="1"/>
                </p:cNvSpPr>
                <p:nvPr/>
              </p:nvSpPr>
              <p:spPr bwMode="gray">
                <a:xfrm>
                  <a:off x="4263" y="1757"/>
                  <a:ext cx="1033" cy="92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zh-CN" altLang="en-US">
                    <a:latin typeface="Calibri" pitchFamily="34" charset="0"/>
                  </a:endParaRPr>
                </a:p>
              </p:txBody>
            </p:sp>
          </p:grpSp>
        </p:grpSp>
        <p:sp>
          <p:nvSpPr>
            <p:cNvPr id="34" name="Text Box 38"/>
            <p:cNvSpPr txBox="1">
              <a:spLocks noChangeArrowheads="1"/>
            </p:cNvSpPr>
            <p:nvPr/>
          </p:nvSpPr>
          <p:spPr bwMode="gray">
            <a:xfrm>
              <a:off x="974668" y="1613520"/>
              <a:ext cx="636735" cy="91206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4400" b="1" dirty="0" smtClean="0">
                  <a:solidFill>
                    <a:srgbClr val="5A5A5A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altLang="zh-CN" sz="4400" b="1" dirty="0">
                <a:solidFill>
                  <a:srgbClr val="5A5A5A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3" name="组合 14"/>
          <p:cNvGrpSpPr/>
          <p:nvPr/>
        </p:nvGrpSpPr>
        <p:grpSpPr>
          <a:xfrm>
            <a:off x="4897625" y="2412650"/>
            <a:ext cx="1155840" cy="1092550"/>
            <a:chOff x="3707904" y="1556792"/>
            <a:chExt cx="1944216" cy="2016224"/>
          </a:xfrm>
        </p:grpSpPr>
        <p:sp>
          <p:nvSpPr>
            <p:cNvPr id="44" name="椭圆 15"/>
            <p:cNvSpPr/>
            <p:nvPr/>
          </p:nvSpPr>
          <p:spPr>
            <a:xfrm>
              <a:off x="3707904" y="1556792"/>
              <a:ext cx="1944216" cy="201622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16"/>
            <p:cNvSpPr/>
            <p:nvPr/>
          </p:nvSpPr>
          <p:spPr>
            <a:xfrm>
              <a:off x="3905345" y="1686871"/>
              <a:ext cx="1602759" cy="167012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17"/>
            <p:cNvSpPr/>
            <p:nvPr/>
          </p:nvSpPr>
          <p:spPr>
            <a:xfrm>
              <a:off x="3995936" y="1772816"/>
              <a:ext cx="1423900" cy="149384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47" name="Group 28"/>
            <p:cNvGrpSpPr>
              <a:grpSpLocks/>
            </p:cNvGrpSpPr>
            <p:nvPr/>
          </p:nvGrpSpPr>
          <p:grpSpPr bwMode="auto">
            <a:xfrm>
              <a:off x="4067944" y="1844824"/>
              <a:ext cx="1296144" cy="1368152"/>
              <a:chOff x="4166" y="1706"/>
              <a:chExt cx="1252" cy="1252"/>
            </a:xfrm>
          </p:grpSpPr>
          <p:sp>
            <p:nvSpPr>
              <p:cNvPr id="49" name="Oval 2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50" name="Oval 3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51" name="Oval 3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52" name="Oval 3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</p:grpSp>
        <p:sp>
          <p:nvSpPr>
            <p:cNvPr id="48" name="Text Box 39"/>
            <p:cNvSpPr txBox="1">
              <a:spLocks noChangeArrowheads="1"/>
            </p:cNvSpPr>
            <p:nvPr/>
          </p:nvSpPr>
          <p:spPr bwMode="gray">
            <a:xfrm flipH="1">
              <a:off x="4211960" y="1987635"/>
              <a:ext cx="1003465" cy="9655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zh-CN" sz="2800" b="1" dirty="0" smtClean="0">
                  <a:solidFill>
                    <a:srgbClr val="5A5A5A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US" altLang="zh-CN" sz="2800" b="1" dirty="0">
                <a:solidFill>
                  <a:srgbClr val="5A5A5A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3" name="AutoShape 6"/>
          <p:cNvSpPr>
            <a:spLocks noChangeArrowheads="1"/>
          </p:cNvSpPr>
          <p:nvPr/>
        </p:nvSpPr>
        <p:spPr bwMode="gray">
          <a:xfrm>
            <a:off x="7049497" y="2722697"/>
            <a:ext cx="422904" cy="400593"/>
          </a:xfrm>
          <a:prstGeom prst="chevron">
            <a:avLst>
              <a:gd name="adj" fmla="val 52514"/>
            </a:avLst>
          </a:prstGeom>
          <a:solidFill>
            <a:srgbClr val="5A5A5A">
              <a:alpha val="50196"/>
            </a:srgbClr>
          </a:solidFill>
          <a:ln w="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952937" y="3903377"/>
            <a:ext cx="1872208" cy="46166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Body Joint</a:t>
            </a:r>
            <a:endParaRPr lang="zh-CN" altLang="en-US" sz="2400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5" name="组合 26"/>
          <p:cNvGrpSpPr/>
          <p:nvPr/>
        </p:nvGrpSpPr>
        <p:grpSpPr>
          <a:xfrm>
            <a:off x="6816689" y="2412650"/>
            <a:ext cx="1155840" cy="1092550"/>
            <a:chOff x="3707904" y="1556792"/>
            <a:chExt cx="1944216" cy="2016224"/>
          </a:xfrm>
        </p:grpSpPr>
        <p:sp>
          <p:nvSpPr>
            <p:cNvPr id="56" name="椭圆 27"/>
            <p:cNvSpPr/>
            <p:nvPr/>
          </p:nvSpPr>
          <p:spPr>
            <a:xfrm>
              <a:off x="3707904" y="1556792"/>
              <a:ext cx="1944216" cy="201622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28"/>
            <p:cNvSpPr/>
            <p:nvPr/>
          </p:nvSpPr>
          <p:spPr>
            <a:xfrm>
              <a:off x="3905345" y="1686871"/>
              <a:ext cx="1602759" cy="167012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椭圆 29"/>
            <p:cNvSpPr/>
            <p:nvPr/>
          </p:nvSpPr>
          <p:spPr>
            <a:xfrm>
              <a:off x="3995936" y="1772816"/>
              <a:ext cx="1423900" cy="149384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59" name="Group 28"/>
            <p:cNvGrpSpPr>
              <a:grpSpLocks/>
            </p:cNvGrpSpPr>
            <p:nvPr/>
          </p:nvGrpSpPr>
          <p:grpSpPr bwMode="auto">
            <a:xfrm>
              <a:off x="4067944" y="1844824"/>
              <a:ext cx="1296144" cy="1368152"/>
              <a:chOff x="4166" y="1706"/>
              <a:chExt cx="1252" cy="1252"/>
            </a:xfrm>
          </p:grpSpPr>
          <p:sp>
            <p:nvSpPr>
              <p:cNvPr id="61" name="Oval 2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62" name="Oval 3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63" name="Oval 3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64" name="Oval 3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</p:grpSp>
        <p:sp>
          <p:nvSpPr>
            <p:cNvPr id="60" name="Text Box 39"/>
            <p:cNvSpPr txBox="1">
              <a:spLocks noChangeArrowheads="1"/>
            </p:cNvSpPr>
            <p:nvPr/>
          </p:nvSpPr>
          <p:spPr bwMode="gray">
            <a:xfrm flipH="1">
              <a:off x="4211960" y="1987635"/>
              <a:ext cx="1003465" cy="9655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zh-CN" sz="2800" b="1" dirty="0" smtClean="0">
                  <a:solidFill>
                    <a:srgbClr val="5A5A5A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en-US" altLang="zh-CN" sz="2800" b="1" dirty="0">
                <a:solidFill>
                  <a:srgbClr val="5A5A5A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5" name="组合 36"/>
          <p:cNvGrpSpPr/>
          <p:nvPr/>
        </p:nvGrpSpPr>
        <p:grpSpPr>
          <a:xfrm>
            <a:off x="8770985" y="2438400"/>
            <a:ext cx="1155840" cy="1092550"/>
            <a:chOff x="3707904" y="1556792"/>
            <a:chExt cx="1944216" cy="2016224"/>
          </a:xfrm>
        </p:grpSpPr>
        <p:sp>
          <p:nvSpPr>
            <p:cNvPr id="66" name="椭圆 37"/>
            <p:cNvSpPr/>
            <p:nvPr/>
          </p:nvSpPr>
          <p:spPr>
            <a:xfrm>
              <a:off x="3707904" y="1556792"/>
              <a:ext cx="1944216" cy="201622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椭圆 38"/>
            <p:cNvSpPr/>
            <p:nvPr/>
          </p:nvSpPr>
          <p:spPr>
            <a:xfrm>
              <a:off x="3905345" y="1686871"/>
              <a:ext cx="1602759" cy="167012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椭圆 39"/>
            <p:cNvSpPr/>
            <p:nvPr/>
          </p:nvSpPr>
          <p:spPr>
            <a:xfrm>
              <a:off x="3995936" y="1772816"/>
              <a:ext cx="1423900" cy="149384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69" name="Group 28"/>
            <p:cNvGrpSpPr>
              <a:grpSpLocks/>
            </p:cNvGrpSpPr>
            <p:nvPr/>
          </p:nvGrpSpPr>
          <p:grpSpPr bwMode="auto">
            <a:xfrm>
              <a:off x="4067944" y="1844824"/>
              <a:ext cx="1296144" cy="1368152"/>
              <a:chOff x="4166" y="1706"/>
              <a:chExt cx="1252" cy="1252"/>
            </a:xfrm>
          </p:grpSpPr>
          <p:sp>
            <p:nvSpPr>
              <p:cNvPr id="71" name="Oval 2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72" name="Oval 3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73" name="Oval 3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74" name="Oval 3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</p:grpSp>
        <p:sp>
          <p:nvSpPr>
            <p:cNvPr id="70" name="Text Box 39"/>
            <p:cNvSpPr txBox="1">
              <a:spLocks noChangeArrowheads="1"/>
            </p:cNvSpPr>
            <p:nvPr/>
          </p:nvSpPr>
          <p:spPr bwMode="gray">
            <a:xfrm flipH="1">
              <a:off x="4211960" y="1997444"/>
              <a:ext cx="1003465" cy="9655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zh-CN" sz="2800" b="1" dirty="0" smtClean="0">
                  <a:solidFill>
                    <a:srgbClr val="5A5A5A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en-US" altLang="zh-CN" sz="2800" b="1" dirty="0">
                <a:solidFill>
                  <a:srgbClr val="5A5A5A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5" name="AutoShape 6"/>
          <p:cNvSpPr>
            <a:spLocks noChangeArrowheads="1"/>
          </p:cNvSpPr>
          <p:nvPr/>
        </p:nvSpPr>
        <p:spPr bwMode="gray">
          <a:xfrm>
            <a:off x="6193025" y="2722697"/>
            <a:ext cx="422904" cy="400593"/>
          </a:xfrm>
          <a:prstGeom prst="chevron">
            <a:avLst>
              <a:gd name="adj" fmla="val 52514"/>
            </a:avLst>
          </a:prstGeom>
          <a:solidFill>
            <a:srgbClr val="5A5A5A">
              <a:alpha val="50196"/>
            </a:srgbClr>
          </a:solidFill>
          <a:ln w="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76" name="AutoShape 6"/>
          <p:cNvSpPr>
            <a:spLocks noChangeArrowheads="1"/>
          </p:cNvSpPr>
          <p:nvPr/>
        </p:nvSpPr>
        <p:spPr bwMode="gray">
          <a:xfrm>
            <a:off x="8208521" y="2723245"/>
            <a:ext cx="422904" cy="400593"/>
          </a:xfrm>
          <a:prstGeom prst="chevron">
            <a:avLst>
              <a:gd name="adj" fmla="val 52514"/>
            </a:avLst>
          </a:prstGeom>
          <a:solidFill>
            <a:srgbClr val="5A5A5A">
              <a:alpha val="50196"/>
            </a:srgbClr>
          </a:solidFill>
          <a:ln w="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849625" y="4419601"/>
            <a:ext cx="2133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en-US" altLang="zh-CN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Body Joint Location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US" altLang="zh-CN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Joint Structure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US" altLang="zh-CN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Joint Function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US" altLang="zh-CN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Easily Injured &amp; Impaired</a:t>
            </a:r>
            <a:endParaRPr lang="zh-CN" altLang="en-US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AutoShape 6"/>
          <p:cNvSpPr>
            <a:spLocks noChangeArrowheads="1"/>
          </p:cNvSpPr>
          <p:nvPr/>
        </p:nvSpPr>
        <p:spPr bwMode="gray">
          <a:xfrm>
            <a:off x="4211825" y="2723607"/>
            <a:ext cx="422904" cy="400593"/>
          </a:xfrm>
          <a:prstGeom prst="chevron">
            <a:avLst>
              <a:gd name="adj" fmla="val 52514"/>
            </a:avLst>
          </a:prstGeom>
          <a:solidFill>
            <a:srgbClr val="5A5A5A">
              <a:alpha val="50196"/>
            </a:srgbClr>
          </a:solidFill>
          <a:ln w="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2"/>
          <p:cNvSpPr txBox="1"/>
          <p:nvPr/>
        </p:nvSpPr>
        <p:spPr>
          <a:xfrm>
            <a:off x="1406270" y="1050045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rgbClr val="6E32C8"/>
                </a:solidFill>
                <a:latin typeface="Arial" pitchFamily="34" charset="0"/>
                <a:cs typeface="Arial" pitchFamily="34" charset="0"/>
              </a:rPr>
              <a:t>Unique Advantages</a:t>
            </a:r>
            <a:endParaRPr lang="zh-TW" altLang="en-US" sz="3200" b="1" dirty="0">
              <a:solidFill>
                <a:srgbClr val="6E32C8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直線接點 3"/>
          <p:cNvCxnSpPr/>
          <p:nvPr/>
        </p:nvCxnSpPr>
        <p:spPr>
          <a:xfrm>
            <a:off x="1025270" y="1634820"/>
            <a:ext cx="4392000" cy="1588"/>
          </a:xfrm>
          <a:prstGeom prst="line">
            <a:avLst/>
          </a:prstGeom>
          <a:ln w="57150">
            <a:solidFill>
              <a:srgbClr val="F58B1F">
                <a:alpha val="69804"/>
              </a:srgb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9" descr="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7670" y="1406220"/>
            <a:ext cx="5867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5673470" y="1863420"/>
            <a:ext cx="3203723" cy="572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latinLnBrk="1">
              <a:lnSpc>
                <a:spcPct val="130000"/>
              </a:lnSpc>
              <a:spcBef>
                <a:spcPct val="50000"/>
              </a:spcBef>
            </a:pPr>
            <a:r>
              <a:rPr lang="en-US" altLang="zh-CN" sz="2400" b="1" dirty="0" smtClean="0">
                <a:solidFill>
                  <a:srgbClr val="5A5A5A"/>
                </a:solidFill>
                <a:latin typeface="Arial" pitchFamily="34" charset="0"/>
                <a:ea typeface="楷体_GB2312" pitchFamily="49" charset="-122"/>
                <a:cs typeface="Arial" pitchFamily="34" charset="0"/>
              </a:rPr>
              <a:t>More Professional</a:t>
            </a:r>
            <a:endParaRPr lang="zh-CN" altLang="en-US" sz="2400" b="1" dirty="0">
              <a:solidFill>
                <a:srgbClr val="5A5A5A"/>
              </a:solidFill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1230960" y="1863420"/>
            <a:ext cx="1851710" cy="572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2400" b="1" dirty="0" smtClean="0">
                <a:solidFill>
                  <a:srgbClr val="5A5A5A"/>
                </a:solidFill>
                <a:latin typeface="Arial" pitchFamily="34" charset="0"/>
                <a:ea typeface="楷体_GB2312" pitchFamily="49" charset="-122"/>
                <a:cs typeface="Arial" pitchFamily="34" charset="0"/>
              </a:rPr>
              <a:t>Well Safety</a:t>
            </a:r>
            <a:endParaRPr lang="zh-CN" altLang="en-US" sz="2400" b="1" dirty="0">
              <a:solidFill>
                <a:srgbClr val="5A5A5A"/>
              </a:solidFill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9" name="文字方塊 22"/>
          <p:cNvSpPr txBox="1"/>
          <p:nvPr/>
        </p:nvSpPr>
        <p:spPr>
          <a:xfrm>
            <a:off x="1330070" y="2396820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>
              <a:buFont typeface="Arial" pitchFamily="34" charset="0"/>
              <a:buChar char="•"/>
            </a:pPr>
            <a:r>
              <a:rPr lang="en-US" altLang="zh-TW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Glucosamine is the necessary substance of the body, no toxic to heart, kidney and lung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en-US" altLang="zh-TW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Less side effects </a:t>
            </a:r>
            <a:endParaRPr lang="zh-TW" altLang="en-US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文字方塊 23"/>
          <p:cNvSpPr txBox="1"/>
          <p:nvPr/>
        </p:nvSpPr>
        <p:spPr>
          <a:xfrm>
            <a:off x="5978270" y="2387890"/>
            <a:ext cx="449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>
              <a:buFont typeface="Arial" pitchFamily="34" charset="0"/>
              <a:buChar char="•"/>
            </a:pPr>
            <a:r>
              <a:rPr lang="en-US" altLang="zh-TW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Designed for osteoarthritis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en-US" altLang="zh-TW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Commit to maintain your healthy cartilage</a:t>
            </a:r>
            <a:endParaRPr lang="zh-TW" altLang="en-US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4" descr="http://www.manboobs.org/wordpress/wp-content/uploads/Liposuction3.jpe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68470" y="3946649"/>
            <a:ext cx="3810000" cy="22601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手繪多邊形 5"/>
          <p:cNvSpPr/>
          <p:nvPr/>
        </p:nvSpPr>
        <p:spPr>
          <a:xfrm>
            <a:off x="1357790" y="949030"/>
            <a:ext cx="9144000" cy="5562600"/>
          </a:xfrm>
          <a:custGeom>
            <a:avLst/>
            <a:gdLst>
              <a:gd name="connsiteX0" fmla="*/ 0 w 8001000"/>
              <a:gd name="connsiteY0" fmla="*/ 0 h 5334000"/>
              <a:gd name="connsiteX1" fmla="*/ 8001000 w 8001000"/>
              <a:gd name="connsiteY1" fmla="*/ 0 h 5334000"/>
              <a:gd name="connsiteX2" fmla="*/ 8001000 w 8001000"/>
              <a:gd name="connsiteY2" fmla="*/ 5334000 h 5334000"/>
              <a:gd name="connsiteX3" fmla="*/ 0 w 8001000"/>
              <a:gd name="connsiteY3" fmla="*/ 5334000 h 5334000"/>
              <a:gd name="connsiteX4" fmla="*/ 0 w 8001000"/>
              <a:gd name="connsiteY4" fmla="*/ 0 h 5334000"/>
              <a:gd name="connsiteX0" fmla="*/ 0 w 8001000"/>
              <a:gd name="connsiteY0" fmla="*/ 150254 h 5484254"/>
              <a:gd name="connsiteX1" fmla="*/ 8001000 w 8001000"/>
              <a:gd name="connsiteY1" fmla="*/ 0 h 5484254"/>
              <a:gd name="connsiteX2" fmla="*/ 8001000 w 8001000"/>
              <a:gd name="connsiteY2" fmla="*/ 5484254 h 5484254"/>
              <a:gd name="connsiteX3" fmla="*/ 0 w 8001000"/>
              <a:gd name="connsiteY3" fmla="*/ 5484254 h 5484254"/>
              <a:gd name="connsiteX4" fmla="*/ 0 w 8001000"/>
              <a:gd name="connsiteY4" fmla="*/ 150254 h 5484254"/>
              <a:gd name="connsiteX0" fmla="*/ 0 w 8001000"/>
              <a:gd name="connsiteY0" fmla="*/ 150254 h 5484254"/>
              <a:gd name="connsiteX1" fmla="*/ 8001000 w 8001000"/>
              <a:gd name="connsiteY1" fmla="*/ 0 h 5484254"/>
              <a:gd name="connsiteX2" fmla="*/ 8001000 w 8001000"/>
              <a:gd name="connsiteY2" fmla="*/ 5484254 h 5484254"/>
              <a:gd name="connsiteX3" fmla="*/ 0 w 8001000"/>
              <a:gd name="connsiteY3" fmla="*/ 5484254 h 5484254"/>
              <a:gd name="connsiteX4" fmla="*/ 0 w 8001000"/>
              <a:gd name="connsiteY4" fmla="*/ 150254 h 5484254"/>
              <a:gd name="connsiteX0" fmla="*/ 0 w 8001000"/>
              <a:gd name="connsiteY0" fmla="*/ 150254 h 5484254"/>
              <a:gd name="connsiteX1" fmla="*/ 8001000 w 8001000"/>
              <a:gd name="connsiteY1" fmla="*/ 0 h 5484254"/>
              <a:gd name="connsiteX2" fmla="*/ 8001000 w 8001000"/>
              <a:gd name="connsiteY2" fmla="*/ 5484254 h 5484254"/>
              <a:gd name="connsiteX3" fmla="*/ 0 w 8001000"/>
              <a:gd name="connsiteY3" fmla="*/ 5484254 h 5484254"/>
              <a:gd name="connsiteX4" fmla="*/ 0 w 8001000"/>
              <a:gd name="connsiteY4" fmla="*/ 150254 h 5484254"/>
              <a:gd name="connsiteX0" fmla="*/ 0 w 8001000"/>
              <a:gd name="connsiteY0" fmla="*/ 50085 h 5534338"/>
              <a:gd name="connsiteX1" fmla="*/ 8001000 w 8001000"/>
              <a:gd name="connsiteY1" fmla="*/ 50084 h 5534338"/>
              <a:gd name="connsiteX2" fmla="*/ 8001000 w 8001000"/>
              <a:gd name="connsiteY2" fmla="*/ 5534338 h 5534338"/>
              <a:gd name="connsiteX3" fmla="*/ 0 w 8001000"/>
              <a:gd name="connsiteY3" fmla="*/ 5534338 h 5534338"/>
              <a:gd name="connsiteX4" fmla="*/ 0 w 8001000"/>
              <a:gd name="connsiteY4" fmla="*/ 50085 h 5534338"/>
              <a:gd name="connsiteX0" fmla="*/ 0 w 8001000"/>
              <a:gd name="connsiteY0" fmla="*/ 1 h 5484254"/>
              <a:gd name="connsiteX1" fmla="*/ 8001000 w 8001000"/>
              <a:gd name="connsiteY1" fmla="*/ 0 h 5484254"/>
              <a:gd name="connsiteX2" fmla="*/ 8001000 w 8001000"/>
              <a:gd name="connsiteY2" fmla="*/ 5484254 h 5484254"/>
              <a:gd name="connsiteX3" fmla="*/ 0 w 8001000"/>
              <a:gd name="connsiteY3" fmla="*/ 5484254 h 5484254"/>
              <a:gd name="connsiteX4" fmla="*/ 0 w 8001000"/>
              <a:gd name="connsiteY4" fmla="*/ 1 h 5484254"/>
              <a:gd name="connsiteX0" fmla="*/ 0 w 8001000"/>
              <a:gd name="connsiteY0" fmla="*/ 1 h 5484254"/>
              <a:gd name="connsiteX1" fmla="*/ 8001000 w 8001000"/>
              <a:gd name="connsiteY1" fmla="*/ 0 h 5484254"/>
              <a:gd name="connsiteX2" fmla="*/ 8001000 w 8001000"/>
              <a:gd name="connsiteY2" fmla="*/ 5484254 h 5484254"/>
              <a:gd name="connsiteX3" fmla="*/ 0 w 8001000"/>
              <a:gd name="connsiteY3" fmla="*/ 5484254 h 5484254"/>
              <a:gd name="connsiteX4" fmla="*/ 0 w 8001000"/>
              <a:gd name="connsiteY4" fmla="*/ 1 h 5484254"/>
              <a:gd name="connsiteX0" fmla="*/ 0 w 8001000"/>
              <a:gd name="connsiteY0" fmla="*/ 1 h 5484254"/>
              <a:gd name="connsiteX1" fmla="*/ 8001000 w 8001000"/>
              <a:gd name="connsiteY1" fmla="*/ 0 h 5484254"/>
              <a:gd name="connsiteX2" fmla="*/ 8001000 w 8001000"/>
              <a:gd name="connsiteY2" fmla="*/ 5484254 h 5484254"/>
              <a:gd name="connsiteX3" fmla="*/ 0 w 8001000"/>
              <a:gd name="connsiteY3" fmla="*/ 5484254 h 5484254"/>
              <a:gd name="connsiteX4" fmla="*/ 0 w 8001000"/>
              <a:gd name="connsiteY4" fmla="*/ 1 h 5484254"/>
              <a:gd name="connsiteX0" fmla="*/ 0 w 8001000"/>
              <a:gd name="connsiteY0" fmla="*/ 1 h 5484254"/>
              <a:gd name="connsiteX1" fmla="*/ 8001000 w 8001000"/>
              <a:gd name="connsiteY1" fmla="*/ 0 h 5484254"/>
              <a:gd name="connsiteX2" fmla="*/ 8001000 w 8001000"/>
              <a:gd name="connsiteY2" fmla="*/ 5484254 h 5484254"/>
              <a:gd name="connsiteX3" fmla="*/ 0 w 8001000"/>
              <a:gd name="connsiteY3" fmla="*/ 5484254 h 5484254"/>
              <a:gd name="connsiteX4" fmla="*/ 0 w 8001000"/>
              <a:gd name="connsiteY4" fmla="*/ 1 h 5484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01000" h="5484254">
                <a:moveTo>
                  <a:pt x="0" y="1"/>
                </a:moveTo>
                <a:cubicBezTo>
                  <a:pt x="4229101" y="523612"/>
                  <a:pt x="5975641" y="355474"/>
                  <a:pt x="8001000" y="0"/>
                </a:cubicBezTo>
                <a:lnTo>
                  <a:pt x="8001000" y="5484254"/>
                </a:lnTo>
                <a:lnTo>
                  <a:pt x="0" y="5484254"/>
                </a:lnTo>
                <a:lnTo>
                  <a:pt x="0" y="1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9"/>
          <p:cNvSpPr txBox="1"/>
          <p:nvPr/>
        </p:nvSpPr>
        <p:spPr>
          <a:xfrm>
            <a:off x="6691790" y="1354855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rgbClr val="6E32C8"/>
                </a:solidFill>
                <a:latin typeface="Arial" pitchFamily="34" charset="0"/>
                <a:cs typeface="Arial" pitchFamily="34" charset="0"/>
              </a:rPr>
              <a:t>Use Directions</a:t>
            </a:r>
            <a:endParaRPr lang="zh-TW" altLang="en-US" sz="3200" b="1" dirty="0">
              <a:solidFill>
                <a:srgbClr val="6E32C8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直線接點 10"/>
          <p:cNvCxnSpPr/>
          <p:nvPr/>
        </p:nvCxnSpPr>
        <p:spPr>
          <a:xfrm flipH="1">
            <a:off x="6109790" y="1939630"/>
            <a:ext cx="4392000" cy="1588"/>
          </a:xfrm>
          <a:prstGeom prst="line">
            <a:avLst/>
          </a:prstGeom>
          <a:ln w="57150">
            <a:solidFill>
              <a:srgbClr val="F58B1F">
                <a:alpha val="69804"/>
              </a:srgb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11"/>
          <p:cNvSpPr txBox="1"/>
          <p:nvPr/>
        </p:nvSpPr>
        <p:spPr>
          <a:xfrm>
            <a:off x="5091590" y="2244430"/>
            <a:ext cx="5410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Principle:</a:t>
            </a:r>
            <a:endParaRPr lang="en-US" altLang="zh-TW" sz="2400" b="1" dirty="0" smtClean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  <a:p>
            <a:pPr marL="273050" indent="-273050">
              <a:buFont typeface="Arial" pitchFamily="34" charset="0"/>
              <a:buChar char="•"/>
            </a:pPr>
            <a:r>
              <a:rPr lang="en-US" altLang="zh-TW" sz="2000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Enough supplement of </a:t>
            </a:r>
            <a:r>
              <a:rPr lang="en-US" altLang="zh-TW" sz="2000" b="1" dirty="0" err="1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GluzoJoint</a:t>
            </a:r>
            <a:r>
              <a:rPr lang="en-US" altLang="zh-TW" sz="2000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-F</a:t>
            </a:r>
            <a:r>
              <a:rPr lang="en-US" altLang="zh-TW" sz="2000" b="1" baseline="30000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TM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en-US" altLang="zh-TW" sz="2000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Complete course of treatment to care for cartilage</a:t>
            </a:r>
          </a:p>
          <a:p>
            <a:pPr marL="273050" indent="-273050">
              <a:buFont typeface="Arial" pitchFamily="34" charset="0"/>
              <a:buChar char="•"/>
            </a:pPr>
            <a:endParaRPr lang="en-US" altLang="zh-TW" sz="2400" b="1" dirty="0" smtClean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  <a:p>
            <a:pPr marL="273050" indent="-273050"/>
            <a:r>
              <a:rPr lang="en-US" altLang="zh-TW" sz="2800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Dosage: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en-US" altLang="zh-TW" sz="2000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1 capsule with meal, twice daily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en-US" altLang="zh-TW" sz="2000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For 6 weeks or longer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en-US" altLang="zh-TW" sz="2000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2 – 3 courses of treatment/year </a:t>
            </a:r>
            <a:endParaRPr lang="zh-TW" altLang="en-US" sz="2000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92"/>
          <p:cNvGrpSpPr/>
          <p:nvPr/>
        </p:nvGrpSpPr>
        <p:grpSpPr>
          <a:xfrm>
            <a:off x="6802620" y="4873350"/>
            <a:ext cx="3087373" cy="1278050"/>
            <a:chOff x="762000" y="4572000"/>
            <a:chExt cx="2706373" cy="1582850"/>
          </a:xfrm>
        </p:grpSpPr>
        <p:sp>
          <p:nvSpPr>
            <p:cNvPr id="5" name="Freeform 7"/>
            <p:cNvSpPr>
              <a:spLocks/>
            </p:cNvSpPr>
            <p:nvPr/>
          </p:nvSpPr>
          <p:spPr bwMode="gray">
            <a:xfrm>
              <a:off x="762000" y="5104911"/>
              <a:ext cx="1063161" cy="1049939"/>
            </a:xfrm>
            <a:custGeom>
              <a:avLst/>
              <a:gdLst>
                <a:gd name="T0" fmla="*/ 52 w 1323"/>
                <a:gd name="T1" fmla="*/ 367 h 1322"/>
                <a:gd name="T2" fmla="*/ 1338 w 1323"/>
                <a:gd name="T3" fmla="*/ 1322 h 1322"/>
                <a:gd name="T4" fmla="*/ 1338 w 1323"/>
                <a:gd name="T5" fmla="*/ 974 h 1322"/>
                <a:gd name="T6" fmla="*/ 0 w 1323"/>
                <a:gd name="T7" fmla="*/ 0 h 1322"/>
                <a:gd name="T8" fmla="*/ 52 w 1323"/>
                <a:gd name="T9" fmla="*/ 367 h 13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3" h="1322">
                  <a:moveTo>
                    <a:pt x="51" y="367"/>
                  </a:moveTo>
                  <a:lnTo>
                    <a:pt x="1323" y="1322"/>
                  </a:lnTo>
                  <a:lnTo>
                    <a:pt x="1323" y="974"/>
                  </a:lnTo>
                  <a:lnTo>
                    <a:pt x="0" y="0"/>
                  </a:lnTo>
                  <a:lnTo>
                    <a:pt x="51" y="367"/>
                  </a:lnTo>
                  <a:close/>
                </a:path>
              </a:pathLst>
            </a:custGeom>
            <a:solidFill>
              <a:srgbClr val="BFBFBF">
                <a:alpha val="30196"/>
              </a:srgbClr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" name="Freeform 8"/>
            <p:cNvSpPr>
              <a:spLocks/>
            </p:cNvSpPr>
            <p:nvPr/>
          </p:nvSpPr>
          <p:spPr bwMode="gray">
            <a:xfrm>
              <a:off x="1813242" y="5023902"/>
              <a:ext cx="1655131" cy="1126182"/>
            </a:xfrm>
            <a:custGeom>
              <a:avLst/>
              <a:gdLst>
                <a:gd name="T0" fmla="*/ 0 w 2083"/>
                <a:gd name="T1" fmla="*/ 1070 h 1418"/>
                <a:gd name="T2" fmla="*/ 2083 w 2083"/>
                <a:gd name="T3" fmla="*/ 0 h 1418"/>
                <a:gd name="T4" fmla="*/ 2045 w 2083"/>
                <a:gd name="T5" fmla="*/ 355 h 1418"/>
                <a:gd name="T6" fmla="*/ 7 w 2083"/>
                <a:gd name="T7" fmla="*/ 1418 h 1418"/>
                <a:gd name="T8" fmla="*/ 0 w 2083"/>
                <a:gd name="T9" fmla="*/ 1070 h 1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3" h="1418">
                  <a:moveTo>
                    <a:pt x="0" y="1070"/>
                  </a:moveTo>
                  <a:lnTo>
                    <a:pt x="2083" y="0"/>
                  </a:lnTo>
                  <a:lnTo>
                    <a:pt x="2045" y="355"/>
                  </a:lnTo>
                  <a:lnTo>
                    <a:pt x="7" y="1418"/>
                  </a:lnTo>
                  <a:lnTo>
                    <a:pt x="0" y="1070"/>
                  </a:lnTo>
                  <a:close/>
                </a:path>
              </a:pathLst>
            </a:custGeom>
            <a:solidFill>
              <a:srgbClr val="BFBFBF">
                <a:alpha val="50196"/>
              </a:srgbClr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gray">
            <a:xfrm>
              <a:off x="762000" y="4572000"/>
              <a:ext cx="2706373" cy="1301702"/>
            </a:xfrm>
            <a:custGeom>
              <a:avLst/>
              <a:gdLst>
                <a:gd name="T0" fmla="*/ 1323 w 3406"/>
                <a:gd name="T1" fmla="*/ 1639 h 1639"/>
                <a:gd name="T2" fmla="*/ 0 w 3406"/>
                <a:gd name="T3" fmla="*/ 671 h 1639"/>
                <a:gd name="T4" fmla="*/ 1969 w 3406"/>
                <a:gd name="T5" fmla="*/ 0 h 1639"/>
                <a:gd name="T6" fmla="*/ 3406 w 3406"/>
                <a:gd name="T7" fmla="*/ 569 h 1639"/>
                <a:gd name="T8" fmla="*/ 1323 w 3406"/>
                <a:gd name="T9" fmla="*/ 1639 h 16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06" h="1639">
                  <a:moveTo>
                    <a:pt x="1323" y="1639"/>
                  </a:moveTo>
                  <a:lnTo>
                    <a:pt x="0" y="671"/>
                  </a:lnTo>
                  <a:lnTo>
                    <a:pt x="1969" y="0"/>
                  </a:lnTo>
                  <a:lnTo>
                    <a:pt x="3406" y="569"/>
                  </a:lnTo>
                  <a:lnTo>
                    <a:pt x="1323" y="1639"/>
                  </a:lnTo>
                  <a:close/>
                </a:path>
              </a:pathLst>
            </a:custGeom>
            <a:solidFill>
              <a:schemeClr val="bg1">
                <a:lumMod val="75000"/>
                <a:alpha val="69804"/>
              </a:schemeClr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8" name="AutoShape 3"/>
          <p:cNvSpPr>
            <a:spLocks noChangeArrowheads="1"/>
          </p:cNvSpPr>
          <p:nvPr/>
        </p:nvSpPr>
        <p:spPr bwMode="gray">
          <a:xfrm rot="9541368" flipH="1">
            <a:off x="6649584" y="2118472"/>
            <a:ext cx="995363" cy="606425"/>
          </a:xfrm>
          <a:prstGeom prst="curvedRightArrow">
            <a:avLst>
              <a:gd name="adj1" fmla="val 16542"/>
              <a:gd name="adj2" fmla="val 38977"/>
              <a:gd name="adj3" fmla="val 33846"/>
            </a:avLst>
          </a:prstGeom>
          <a:gradFill flip="none" rotWithShape="1">
            <a:gsLst>
              <a:gs pos="0">
                <a:srgbClr val="5A5A5A">
                  <a:tint val="66000"/>
                  <a:satMod val="160000"/>
                </a:srgbClr>
              </a:gs>
              <a:gs pos="50000">
                <a:srgbClr val="5A5A5A">
                  <a:tint val="44500"/>
                  <a:satMod val="160000"/>
                </a:srgbClr>
              </a:gs>
              <a:gs pos="100000">
                <a:srgbClr val="5A5A5A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gray">
          <a:xfrm rot="9417916">
            <a:off x="9164905" y="1382937"/>
            <a:ext cx="1066800" cy="606425"/>
          </a:xfrm>
          <a:prstGeom prst="curvedRightArrow">
            <a:avLst>
              <a:gd name="adj1" fmla="val 19583"/>
              <a:gd name="adj2" fmla="val 44676"/>
              <a:gd name="adj3" fmla="val 33652"/>
            </a:avLst>
          </a:prstGeom>
          <a:gradFill flip="none" rotWithShape="1">
            <a:gsLst>
              <a:gs pos="0">
                <a:srgbClr val="5A5A5A">
                  <a:tint val="66000"/>
                  <a:satMod val="160000"/>
                </a:srgbClr>
              </a:gs>
              <a:gs pos="50000">
                <a:srgbClr val="5A5A5A">
                  <a:tint val="44500"/>
                  <a:satMod val="160000"/>
                </a:srgbClr>
              </a:gs>
              <a:gs pos="100000">
                <a:srgbClr val="5A5A5A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charset="0"/>
            </a:endParaRPr>
          </a:p>
        </p:txBody>
      </p:sp>
      <p:grpSp>
        <p:nvGrpSpPr>
          <p:cNvPr id="10" name="群組 98"/>
          <p:cNvGrpSpPr/>
          <p:nvPr/>
        </p:nvGrpSpPr>
        <p:grpSpPr>
          <a:xfrm>
            <a:off x="6726420" y="4398800"/>
            <a:ext cx="3184313" cy="1219200"/>
            <a:chOff x="914400" y="5105400"/>
            <a:chExt cx="3184313" cy="1582850"/>
          </a:xfrm>
        </p:grpSpPr>
        <p:sp>
          <p:nvSpPr>
            <p:cNvPr id="11" name="Freeform 11"/>
            <p:cNvSpPr>
              <a:spLocks/>
            </p:cNvSpPr>
            <p:nvPr/>
          </p:nvSpPr>
          <p:spPr bwMode="gray">
            <a:xfrm>
              <a:off x="914400" y="5638311"/>
              <a:ext cx="1250914" cy="1049939"/>
            </a:xfrm>
            <a:custGeom>
              <a:avLst/>
              <a:gdLst>
                <a:gd name="T0" fmla="*/ 52 w 1323"/>
                <a:gd name="T1" fmla="*/ 367 h 1322"/>
                <a:gd name="T2" fmla="*/ 1338 w 1323"/>
                <a:gd name="T3" fmla="*/ 1322 h 1322"/>
                <a:gd name="T4" fmla="*/ 1338 w 1323"/>
                <a:gd name="T5" fmla="*/ 974 h 1322"/>
                <a:gd name="T6" fmla="*/ 0 w 1323"/>
                <a:gd name="T7" fmla="*/ 0 h 1322"/>
                <a:gd name="T8" fmla="*/ 52 w 1323"/>
                <a:gd name="T9" fmla="*/ 367 h 13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3" h="1322">
                  <a:moveTo>
                    <a:pt x="51" y="367"/>
                  </a:moveTo>
                  <a:lnTo>
                    <a:pt x="1323" y="1322"/>
                  </a:lnTo>
                  <a:lnTo>
                    <a:pt x="1323" y="974"/>
                  </a:lnTo>
                  <a:lnTo>
                    <a:pt x="0" y="0"/>
                  </a:lnTo>
                  <a:lnTo>
                    <a:pt x="51" y="367"/>
                  </a:lnTo>
                  <a:close/>
                </a:path>
              </a:pathLst>
            </a:custGeom>
            <a:solidFill>
              <a:srgbClr val="FFE241">
                <a:alpha val="69804"/>
              </a:srgbClr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gray">
            <a:xfrm>
              <a:off x="2151290" y="5557302"/>
              <a:ext cx="1947423" cy="1126182"/>
            </a:xfrm>
            <a:custGeom>
              <a:avLst/>
              <a:gdLst>
                <a:gd name="T0" fmla="*/ 0 w 2083"/>
                <a:gd name="T1" fmla="*/ 1070 h 1418"/>
                <a:gd name="T2" fmla="*/ 2083 w 2083"/>
                <a:gd name="T3" fmla="*/ 0 h 1418"/>
                <a:gd name="T4" fmla="*/ 2045 w 2083"/>
                <a:gd name="T5" fmla="*/ 355 h 1418"/>
                <a:gd name="T6" fmla="*/ 7 w 2083"/>
                <a:gd name="T7" fmla="*/ 1418 h 1418"/>
                <a:gd name="T8" fmla="*/ 0 w 2083"/>
                <a:gd name="T9" fmla="*/ 1070 h 1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3" h="1418">
                  <a:moveTo>
                    <a:pt x="0" y="1070"/>
                  </a:moveTo>
                  <a:lnTo>
                    <a:pt x="2083" y="0"/>
                  </a:lnTo>
                  <a:lnTo>
                    <a:pt x="2045" y="355"/>
                  </a:lnTo>
                  <a:lnTo>
                    <a:pt x="7" y="1418"/>
                  </a:lnTo>
                  <a:lnTo>
                    <a:pt x="0" y="1070"/>
                  </a:lnTo>
                  <a:close/>
                </a:path>
              </a:pathLst>
            </a:custGeom>
            <a:solidFill>
              <a:srgbClr val="FFE241">
                <a:alpha val="69804"/>
              </a:srgbClr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gray">
            <a:xfrm>
              <a:off x="914400" y="5105400"/>
              <a:ext cx="3184313" cy="1301702"/>
            </a:xfrm>
            <a:custGeom>
              <a:avLst/>
              <a:gdLst>
                <a:gd name="T0" fmla="*/ 1323 w 3406"/>
                <a:gd name="T1" fmla="*/ 1639 h 1639"/>
                <a:gd name="T2" fmla="*/ 0 w 3406"/>
                <a:gd name="T3" fmla="*/ 671 h 1639"/>
                <a:gd name="T4" fmla="*/ 1969 w 3406"/>
                <a:gd name="T5" fmla="*/ 0 h 1639"/>
                <a:gd name="T6" fmla="*/ 3406 w 3406"/>
                <a:gd name="T7" fmla="*/ 569 h 1639"/>
                <a:gd name="T8" fmla="*/ 1323 w 3406"/>
                <a:gd name="T9" fmla="*/ 1639 h 16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06" h="1639">
                  <a:moveTo>
                    <a:pt x="1323" y="1639"/>
                  </a:moveTo>
                  <a:lnTo>
                    <a:pt x="0" y="671"/>
                  </a:lnTo>
                  <a:lnTo>
                    <a:pt x="1969" y="0"/>
                  </a:lnTo>
                  <a:lnTo>
                    <a:pt x="3406" y="569"/>
                  </a:lnTo>
                  <a:lnTo>
                    <a:pt x="1323" y="1639"/>
                  </a:lnTo>
                  <a:close/>
                </a:path>
              </a:pathLst>
            </a:custGeom>
            <a:solidFill>
              <a:srgbClr val="FFE241">
                <a:alpha val="50196"/>
              </a:srgbClr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14" name="群組 97"/>
          <p:cNvGrpSpPr/>
          <p:nvPr/>
        </p:nvGrpSpPr>
        <p:grpSpPr>
          <a:xfrm>
            <a:off x="6719383" y="3636800"/>
            <a:ext cx="3359837" cy="1143000"/>
            <a:chOff x="533400" y="4267200"/>
            <a:chExt cx="3359837" cy="1582850"/>
          </a:xfrm>
        </p:grpSpPr>
        <p:sp>
          <p:nvSpPr>
            <p:cNvPr id="15" name="Freeform 15"/>
            <p:cNvSpPr>
              <a:spLocks/>
            </p:cNvSpPr>
            <p:nvPr/>
          </p:nvSpPr>
          <p:spPr bwMode="gray">
            <a:xfrm>
              <a:off x="533400" y="4800111"/>
              <a:ext cx="1319866" cy="1049939"/>
            </a:xfrm>
            <a:custGeom>
              <a:avLst/>
              <a:gdLst>
                <a:gd name="T0" fmla="*/ 52 w 1323"/>
                <a:gd name="T1" fmla="*/ 367 h 1322"/>
                <a:gd name="T2" fmla="*/ 1338 w 1323"/>
                <a:gd name="T3" fmla="*/ 1322 h 1322"/>
                <a:gd name="T4" fmla="*/ 1338 w 1323"/>
                <a:gd name="T5" fmla="*/ 974 h 1322"/>
                <a:gd name="T6" fmla="*/ 0 w 1323"/>
                <a:gd name="T7" fmla="*/ 0 h 1322"/>
                <a:gd name="T8" fmla="*/ 52 w 1323"/>
                <a:gd name="T9" fmla="*/ 367 h 13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3" h="1322">
                  <a:moveTo>
                    <a:pt x="51" y="367"/>
                  </a:moveTo>
                  <a:lnTo>
                    <a:pt x="1323" y="1322"/>
                  </a:lnTo>
                  <a:lnTo>
                    <a:pt x="1323" y="974"/>
                  </a:lnTo>
                  <a:lnTo>
                    <a:pt x="0" y="0"/>
                  </a:lnTo>
                  <a:lnTo>
                    <a:pt x="51" y="367"/>
                  </a:lnTo>
                  <a:close/>
                </a:path>
              </a:pathLst>
            </a:custGeom>
            <a:solidFill>
              <a:srgbClr val="F58B1F">
                <a:alpha val="69804"/>
              </a:srgbClr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gray">
            <a:xfrm>
              <a:off x="1838469" y="4719102"/>
              <a:ext cx="2054768" cy="1126182"/>
            </a:xfrm>
            <a:custGeom>
              <a:avLst/>
              <a:gdLst>
                <a:gd name="T0" fmla="*/ 0 w 2083"/>
                <a:gd name="T1" fmla="*/ 1070 h 1418"/>
                <a:gd name="T2" fmla="*/ 2083 w 2083"/>
                <a:gd name="T3" fmla="*/ 0 h 1418"/>
                <a:gd name="T4" fmla="*/ 2045 w 2083"/>
                <a:gd name="T5" fmla="*/ 355 h 1418"/>
                <a:gd name="T6" fmla="*/ 7 w 2083"/>
                <a:gd name="T7" fmla="*/ 1418 h 1418"/>
                <a:gd name="T8" fmla="*/ 0 w 2083"/>
                <a:gd name="T9" fmla="*/ 1070 h 1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3" h="1418">
                  <a:moveTo>
                    <a:pt x="0" y="1070"/>
                  </a:moveTo>
                  <a:lnTo>
                    <a:pt x="2083" y="0"/>
                  </a:lnTo>
                  <a:lnTo>
                    <a:pt x="2045" y="355"/>
                  </a:lnTo>
                  <a:lnTo>
                    <a:pt x="7" y="1418"/>
                  </a:lnTo>
                  <a:lnTo>
                    <a:pt x="0" y="1070"/>
                  </a:lnTo>
                  <a:close/>
                </a:path>
              </a:pathLst>
            </a:custGeom>
            <a:solidFill>
              <a:srgbClr val="F58B1F">
                <a:alpha val="69804"/>
              </a:srgbClr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gray">
            <a:xfrm>
              <a:off x="533400" y="4267200"/>
              <a:ext cx="3359837" cy="1301702"/>
            </a:xfrm>
            <a:custGeom>
              <a:avLst/>
              <a:gdLst>
                <a:gd name="T0" fmla="*/ 1323 w 3406"/>
                <a:gd name="T1" fmla="*/ 1639 h 1639"/>
                <a:gd name="T2" fmla="*/ 0 w 3406"/>
                <a:gd name="T3" fmla="*/ 671 h 1639"/>
                <a:gd name="T4" fmla="*/ 1969 w 3406"/>
                <a:gd name="T5" fmla="*/ 0 h 1639"/>
                <a:gd name="T6" fmla="*/ 3406 w 3406"/>
                <a:gd name="T7" fmla="*/ 569 h 1639"/>
                <a:gd name="T8" fmla="*/ 1323 w 3406"/>
                <a:gd name="T9" fmla="*/ 1639 h 16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06" h="1639">
                  <a:moveTo>
                    <a:pt x="1323" y="1639"/>
                  </a:moveTo>
                  <a:lnTo>
                    <a:pt x="0" y="671"/>
                  </a:lnTo>
                  <a:lnTo>
                    <a:pt x="1969" y="0"/>
                  </a:lnTo>
                  <a:lnTo>
                    <a:pt x="3406" y="569"/>
                  </a:lnTo>
                  <a:lnTo>
                    <a:pt x="1323" y="1639"/>
                  </a:lnTo>
                  <a:close/>
                </a:path>
              </a:pathLst>
            </a:custGeom>
            <a:solidFill>
              <a:srgbClr val="F58B1F">
                <a:alpha val="50196"/>
              </a:srgbClr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18" name="群組 96"/>
          <p:cNvGrpSpPr/>
          <p:nvPr/>
        </p:nvGrpSpPr>
        <p:grpSpPr>
          <a:xfrm>
            <a:off x="6650220" y="2951000"/>
            <a:ext cx="3460750" cy="1236550"/>
            <a:chOff x="1752600" y="2590800"/>
            <a:chExt cx="3460750" cy="1828800"/>
          </a:xfrm>
        </p:grpSpPr>
        <p:sp>
          <p:nvSpPr>
            <p:cNvPr id="19" name="Freeform 19"/>
            <p:cNvSpPr>
              <a:spLocks/>
            </p:cNvSpPr>
            <p:nvPr/>
          </p:nvSpPr>
          <p:spPr bwMode="gray">
            <a:xfrm>
              <a:off x="1752600" y="3206517"/>
              <a:ext cx="1359508" cy="1213083"/>
            </a:xfrm>
            <a:custGeom>
              <a:avLst/>
              <a:gdLst>
                <a:gd name="T0" fmla="*/ 52 w 1323"/>
                <a:gd name="T1" fmla="*/ 367 h 1322"/>
                <a:gd name="T2" fmla="*/ 1338 w 1323"/>
                <a:gd name="T3" fmla="*/ 1322 h 1322"/>
                <a:gd name="T4" fmla="*/ 1338 w 1323"/>
                <a:gd name="T5" fmla="*/ 974 h 1322"/>
                <a:gd name="T6" fmla="*/ 0 w 1323"/>
                <a:gd name="T7" fmla="*/ 0 h 1322"/>
                <a:gd name="T8" fmla="*/ 52 w 1323"/>
                <a:gd name="T9" fmla="*/ 367 h 13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3" h="1322">
                  <a:moveTo>
                    <a:pt x="51" y="367"/>
                  </a:moveTo>
                  <a:lnTo>
                    <a:pt x="1323" y="1322"/>
                  </a:lnTo>
                  <a:lnTo>
                    <a:pt x="1323" y="974"/>
                  </a:lnTo>
                  <a:lnTo>
                    <a:pt x="0" y="0"/>
                  </a:lnTo>
                  <a:lnTo>
                    <a:pt x="51" y="367"/>
                  </a:lnTo>
                  <a:close/>
                </a:path>
              </a:pathLst>
            </a:custGeom>
            <a:solidFill>
              <a:srgbClr val="7D64DC">
                <a:alpha val="69804"/>
              </a:srgbClr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gray">
            <a:xfrm>
              <a:off x="3096866" y="3112920"/>
              <a:ext cx="2116484" cy="1301173"/>
            </a:xfrm>
            <a:custGeom>
              <a:avLst/>
              <a:gdLst>
                <a:gd name="T0" fmla="*/ 0 w 2083"/>
                <a:gd name="T1" fmla="*/ 1070 h 1418"/>
                <a:gd name="T2" fmla="*/ 2083 w 2083"/>
                <a:gd name="T3" fmla="*/ 0 h 1418"/>
                <a:gd name="T4" fmla="*/ 2045 w 2083"/>
                <a:gd name="T5" fmla="*/ 355 h 1418"/>
                <a:gd name="T6" fmla="*/ 7 w 2083"/>
                <a:gd name="T7" fmla="*/ 1418 h 1418"/>
                <a:gd name="T8" fmla="*/ 0 w 2083"/>
                <a:gd name="T9" fmla="*/ 1070 h 1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3" h="1418">
                  <a:moveTo>
                    <a:pt x="0" y="1070"/>
                  </a:moveTo>
                  <a:lnTo>
                    <a:pt x="2083" y="0"/>
                  </a:lnTo>
                  <a:lnTo>
                    <a:pt x="2045" y="355"/>
                  </a:lnTo>
                  <a:lnTo>
                    <a:pt x="7" y="1418"/>
                  </a:lnTo>
                  <a:lnTo>
                    <a:pt x="0" y="1070"/>
                  </a:lnTo>
                  <a:close/>
                </a:path>
              </a:pathLst>
            </a:custGeom>
            <a:solidFill>
              <a:srgbClr val="7D64DC">
                <a:alpha val="69804"/>
              </a:srgbClr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gray">
            <a:xfrm>
              <a:off x="1752600" y="2590800"/>
              <a:ext cx="3460750" cy="1503966"/>
            </a:xfrm>
            <a:custGeom>
              <a:avLst/>
              <a:gdLst>
                <a:gd name="T0" fmla="*/ 1323 w 3406"/>
                <a:gd name="T1" fmla="*/ 1639 h 1639"/>
                <a:gd name="T2" fmla="*/ 0 w 3406"/>
                <a:gd name="T3" fmla="*/ 671 h 1639"/>
                <a:gd name="T4" fmla="*/ 1969 w 3406"/>
                <a:gd name="T5" fmla="*/ 0 h 1639"/>
                <a:gd name="T6" fmla="*/ 3406 w 3406"/>
                <a:gd name="T7" fmla="*/ 569 h 1639"/>
                <a:gd name="T8" fmla="*/ 1323 w 3406"/>
                <a:gd name="T9" fmla="*/ 1639 h 16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06" h="1639">
                  <a:moveTo>
                    <a:pt x="1323" y="1639"/>
                  </a:moveTo>
                  <a:lnTo>
                    <a:pt x="0" y="671"/>
                  </a:lnTo>
                  <a:lnTo>
                    <a:pt x="1969" y="0"/>
                  </a:lnTo>
                  <a:lnTo>
                    <a:pt x="3406" y="569"/>
                  </a:lnTo>
                  <a:lnTo>
                    <a:pt x="1323" y="1639"/>
                  </a:lnTo>
                  <a:close/>
                </a:path>
              </a:pathLst>
            </a:custGeom>
            <a:solidFill>
              <a:srgbClr val="7D64DC">
                <a:alpha val="50196"/>
              </a:srgbClr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22" name="文字方塊 93"/>
          <p:cNvSpPr txBox="1"/>
          <p:nvPr/>
        </p:nvSpPr>
        <p:spPr>
          <a:xfrm>
            <a:off x="1544820" y="893600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rgbClr val="6E32C8"/>
                </a:solidFill>
                <a:latin typeface="Arial" pitchFamily="34" charset="0"/>
                <a:cs typeface="Arial" pitchFamily="34" charset="0"/>
              </a:rPr>
              <a:t>Applications</a:t>
            </a:r>
            <a:endParaRPr lang="zh-TW" altLang="en-US" sz="3200" b="1" dirty="0">
              <a:solidFill>
                <a:srgbClr val="6E32C8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直線接點 94"/>
          <p:cNvCxnSpPr/>
          <p:nvPr/>
        </p:nvCxnSpPr>
        <p:spPr>
          <a:xfrm>
            <a:off x="1163820" y="1503200"/>
            <a:ext cx="3096000" cy="1588"/>
          </a:xfrm>
          <a:prstGeom prst="line">
            <a:avLst/>
          </a:prstGeom>
          <a:ln w="57150">
            <a:solidFill>
              <a:srgbClr val="F58B1F">
                <a:alpha val="69804"/>
              </a:srgb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 contrast="10000"/>
          </a:blip>
          <a:srcRect/>
          <a:stretch>
            <a:fillRect/>
          </a:stretch>
        </p:blipFill>
        <p:spPr bwMode="auto">
          <a:xfrm>
            <a:off x="7183620" y="741200"/>
            <a:ext cx="2514600" cy="2961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圓角矩形 104"/>
          <p:cNvSpPr/>
          <p:nvPr/>
        </p:nvSpPr>
        <p:spPr>
          <a:xfrm>
            <a:off x="1621020" y="1731800"/>
            <a:ext cx="3124200" cy="685800"/>
          </a:xfrm>
          <a:prstGeom prst="roundRect">
            <a:avLst/>
          </a:prstGeom>
          <a:solidFill>
            <a:srgbClr val="D9D9D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Care for Joint</a:t>
            </a:r>
            <a:endParaRPr lang="zh-TW" altLang="en-US" sz="2000" b="1" dirty="0" smtClean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直線單箭頭接點 106"/>
          <p:cNvCxnSpPr/>
          <p:nvPr/>
        </p:nvCxnSpPr>
        <p:spPr>
          <a:xfrm rot="10800000">
            <a:off x="4821420" y="3103400"/>
            <a:ext cx="1752600" cy="990600"/>
          </a:xfrm>
          <a:prstGeom prst="straightConnector1">
            <a:avLst/>
          </a:prstGeom>
          <a:ln w="38100">
            <a:solidFill>
              <a:srgbClr val="F58B1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圓角矩形 107"/>
          <p:cNvSpPr/>
          <p:nvPr/>
        </p:nvSpPr>
        <p:spPr>
          <a:xfrm>
            <a:off x="1621020" y="2646200"/>
            <a:ext cx="3124200" cy="685800"/>
          </a:xfrm>
          <a:prstGeom prst="roundRect">
            <a:avLst/>
          </a:prstGeom>
          <a:solidFill>
            <a:srgbClr val="D9D9D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Nutrition for Fitness People</a:t>
            </a:r>
            <a:endParaRPr lang="zh-TW" altLang="en-US" sz="2000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" name="直線單箭頭接點 108"/>
          <p:cNvCxnSpPr/>
          <p:nvPr/>
        </p:nvCxnSpPr>
        <p:spPr>
          <a:xfrm rot="10800000">
            <a:off x="4821420" y="3865400"/>
            <a:ext cx="1676400" cy="990601"/>
          </a:xfrm>
          <a:prstGeom prst="straightConnector1">
            <a:avLst/>
          </a:prstGeom>
          <a:ln w="38100">
            <a:solidFill>
              <a:srgbClr val="F58B1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圓角矩形 109"/>
          <p:cNvSpPr/>
          <p:nvPr/>
        </p:nvSpPr>
        <p:spPr>
          <a:xfrm>
            <a:off x="1621020" y="3636800"/>
            <a:ext cx="3124200" cy="685800"/>
          </a:xfrm>
          <a:prstGeom prst="roundRect">
            <a:avLst/>
          </a:prstGeom>
          <a:solidFill>
            <a:srgbClr val="D9D9D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Prevent Joint Discomfort</a:t>
            </a:r>
            <a:endParaRPr lang="zh-TW" altLang="en-US" sz="2000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直線單箭頭接點 110"/>
          <p:cNvCxnSpPr/>
          <p:nvPr/>
        </p:nvCxnSpPr>
        <p:spPr>
          <a:xfrm rot="10800000">
            <a:off x="4821420" y="4703602"/>
            <a:ext cx="1600200" cy="914399"/>
          </a:xfrm>
          <a:prstGeom prst="straightConnector1">
            <a:avLst/>
          </a:prstGeom>
          <a:ln w="38100">
            <a:solidFill>
              <a:srgbClr val="F58B1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圓角矩形 111"/>
          <p:cNvSpPr/>
          <p:nvPr/>
        </p:nvSpPr>
        <p:spPr>
          <a:xfrm>
            <a:off x="1621020" y="4551200"/>
            <a:ext cx="3124200" cy="685800"/>
          </a:xfrm>
          <a:prstGeom prst="roundRect">
            <a:avLst/>
          </a:prstGeom>
          <a:solidFill>
            <a:srgbClr val="D9D9D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Overcome</a:t>
            </a:r>
            <a:r>
              <a:rPr lang="en-US" altLang="zh-TW" sz="2400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TW" sz="2000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Discomfort after sporting </a:t>
            </a:r>
            <a:endParaRPr lang="zh-TW" altLang="en-US" sz="2400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" name="直線單箭頭接點 117"/>
          <p:cNvCxnSpPr/>
          <p:nvPr/>
        </p:nvCxnSpPr>
        <p:spPr>
          <a:xfrm rot="10800000">
            <a:off x="4897620" y="2341400"/>
            <a:ext cx="1676400" cy="990600"/>
          </a:xfrm>
          <a:prstGeom prst="straightConnector1">
            <a:avLst/>
          </a:prstGeom>
          <a:ln w="38100">
            <a:solidFill>
              <a:srgbClr val="F58B1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手繪多邊形 8"/>
          <p:cNvSpPr/>
          <p:nvPr/>
        </p:nvSpPr>
        <p:spPr>
          <a:xfrm>
            <a:off x="1316225" y="1066800"/>
            <a:ext cx="9144000" cy="5638800"/>
          </a:xfrm>
          <a:custGeom>
            <a:avLst/>
            <a:gdLst>
              <a:gd name="connsiteX0" fmla="*/ 0 w 9144000"/>
              <a:gd name="connsiteY0" fmla="*/ 0 h 5334000"/>
              <a:gd name="connsiteX1" fmla="*/ 9144000 w 9144000"/>
              <a:gd name="connsiteY1" fmla="*/ 0 h 5334000"/>
              <a:gd name="connsiteX2" fmla="*/ 9144000 w 9144000"/>
              <a:gd name="connsiteY2" fmla="*/ 5334000 h 5334000"/>
              <a:gd name="connsiteX3" fmla="*/ 0 w 9144000"/>
              <a:gd name="connsiteY3" fmla="*/ 5334000 h 5334000"/>
              <a:gd name="connsiteX4" fmla="*/ 0 w 9144000"/>
              <a:gd name="connsiteY4" fmla="*/ 0 h 5334000"/>
              <a:gd name="connsiteX0" fmla="*/ 0 w 9144000"/>
              <a:gd name="connsiteY0" fmla="*/ 0 h 5562600"/>
              <a:gd name="connsiteX1" fmla="*/ 9144000 w 9144000"/>
              <a:gd name="connsiteY1" fmla="*/ 228600 h 5562600"/>
              <a:gd name="connsiteX2" fmla="*/ 9144000 w 9144000"/>
              <a:gd name="connsiteY2" fmla="*/ 5562600 h 5562600"/>
              <a:gd name="connsiteX3" fmla="*/ 0 w 9144000"/>
              <a:gd name="connsiteY3" fmla="*/ 5562600 h 5562600"/>
              <a:gd name="connsiteX4" fmla="*/ 0 w 9144000"/>
              <a:gd name="connsiteY4" fmla="*/ 0 h 5562600"/>
              <a:gd name="connsiteX0" fmla="*/ 0 w 9144000"/>
              <a:gd name="connsiteY0" fmla="*/ 0 h 5562600"/>
              <a:gd name="connsiteX1" fmla="*/ 9144000 w 9144000"/>
              <a:gd name="connsiteY1" fmla="*/ 228600 h 5562600"/>
              <a:gd name="connsiteX2" fmla="*/ 9144000 w 9144000"/>
              <a:gd name="connsiteY2" fmla="*/ 5562600 h 5562600"/>
              <a:gd name="connsiteX3" fmla="*/ 0 w 9144000"/>
              <a:gd name="connsiteY3" fmla="*/ 5562600 h 5562600"/>
              <a:gd name="connsiteX4" fmla="*/ 0 w 9144000"/>
              <a:gd name="connsiteY4" fmla="*/ 0 h 5562600"/>
              <a:gd name="connsiteX0" fmla="*/ 0 w 9144000"/>
              <a:gd name="connsiteY0" fmla="*/ 152400 h 5715000"/>
              <a:gd name="connsiteX1" fmla="*/ 9144000 w 9144000"/>
              <a:gd name="connsiteY1" fmla="*/ 76200 h 5715000"/>
              <a:gd name="connsiteX2" fmla="*/ 9144000 w 9144000"/>
              <a:gd name="connsiteY2" fmla="*/ 5715000 h 5715000"/>
              <a:gd name="connsiteX3" fmla="*/ 0 w 9144000"/>
              <a:gd name="connsiteY3" fmla="*/ 5715000 h 5715000"/>
              <a:gd name="connsiteX4" fmla="*/ 0 w 9144000"/>
              <a:gd name="connsiteY4" fmla="*/ 152400 h 5715000"/>
              <a:gd name="connsiteX0" fmla="*/ 0 w 9144000"/>
              <a:gd name="connsiteY0" fmla="*/ 76200 h 5638800"/>
              <a:gd name="connsiteX1" fmla="*/ 9144000 w 9144000"/>
              <a:gd name="connsiteY1" fmla="*/ 0 h 5638800"/>
              <a:gd name="connsiteX2" fmla="*/ 9144000 w 9144000"/>
              <a:gd name="connsiteY2" fmla="*/ 5638800 h 5638800"/>
              <a:gd name="connsiteX3" fmla="*/ 0 w 9144000"/>
              <a:gd name="connsiteY3" fmla="*/ 5638800 h 5638800"/>
              <a:gd name="connsiteX4" fmla="*/ 0 w 9144000"/>
              <a:gd name="connsiteY4" fmla="*/ 76200 h 5638800"/>
              <a:gd name="connsiteX0" fmla="*/ 0 w 9144000"/>
              <a:gd name="connsiteY0" fmla="*/ 76200 h 5638800"/>
              <a:gd name="connsiteX1" fmla="*/ 9144000 w 9144000"/>
              <a:gd name="connsiteY1" fmla="*/ 0 h 5638800"/>
              <a:gd name="connsiteX2" fmla="*/ 9144000 w 9144000"/>
              <a:gd name="connsiteY2" fmla="*/ 5638800 h 5638800"/>
              <a:gd name="connsiteX3" fmla="*/ 0 w 9144000"/>
              <a:gd name="connsiteY3" fmla="*/ 5638800 h 5638800"/>
              <a:gd name="connsiteX4" fmla="*/ 0 w 9144000"/>
              <a:gd name="connsiteY4" fmla="*/ 76200 h 5638800"/>
              <a:gd name="connsiteX0" fmla="*/ 0 w 9144000"/>
              <a:gd name="connsiteY0" fmla="*/ 76200 h 5638800"/>
              <a:gd name="connsiteX1" fmla="*/ 9144000 w 9144000"/>
              <a:gd name="connsiteY1" fmla="*/ 0 h 5638800"/>
              <a:gd name="connsiteX2" fmla="*/ 9144000 w 9144000"/>
              <a:gd name="connsiteY2" fmla="*/ 5638800 h 5638800"/>
              <a:gd name="connsiteX3" fmla="*/ 0 w 9144000"/>
              <a:gd name="connsiteY3" fmla="*/ 5638800 h 5638800"/>
              <a:gd name="connsiteX4" fmla="*/ 0 w 9144000"/>
              <a:gd name="connsiteY4" fmla="*/ 76200 h 5638800"/>
              <a:gd name="connsiteX0" fmla="*/ 0 w 9144000"/>
              <a:gd name="connsiteY0" fmla="*/ 76200 h 5638800"/>
              <a:gd name="connsiteX1" fmla="*/ 9144000 w 9144000"/>
              <a:gd name="connsiteY1" fmla="*/ 0 h 5638800"/>
              <a:gd name="connsiteX2" fmla="*/ 9144000 w 9144000"/>
              <a:gd name="connsiteY2" fmla="*/ 5638800 h 5638800"/>
              <a:gd name="connsiteX3" fmla="*/ 0 w 9144000"/>
              <a:gd name="connsiteY3" fmla="*/ 5638800 h 5638800"/>
              <a:gd name="connsiteX4" fmla="*/ 0 w 9144000"/>
              <a:gd name="connsiteY4" fmla="*/ 76200 h 5638800"/>
              <a:gd name="connsiteX0" fmla="*/ 0 w 9144000"/>
              <a:gd name="connsiteY0" fmla="*/ 76200 h 5638800"/>
              <a:gd name="connsiteX1" fmla="*/ 9144000 w 9144000"/>
              <a:gd name="connsiteY1" fmla="*/ 0 h 5638800"/>
              <a:gd name="connsiteX2" fmla="*/ 9144000 w 9144000"/>
              <a:gd name="connsiteY2" fmla="*/ 5638800 h 5638800"/>
              <a:gd name="connsiteX3" fmla="*/ 0 w 9144000"/>
              <a:gd name="connsiteY3" fmla="*/ 5638800 h 5638800"/>
              <a:gd name="connsiteX4" fmla="*/ 0 w 9144000"/>
              <a:gd name="connsiteY4" fmla="*/ 7620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638800">
                <a:moveTo>
                  <a:pt x="0" y="76200"/>
                </a:moveTo>
                <a:cubicBezTo>
                  <a:pt x="4461164" y="549234"/>
                  <a:pt x="5383480" y="538348"/>
                  <a:pt x="9144000" y="0"/>
                </a:cubicBezTo>
                <a:lnTo>
                  <a:pt x="9144000" y="5638800"/>
                </a:lnTo>
                <a:lnTo>
                  <a:pt x="0" y="5638800"/>
                </a:lnTo>
                <a:lnTo>
                  <a:pt x="0" y="76200"/>
                </a:lnTo>
                <a:close/>
              </a:path>
            </a:pathLst>
          </a:custGeom>
          <a:solidFill>
            <a:srgbClr val="BFE4F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Picture 5" descr="http://bathknightblog.com/wp-content/uploads/2012/10/international-day-of-older-people-2012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t="18747" r="2632" b="33214"/>
          <a:stretch>
            <a:fillRect/>
          </a:stretch>
        </p:blipFill>
        <p:spPr bwMode="auto">
          <a:xfrm>
            <a:off x="1316225" y="1295400"/>
            <a:ext cx="9144000" cy="3377514"/>
          </a:xfrm>
          <a:prstGeom prst="rect">
            <a:avLst/>
          </a:prstGeom>
          <a:noFill/>
        </p:spPr>
      </p:pic>
      <p:sp>
        <p:nvSpPr>
          <p:cNvPr id="6" name="文字方塊 7"/>
          <p:cNvSpPr txBox="1"/>
          <p:nvPr/>
        </p:nvSpPr>
        <p:spPr>
          <a:xfrm>
            <a:off x="4135625" y="4793159"/>
            <a:ext cx="358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b="1" dirty="0" smtClean="0">
                <a:solidFill>
                  <a:srgbClr val="5A5A5A"/>
                </a:solidFill>
                <a:latin typeface="Arial Black" pitchFamily="34" charset="0"/>
              </a:rPr>
              <a:t>Thank You!</a:t>
            </a:r>
            <a:endParaRPr lang="zh-TW" altLang="en-US" sz="4400" b="1" dirty="0">
              <a:solidFill>
                <a:srgbClr val="5A5A5A"/>
              </a:solidFill>
              <a:latin typeface="Arial Black" pitchFamily="34" charset="0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1544825" y="5643554"/>
            <a:ext cx="370522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 sz="2000" b="1" dirty="0">
                <a:solidFill>
                  <a:srgbClr val="5A5A5A"/>
                </a:solidFill>
                <a:latin typeface="Arial" pitchFamily="34" charset="0"/>
                <a:ea typeface="新細明體" charset="-120"/>
                <a:cs typeface="Arial" pitchFamily="34" charset="0"/>
              </a:rPr>
              <a:t>Email: </a:t>
            </a:r>
            <a:r>
              <a:rPr lang="en-US" altLang="zh-CN" sz="1800" dirty="0">
                <a:solidFill>
                  <a:srgbClr val="5A5A5A"/>
                </a:solidFill>
                <a:latin typeface="Arial" pitchFamily="34" charset="0"/>
                <a:ea typeface="新細明體" charset="-120"/>
                <a:cs typeface="Arial" pitchFamily="34" charset="0"/>
              </a:rPr>
              <a:t>info@bfsuma.com</a:t>
            </a:r>
            <a:endParaRPr lang="en-US" altLang="zh-CN" sz="2000" dirty="0">
              <a:solidFill>
                <a:srgbClr val="5A5A5A"/>
              </a:solidFill>
              <a:latin typeface="Arial" pitchFamily="34" charset="0"/>
              <a:ea typeface="新細明體" charset="-12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altLang="zh-CN" sz="2000" b="1" dirty="0">
                <a:solidFill>
                  <a:srgbClr val="5A5A5A"/>
                </a:solidFill>
                <a:latin typeface="Arial" pitchFamily="34" charset="0"/>
                <a:ea typeface="新細明體" charset="-120"/>
                <a:cs typeface="Arial" pitchFamily="34" charset="0"/>
              </a:rPr>
              <a:t>Website: </a:t>
            </a:r>
            <a:r>
              <a:rPr lang="en-US" altLang="zh-CN" sz="1800" dirty="0">
                <a:solidFill>
                  <a:srgbClr val="5A5A5A"/>
                </a:solidFill>
                <a:latin typeface="Arial" pitchFamily="34" charset="0"/>
                <a:ea typeface="新細明體" charset="-120"/>
                <a:cs typeface="Arial" pitchFamily="34" charset="0"/>
              </a:rPr>
              <a:t>www.bfsuma.com</a:t>
            </a:r>
            <a:endParaRPr lang="en-US" altLang="zh-CN" sz="2000" dirty="0">
              <a:solidFill>
                <a:srgbClr val="5A5A5A"/>
              </a:solidFill>
              <a:latin typeface="Arial" pitchFamily="34" charset="0"/>
              <a:ea typeface="新細明體" charset="-12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altLang="zh-CN" sz="2000" b="1" dirty="0">
                <a:solidFill>
                  <a:srgbClr val="5A5A5A"/>
                </a:solidFill>
                <a:latin typeface="Arial" pitchFamily="34" charset="0"/>
                <a:ea typeface="新細明體" charset="-120"/>
                <a:cs typeface="Arial" pitchFamily="34" charset="0"/>
              </a:rPr>
              <a:t>Tel: </a:t>
            </a:r>
            <a:r>
              <a:rPr lang="en-US" altLang="zh-CN" sz="1800" dirty="0">
                <a:solidFill>
                  <a:srgbClr val="5A5A5A"/>
                </a:solidFill>
                <a:latin typeface="Arial" pitchFamily="34" charset="0"/>
                <a:ea typeface="新細明體" charset="-120"/>
                <a:cs typeface="Arial" pitchFamily="34" charset="0"/>
              </a:rPr>
              <a:t>1-626-287-4700</a:t>
            </a:r>
            <a:endParaRPr lang="en-US" altLang="zh-CN" sz="2000" dirty="0">
              <a:solidFill>
                <a:srgbClr val="5A5A5A"/>
              </a:solidFill>
              <a:latin typeface="Arial" pitchFamily="34" charset="0"/>
              <a:ea typeface="新細明體" charset="-120"/>
              <a:cs typeface="Arial" pitchFamily="34" charset="0"/>
            </a:endParaRPr>
          </a:p>
        </p:txBody>
      </p:sp>
      <p:pic>
        <p:nvPicPr>
          <p:cNvPr id="8" name="Picture 5" descr="slogan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05500" y="5715000"/>
            <a:ext cx="2402326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 rot="3054131">
            <a:off x="2270502" y="2764605"/>
            <a:ext cx="2336997" cy="2336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45"/>
          </a:p>
        </p:txBody>
      </p:sp>
      <p:sp>
        <p:nvSpPr>
          <p:cNvPr id="9" name="矩形 8"/>
          <p:cNvSpPr/>
          <p:nvPr/>
        </p:nvSpPr>
        <p:spPr>
          <a:xfrm>
            <a:off x="987856" y="2939053"/>
            <a:ext cx="6739017" cy="95660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4266" dirty="0">
                <a:solidFill>
                  <a:srgbClr val="E627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微软雅黑" panose="020B0503020204020204" pitchFamily="34" charset="-122"/>
              </a:rPr>
              <a:t>THANKS FOR </a:t>
            </a:r>
            <a:r>
              <a:rPr lang="en-US" altLang="zh-CN" sz="4266" dirty="0">
                <a:solidFill>
                  <a:srgbClr val="00A5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微软雅黑" panose="020B0503020204020204" pitchFamily="34" charset="-122"/>
              </a:rPr>
              <a:t>WATCHING</a:t>
            </a:r>
          </a:p>
        </p:txBody>
      </p:sp>
      <p:cxnSp>
        <p:nvCxnSpPr>
          <p:cNvPr id="10" name="直接连接符 3"/>
          <p:cNvCxnSpPr/>
          <p:nvPr/>
        </p:nvCxnSpPr>
        <p:spPr>
          <a:xfrm>
            <a:off x="987858" y="3933103"/>
            <a:ext cx="6739015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990700" y="4011416"/>
            <a:ext cx="6736173" cy="35272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altLang="zh-CN" sz="1692" dirty="0" smtClean="0">
                <a:solidFill>
                  <a:schemeClr val="bg1">
                    <a:lumMod val="6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Africa</a:t>
            </a:r>
            <a:r>
              <a:rPr lang="zh-CN" altLang="en-US" sz="1692" dirty="0" smtClean="0">
                <a:solidFill>
                  <a:schemeClr val="bg1">
                    <a:lumMod val="6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en-US" altLang="zh-CN" sz="1692" dirty="0" smtClean="0">
                <a:solidFill>
                  <a:schemeClr val="bg1">
                    <a:lumMod val="6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Marketing</a:t>
            </a:r>
            <a:r>
              <a:rPr lang="zh-CN" altLang="en-US" sz="1692" dirty="0" smtClean="0">
                <a:solidFill>
                  <a:schemeClr val="bg1">
                    <a:lumMod val="6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en-US" altLang="zh-CN" sz="1692" dirty="0" smtClean="0">
                <a:solidFill>
                  <a:schemeClr val="bg1">
                    <a:lumMod val="6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Department</a:t>
            </a:r>
            <a:r>
              <a:rPr lang="zh-CN" altLang="en-US" sz="1692" dirty="0" smtClean="0">
                <a:solidFill>
                  <a:schemeClr val="bg1">
                    <a:lumMod val="6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en-US" altLang="zh-CN" sz="1692" dirty="0" smtClean="0">
                <a:solidFill>
                  <a:schemeClr val="bg1">
                    <a:lumMod val="6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2017</a:t>
            </a:r>
            <a:endParaRPr lang="zh-CN" altLang="en-US" sz="1692" dirty="0">
              <a:solidFill>
                <a:schemeClr val="bg1">
                  <a:lumMod val="6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7600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6"/>
          <p:cNvSpPr>
            <a:spLocks noChangeShapeType="1"/>
          </p:cNvSpPr>
          <p:nvPr/>
        </p:nvSpPr>
        <p:spPr bwMode="auto">
          <a:xfrm>
            <a:off x="6531687" y="4343400"/>
            <a:ext cx="2088232" cy="0"/>
          </a:xfrm>
          <a:prstGeom prst="line">
            <a:avLst/>
          </a:prstGeom>
          <a:noFill/>
          <a:ln w="57150">
            <a:solidFill>
              <a:srgbClr val="F57820">
                <a:alpha val="69804"/>
              </a:srgbClr>
            </a:solidFill>
            <a:prstDash val="solid"/>
            <a:round/>
            <a:headEnd type="none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" name="Line 16"/>
          <p:cNvSpPr>
            <a:spLocks noChangeShapeType="1"/>
          </p:cNvSpPr>
          <p:nvPr/>
        </p:nvSpPr>
        <p:spPr bwMode="auto">
          <a:xfrm flipH="1">
            <a:off x="4371447" y="5452087"/>
            <a:ext cx="2088232" cy="0"/>
          </a:xfrm>
          <a:prstGeom prst="line">
            <a:avLst/>
          </a:prstGeom>
          <a:noFill/>
          <a:ln w="57150">
            <a:solidFill>
              <a:srgbClr val="F57820">
                <a:alpha val="69804"/>
              </a:srgbClr>
            </a:solidFill>
            <a:prstDash val="solid"/>
            <a:round/>
            <a:headEnd type="none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" name="椭圆 23"/>
          <p:cNvSpPr/>
          <p:nvPr/>
        </p:nvSpPr>
        <p:spPr>
          <a:xfrm>
            <a:off x="7107751" y="4371968"/>
            <a:ext cx="720080" cy="60006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25"/>
          <p:cNvSpPr/>
          <p:nvPr/>
        </p:nvSpPr>
        <p:spPr>
          <a:xfrm>
            <a:off x="6171647" y="4131941"/>
            <a:ext cx="792088" cy="660073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768815" y="1524000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6E32C8"/>
                </a:solidFill>
                <a:latin typeface="Arial" pitchFamily="34" charset="0"/>
                <a:cs typeface="Arial" pitchFamily="34" charset="0"/>
              </a:rPr>
              <a:t>Body Joint Location</a:t>
            </a:r>
            <a:endParaRPr lang="zh-CN" altLang="en-US" sz="3200" b="1" dirty="0">
              <a:solidFill>
                <a:srgbClr val="6E32C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 flipH="1">
            <a:off x="4011407" y="4431973"/>
            <a:ext cx="1008112" cy="0"/>
          </a:xfrm>
          <a:prstGeom prst="line">
            <a:avLst/>
          </a:prstGeom>
          <a:noFill/>
          <a:ln w="57150">
            <a:solidFill>
              <a:srgbClr val="F57820">
                <a:alpha val="69804"/>
              </a:srgbClr>
            </a:solidFill>
            <a:prstDash val="solid"/>
            <a:round/>
            <a:headEnd type="none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7395783" y="3771900"/>
            <a:ext cx="1008112" cy="0"/>
          </a:xfrm>
          <a:prstGeom prst="line">
            <a:avLst/>
          </a:prstGeom>
          <a:noFill/>
          <a:ln w="57150">
            <a:solidFill>
              <a:srgbClr val="F57820">
                <a:alpha val="69804"/>
              </a:srgbClr>
            </a:solidFill>
            <a:prstDash val="solid"/>
            <a:round/>
            <a:headEnd type="none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6747711" y="3051820"/>
            <a:ext cx="1224136" cy="0"/>
          </a:xfrm>
          <a:prstGeom prst="line">
            <a:avLst/>
          </a:prstGeom>
          <a:noFill/>
          <a:ln w="57150">
            <a:solidFill>
              <a:srgbClr val="F57820">
                <a:alpha val="69804"/>
              </a:srgbClr>
            </a:solidFill>
            <a:prstDash val="solid"/>
            <a:round/>
            <a:headEnd type="none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6" name="Picture 4" descr="http://blog.bregbraces.com/sites/default/files/styles/large/public/field/image/bkg-body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91033" y="2306920"/>
            <a:ext cx="3496838" cy="4322480"/>
          </a:xfrm>
          <a:prstGeom prst="rect">
            <a:avLst/>
          </a:prstGeom>
          <a:noFill/>
        </p:spPr>
      </p:pic>
      <p:sp>
        <p:nvSpPr>
          <p:cNvPr id="17" name="Line 16"/>
          <p:cNvSpPr>
            <a:spLocks noChangeShapeType="1"/>
          </p:cNvSpPr>
          <p:nvPr/>
        </p:nvSpPr>
        <p:spPr bwMode="auto">
          <a:xfrm flipH="1">
            <a:off x="4667863" y="6052153"/>
            <a:ext cx="1287760" cy="0"/>
          </a:xfrm>
          <a:prstGeom prst="line">
            <a:avLst/>
          </a:prstGeom>
          <a:noFill/>
          <a:ln w="57150">
            <a:solidFill>
              <a:srgbClr val="F57820">
                <a:alpha val="69804"/>
              </a:srgbClr>
            </a:solidFill>
            <a:prstDash val="solid"/>
            <a:round/>
            <a:headEnd type="none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8115863" y="2898413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Shoulder Joint</a:t>
            </a:r>
            <a:endParaRPr lang="zh-CN" altLang="en-US" sz="2000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31287" y="5898748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Ankle Joint</a:t>
            </a:r>
            <a:endParaRPr lang="zh-CN" altLang="en-US" sz="2000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15263" y="5238673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Knee Joint</a:t>
            </a:r>
            <a:endParaRPr lang="zh-CN" altLang="en-US" sz="2000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55223" y="4251953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Wrist Joint</a:t>
            </a:r>
            <a:endParaRPr lang="zh-CN" altLang="en-US" sz="2000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51167" y="3558488"/>
            <a:ext cx="2915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Vertebral Articulation</a:t>
            </a:r>
            <a:endParaRPr lang="zh-CN" altLang="en-US" sz="2000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椭圆 41"/>
          <p:cNvSpPr/>
          <p:nvPr/>
        </p:nvSpPr>
        <p:spPr>
          <a:xfrm>
            <a:off x="6243655" y="4191949"/>
            <a:ext cx="360040" cy="300033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8895375" y="4218561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Hip Joint</a:t>
            </a:r>
            <a:endParaRPr lang="zh-CN" altLang="en-US" sz="2000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椭圆 43"/>
          <p:cNvSpPr/>
          <p:nvPr/>
        </p:nvSpPr>
        <p:spPr>
          <a:xfrm>
            <a:off x="7395783" y="4672001"/>
            <a:ext cx="216024" cy="18002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Line 16"/>
          <p:cNvSpPr>
            <a:spLocks noChangeShapeType="1"/>
          </p:cNvSpPr>
          <p:nvPr/>
        </p:nvSpPr>
        <p:spPr bwMode="auto">
          <a:xfrm>
            <a:off x="7755823" y="5332073"/>
            <a:ext cx="720080" cy="0"/>
          </a:xfrm>
          <a:prstGeom prst="line">
            <a:avLst/>
          </a:prstGeom>
          <a:noFill/>
          <a:ln w="57150">
            <a:solidFill>
              <a:srgbClr val="F57820">
                <a:alpha val="69804"/>
              </a:srgbClr>
            </a:solidFill>
            <a:prstDash val="solid"/>
            <a:round/>
            <a:headEnd type="none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" name="Line 16"/>
          <p:cNvSpPr>
            <a:spLocks noChangeShapeType="1"/>
          </p:cNvSpPr>
          <p:nvPr/>
        </p:nvSpPr>
        <p:spPr bwMode="auto">
          <a:xfrm>
            <a:off x="7611807" y="4852020"/>
            <a:ext cx="144016" cy="480053"/>
          </a:xfrm>
          <a:prstGeom prst="line">
            <a:avLst/>
          </a:prstGeom>
          <a:noFill/>
          <a:ln w="57150">
            <a:solidFill>
              <a:srgbClr val="F57820">
                <a:alpha val="69804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8619919" y="5032040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Finger Articulation</a:t>
            </a:r>
            <a:endParaRPr lang="zh-CN" altLang="en-US" sz="2000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Line 16"/>
          <p:cNvSpPr>
            <a:spLocks noChangeShapeType="1"/>
          </p:cNvSpPr>
          <p:nvPr/>
        </p:nvSpPr>
        <p:spPr bwMode="auto">
          <a:xfrm>
            <a:off x="1343935" y="2133600"/>
            <a:ext cx="4648200" cy="0"/>
          </a:xfrm>
          <a:prstGeom prst="line">
            <a:avLst/>
          </a:prstGeom>
          <a:noFill/>
          <a:ln w="57150">
            <a:solidFill>
              <a:srgbClr val="F57820">
                <a:alpha val="69804"/>
              </a:srgbClr>
            </a:solidFill>
            <a:prstDash val="solid"/>
            <a:round/>
            <a:headEnd type="none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" name="TextBox 35"/>
          <p:cNvSpPr txBox="1"/>
          <p:nvPr/>
        </p:nvSpPr>
        <p:spPr>
          <a:xfrm>
            <a:off x="8506735" y="3562290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Elbow Joint</a:t>
            </a:r>
            <a:endParaRPr lang="zh-CN" altLang="en-US" sz="2000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Line 16"/>
          <p:cNvSpPr>
            <a:spLocks noChangeShapeType="1"/>
          </p:cNvSpPr>
          <p:nvPr/>
        </p:nvSpPr>
        <p:spPr bwMode="auto">
          <a:xfrm flipH="1">
            <a:off x="4772935" y="3810000"/>
            <a:ext cx="1476000" cy="0"/>
          </a:xfrm>
          <a:prstGeom prst="line">
            <a:avLst/>
          </a:prstGeom>
          <a:noFill/>
          <a:ln w="57150">
            <a:solidFill>
              <a:srgbClr val="F57820">
                <a:alpha val="69804"/>
              </a:srgbClr>
            </a:solidFill>
            <a:prstDash val="solid"/>
            <a:round/>
            <a:headEnd type="none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6"/>
          <p:cNvSpPr txBox="1"/>
          <p:nvPr/>
        </p:nvSpPr>
        <p:spPr>
          <a:xfrm>
            <a:off x="1838090" y="1039075"/>
            <a:ext cx="7118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6E32C8"/>
                </a:solidFill>
                <a:latin typeface="Arial" pitchFamily="34" charset="0"/>
                <a:cs typeface="Arial" pitchFamily="34" charset="0"/>
              </a:rPr>
              <a:t>Joint Structure &amp; Components</a:t>
            </a:r>
            <a:endParaRPr lang="zh-CN" altLang="en-US" sz="3200" b="1" dirty="0">
              <a:solidFill>
                <a:srgbClr val="6E32C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Line 16"/>
          <p:cNvSpPr>
            <a:spLocks noChangeShapeType="1"/>
          </p:cNvSpPr>
          <p:nvPr/>
        </p:nvSpPr>
        <p:spPr bwMode="auto">
          <a:xfrm>
            <a:off x="1413210" y="1648675"/>
            <a:ext cx="6552000" cy="0"/>
          </a:xfrm>
          <a:prstGeom prst="line">
            <a:avLst/>
          </a:prstGeom>
          <a:noFill/>
          <a:ln w="57150">
            <a:solidFill>
              <a:srgbClr val="F57820">
                <a:alpha val="69804"/>
              </a:srgbClr>
            </a:solidFill>
            <a:prstDash val="solid"/>
            <a:round/>
            <a:headEnd type="none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8" name="群組 17"/>
          <p:cNvGrpSpPr/>
          <p:nvPr/>
        </p:nvGrpSpPr>
        <p:grpSpPr>
          <a:xfrm>
            <a:off x="3165810" y="1801075"/>
            <a:ext cx="5715000" cy="4343400"/>
            <a:chOff x="304800" y="2404646"/>
            <a:chExt cx="5791200" cy="4224754"/>
          </a:xfrm>
        </p:grpSpPr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97345" y="2404646"/>
              <a:ext cx="2341255" cy="381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30" name="直線接點 7"/>
            <p:cNvCxnSpPr/>
            <p:nvPr/>
          </p:nvCxnSpPr>
          <p:spPr>
            <a:xfrm>
              <a:off x="2942304" y="3700046"/>
              <a:ext cx="1532160" cy="0"/>
            </a:xfrm>
            <a:prstGeom prst="line">
              <a:avLst/>
            </a:prstGeom>
            <a:ln w="38100">
              <a:solidFill>
                <a:srgbClr val="7D64C8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接點 9"/>
            <p:cNvCxnSpPr/>
            <p:nvPr/>
          </p:nvCxnSpPr>
          <p:spPr>
            <a:xfrm>
              <a:off x="3271800" y="4309646"/>
              <a:ext cx="1224000" cy="0"/>
            </a:xfrm>
            <a:prstGeom prst="line">
              <a:avLst/>
            </a:prstGeom>
            <a:ln w="38100">
              <a:solidFill>
                <a:srgbClr val="7D64C8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接點 10"/>
            <p:cNvCxnSpPr/>
            <p:nvPr/>
          </p:nvCxnSpPr>
          <p:spPr>
            <a:xfrm flipH="1">
              <a:off x="1214400" y="4385846"/>
              <a:ext cx="1224000" cy="0"/>
            </a:xfrm>
            <a:prstGeom prst="line">
              <a:avLst/>
            </a:prstGeom>
            <a:ln w="38100">
              <a:solidFill>
                <a:srgbClr val="7D64C8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5"/>
            <p:cNvSpPr txBox="1"/>
            <p:nvPr/>
          </p:nvSpPr>
          <p:spPr>
            <a:xfrm>
              <a:off x="4485928" y="3471446"/>
              <a:ext cx="10766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rgbClr val="5A5A5A"/>
                  </a:solidFill>
                  <a:latin typeface="Arial" pitchFamily="34" charset="0"/>
                  <a:cs typeface="Arial" pitchFamily="34" charset="0"/>
                </a:rPr>
                <a:t>Bone</a:t>
              </a:r>
              <a:endParaRPr lang="zh-CN" altLang="en-US" sz="2000" b="1" dirty="0">
                <a:solidFill>
                  <a:srgbClr val="5A5A5A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TextBox 35"/>
            <p:cNvSpPr txBox="1"/>
            <p:nvPr/>
          </p:nvSpPr>
          <p:spPr>
            <a:xfrm>
              <a:off x="4485928" y="4058960"/>
              <a:ext cx="1610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rgbClr val="5A5A5A"/>
                  </a:solidFill>
                  <a:latin typeface="Arial" pitchFamily="34" charset="0"/>
                  <a:cs typeface="Arial" pitchFamily="34" charset="0"/>
                </a:rPr>
                <a:t>Articulate Cartilage</a:t>
              </a:r>
              <a:endParaRPr lang="zh-CN" altLang="en-US" sz="2000" b="1" dirty="0">
                <a:solidFill>
                  <a:srgbClr val="5A5A5A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304800" y="3928646"/>
              <a:ext cx="1676400" cy="1287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rgbClr val="5A5A5A"/>
                  </a:solidFill>
                  <a:latin typeface="Arial" pitchFamily="34" charset="0"/>
                  <a:cs typeface="Arial" pitchFamily="34" charset="0"/>
                </a:rPr>
                <a:t>Fluid Inside Joint</a:t>
              </a:r>
            </a:p>
            <a:p>
              <a:r>
                <a:rPr lang="en-US" altLang="zh-CN" sz="2000" b="1" dirty="0" smtClean="0">
                  <a:solidFill>
                    <a:srgbClr val="5A5A5A"/>
                  </a:solidFill>
                  <a:latin typeface="Arial" pitchFamily="34" charset="0"/>
                  <a:cs typeface="Arial" pitchFamily="34" charset="0"/>
                </a:rPr>
                <a:t>(Synovial Fluid)</a:t>
              </a:r>
              <a:endParaRPr lang="zh-CN" altLang="en-US" sz="2000" b="1" dirty="0">
                <a:solidFill>
                  <a:srgbClr val="5A5A5A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752600" y="6290846"/>
              <a:ext cx="2286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 smtClean="0">
                  <a:solidFill>
                    <a:srgbClr val="5A5A5A"/>
                  </a:solidFill>
                  <a:latin typeface="Arial" pitchFamily="34" charset="0"/>
                  <a:cs typeface="Arial" pitchFamily="34" charset="0"/>
                </a:rPr>
                <a:t>Knee Joint Structure </a:t>
              </a:r>
              <a:endParaRPr lang="zh-CN" altLang="en-US" sz="1600" b="1" dirty="0">
                <a:solidFill>
                  <a:srgbClr val="5A5A5A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圓角矩形 8"/>
          <p:cNvSpPr/>
          <p:nvPr/>
        </p:nvSpPr>
        <p:spPr>
          <a:xfrm>
            <a:off x="1946600" y="2182080"/>
            <a:ext cx="4343400" cy="3276600"/>
          </a:xfrm>
          <a:prstGeom prst="roundRect">
            <a:avLst/>
          </a:prstGeom>
          <a:solidFill>
            <a:srgbClr val="7D64C8">
              <a:alpha val="20000"/>
            </a:srgb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TextBox 26"/>
          <p:cNvSpPr txBox="1"/>
          <p:nvPr/>
        </p:nvSpPr>
        <p:spPr>
          <a:xfrm>
            <a:off x="1533280" y="1191480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6E32C8"/>
                </a:solidFill>
                <a:latin typeface="Arial" pitchFamily="34" charset="0"/>
                <a:cs typeface="Arial" pitchFamily="34" charset="0"/>
              </a:rPr>
              <a:t>Joint Function</a:t>
            </a:r>
            <a:endParaRPr lang="zh-CN" altLang="en-US" sz="3200" b="1" dirty="0">
              <a:solidFill>
                <a:srgbClr val="6E32C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矩形 5"/>
          <p:cNvSpPr/>
          <p:nvPr/>
        </p:nvSpPr>
        <p:spPr>
          <a:xfrm>
            <a:off x="2022800" y="2367758"/>
            <a:ext cx="4191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-263525">
              <a:buFont typeface="Arial" pitchFamily="34" charset="0"/>
              <a:buChar char="•"/>
            </a:pPr>
            <a:r>
              <a:rPr lang="en-US" altLang="zh-TW" sz="2000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Connect bones </a:t>
            </a:r>
          </a:p>
          <a:p>
            <a:endParaRPr lang="en-US" altLang="zh-TW" sz="2000" b="1" dirty="0" smtClean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  <a:p>
            <a:pPr marL="263525" indent="-263525">
              <a:buFont typeface="Arial" pitchFamily="34" charset="0"/>
              <a:buChar char="•"/>
            </a:pPr>
            <a:r>
              <a:rPr lang="en-US" altLang="zh-TW" sz="2000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Allow bone movements (except for skull bones)</a:t>
            </a:r>
          </a:p>
          <a:p>
            <a:pPr marL="263525" indent="-263525">
              <a:buFont typeface="Arial" pitchFamily="34" charset="0"/>
              <a:buChar char="•"/>
            </a:pPr>
            <a:endParaRPr lang="en-US" altLang="zh-TW" sz="2000" b="1" dirty="0" smtClean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  <a:p>
            <a:pPr marL="263525" indent="-263525">
              <a:buFont typeface="Arial" pitchFamily="34" charset="0"/>
              <a:buChar char="•"/>
            </a:pPr>
            <a:r>
              <a:rPr lang="en-US" altLang="zh-TW" sz="2000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Prevent bone surface from movement rubbing</a:t>
            </a:r>
          </a:p>
          <a:p>
            <a:pPr marL="263525" indent="-263525">
              <a:buFont typeface="Arial" pitchFamily="34" charset="0"/>
              <a:buChar char="•"/>
            </a:pPr>
            <a:endParaRPr lang="en-US" altLang="zh-TW" sz="2000" b="1" dirty="0" smtClean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  <a:p>
            <a:pPr marL="263525" indent="-263525">
              <a:buFont typeface="Arial" pitchFamily="34" charset="0"/>
              <a:buChar char="•"/>
            </a:pPr>
            <a:r>
              <a:rPr lang="en-US" altLang="zh-TW" sz="2000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Provide bone supporting</a:t>
            </a:r>
            <a:endParaRPr lang="zh-TW" altLang="en-US" sz="2000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4" descr="http://s.iimg.me/interest.php?url=http%3A%2F%2Fpostfiles10.naver.net%2F20130125_89%2Fyour_manager_1359040887425tdGeS_JPEG%2F%25C1%25FD%25BF%25A1%25BC%25AD_%25C7%25D2%25BC%25F6%25C0%25D6%25B4%25C2_%25C0%25AF%25BB%25EA%25BC%25D2%25BF%25EE%25B5%25BF_1.jpg%3Ftype%3Dw2&amp;rt=320&amp;c=300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1825" y="768147"/>
            <a:ext cx="4143375" cy="568113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108400" y="1801080"/>
            <a:ext cx="3528000" cy="0"/>
          </a:xfrm>
          <a:prstGeom prst="line">
            <a:avLst/>
          </a:prstGeom>
          <a:noFill/>
          <a:ln w="57150">
            <a:solidFill>
              <a:srgbClr val="F57820">
                <a:alpha val="69804"/>
              </a:srgbClr>
            </a:solidFill>
            <a:prstDash val="solid"/>
            <a:round/>
            <a:headEnd type="none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868358" y="983655"/>
            <a:ext cx="7525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6E32C8"/>
                </a:solidFill>
                <a:latin typeface="Arial" pitchFamily="34" charset="0"/>
                <a:cs typeface="Arial" pitchFamily="34" charset="0"/>
              </a:rPr>
              <a:t>Most Easily Injured &amp; Impaired</a:t>
            </a:r>
            <a:endParaRPr lang="zh-CN" altLang="en-US" sz="3200" b="1" dirty="0">
              <a:solidFill>
                <a:srgbClr val="6E32C8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直線接點 8"/>
          <p:cNvCxnSpPr/>
          <p:nvPr/>
        </p:nvCxnSpPr>
        <p:spPr>
          <a:xfrm>
            <a:off x="1468630" y="1593255"/>
            <a:ext cx="6660000" cy="1588"/>
          </a:xfrm>
          <a:prstGeom prst="line">
            <a:avLst/>
          </a:prstGeom>
          <a:ln w="57150">
            <a:solidFill>
              <a:srgbClr val="F58B1F">
                <a:alpha val="69804"/>
              </a:srgb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29"/>
          <p:cNvSpPr>
            <a:spLocks/>
          </p:cNvSpPr>
          <p:nvPr/>
        </p:nvSpPr>
        <p:spPr bwMode="auto">
          <a:xfrm flipH="1">
            <a:off x="6116830" y="2443187"/>
            <a:ext cx="4111866" cy="914401"/>
          </a:xfrm>
          <a:custGeom>
            <a:avLst/>
            <a:gdLst>
              <a:gd name="T0" fmla="*/ 0 w 2452"/>
              <a:gd name="T1" fmla="*/ 770 h 770"/>
              <a:gd name="T2" fmla="*/ 2452 w 2452"/>
              <a:gd name="T3" fmla="*/ 0 h 770"/>
              <a:gd name="T4" fmla="*/ 1008 w 2452"/>
              <a:gd name="T5" fmla="*/ 770 h 770"/>
              <a:gd name="T6" fmla="*/ 0 w 2452"/>
              <a:gd name="T7" fmla="*/ 770 h 7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52" h="770">
                <a:moveTo>
                  <a:pt x="0" y="770"/>
                </a:moveTo>
                <a:lnTo>
                  <a:pt x="2452" y="0"/>
                </a:lnTo>
                <a:lnTo>
                  <a:pt x="1008" y="770"/>
                </a:lnTo>
                <a:lnTo>
                  <a:pt x="0" y="77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" name="Freeform 36"/>
          <p:cNvSpPr>
            <a:spLocks/>
          </p:cNvSpPr>
          <p:nvPr/>
        </p:nvSpPr>
        <p:spPr bwMode="auto">
          <a:xfrm>
            <a:off x="1773430" y="2443187"/>
            <a:ext cx="4114800" cy="941628"/>
          </a:xfrm>
          <a:custGeom>
            <a:avLst/>
            <a:gdLst>
              <a:gd name="T0" fmla="*/ 0 w 2452"/>
              <a:gd name="T1" fmla="*/ 770 h 770"/>
              <a:gd name="T2" fmla="*/ 2452 w 2452"/>
              <a:gd name="T3" fmla="*/ 0 h 770"/>
              <a:gd name="T4" fmla="*/ 1008 w 2452"/>
              <a:gd name="T5" fmla="*/ 770 h 770"/>
              <a:gd name="T6" fmla="*/ 0 w 2452"/>
              <a:gd name="T7" fmla="*/ 770 h 7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52" h="770">
                <a:moveTo>
                  <a:pt x="0" y="770"/>
                </a:moveTo>
                <a:lnTo>
                  <a:pt x="2452" y="0"/>
                </a:lnTo>
                <a:lnTo>
                  <a:pt x="1008" y="770"/>
                </a:lnTo>
                <a:lnTo>
                  <a:pt x="0" y="77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" name="Freeform 40"/>
          <p:cNvSpPr>
            <a:spLocks/>
          </p:cNvSpPr>
          <p:nvPr/>
        </p:nvSpPr>
        <p:spPr bwMode="auto">
          <a:xfrm>
            <a:off x="3983230" y="2279055"/>
            <a:ext cx="1981200" cy="1066800"/>
          </a:xfrm>
          <a:custGeom>
            <a:avLst/>
            <a:gdLst>
              <a:gd name="T0" fmla="*/ 1315 w 1315"/>
              <a:gd name="T1" fmla="*/ 0 h 590"/>
              <a:gd name="T2" fmla="*/ 0 w 1315"/>
              <a:gd name="T3" fmla="*/ 590 h 590"/>
              <a:gd name="T4" fmla="*/ 1315 w 1315"/>
              <a:gd name="T5" fmla="*/ 590 h 590"/>
              <a:gd name="T6" fmla="*/ 1315 w 1315"/>
              <a:gd name="T7" fmla="*/ 0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5" h="590">
                <a:moveTo>
                  <a:pt x="1315" y="0"/>
                </a:moveTo>
                <a:lnTo>
                  <a:pt x="0" y="590"/>
                </a:lnTo>
                <a:lnTo>
                  <a:pt x="1315" y="590"/>
                </a:lnTo>
                <a:lnTo>
                  <a:pt x="1315" y="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" name="Freeform 41"/>
          <p:cNvSpPr>
            <a:spLocks/>
          </p:cNvSpPr>
          <p:nvPr/>
        </p:nvSpPr>
        <p:spPr bwMode="auto">
          <a:xfrm flipH="1">
            <a:off x="6116830" y="2355255"/>
            <a:ext cx="1981200" cy="1018762"/>
          </a:xfrm>
          <a:custGeom>
            <a:avLst/>
            <a:gdLst>
              <a:gd name="T0" fmla="*/ 1315 w 1315"/>
              <a:gd name="T1" fmla="*/ 0 h 590"/>
              <a:gd name="T2" fmla="*/ 0 w 1315"/>
              <a:gd name="T3" fmla="*/ 590 h 590"/>
              <a:gd name="T4" fmla="*/ 1315 w 1315"/>
              <a:gd name="T5" fmla="*/ 590 h 590"/>
              <a:gd name="T6" fmla="*/ 1315 w 1315"/>
              <a:gd name="T7" fmla="*/ 0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5" h="590">
                <a:moveTo>
                  <a:pt x="1315" y="0"/>
                </a:moveTo>
                <a:lnTo>
                  <a:pt x="0" y="590"/>
                </a:lnTo>
                <a:lnTo>
                  <a:pt x="1315" y="590"/>
                </a:lnTo>
                <a:lnTo>
                  <a:pt x="1315" y="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" name="AutoShape 39"/>
          <p:cNvSpPr>
            <a:spLocks noChangeArrowheads="1"/>
          </p:cNvSpPr>
          <p:nvPr/>
        </p:nvSpPr>
        <p:spPr bwMode="auto">
          <a:xfrm>
            <a:off x="1852561" y="3357587"/>
            <a:ext cx="2045490" cy="2788618"/>
          </a:xfrm>
          <a:prstGeom prst="roundRect">
            <a:avLst>
              <a:gd name="adj" fmla="val 406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5400000" scaled="1"/>
          </a:gradFill>
          <a:ln w="9525" algn="ctr">
            <a:solidFill>
              <a:schemeClr val="accent4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  <a:buClr>
                <a:schemeClr val="accent1"/>
              </a:buClr>
            </a:pPr>
            <a:endParaRPr lang="zh-CN" altLang="en-US" sz="1400" dirty="0">
              <a:latin typeface="+mn-ea"/>
              <a:ea typeface="+mn-ea"/>
            </a:endParaRPr>
          </a:p>
        </p:txBody>
      </p:sp>
      <p:sp>
        <p:nvSpPr>
          <p:cNvPr id="24" name="AutoShape 38"/>
          <p:cNvSpPr>
            <a:spLocks noChangeArrowheads="1"/>
          </p:cNvSpPr>
          <p:nvPr/>
        </p:nvSpPr>
        <p:spPr bwMode="auto">
          <a:xfrm>
            <a:off x="1910955" y="3426094"/>
            <a:ext cx="1925320" cy="464893"/>
          </a:xfrm>
          <a:prstGeom prst="roundRect">
            <a:avLst>
              <a:gd name="adj" fmla="val 16667"/>
            </a:avLst>
          </a:prstGeom>
          <a:solidFill>
            <a:srgbClr val="F58B1F">
              <a:alpha val="8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CN" altLang="en-US" b="1" dirty="0">
              <a:solidFill>
                <a:srgbClr val="5A5A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grpSp>
        <p:nvGrpSpPr>
          <p:cNvPr id="25" name="组合 32"/>
          <p:cNvGrpSpPr/>
          <p:nvPr/>
        </p:nvGrpSpPr>
        <p:grpSpPr>
          <a:xfrm>
            <a:off x="3958267" y="3357587"/>
            <a:ext cx="2045490" cy="2788618"/>
            <a:chOff x="2655908" y="3334493"/>
            <a:chExt cx="2215948" cy="2310633"/>
          </a:xfrm>
        </p:grpSpPr>
        <p:sp>
          <p:nvSpPr>
            <p:cNvPr id="26" name="AutoShape 49"/>
            <p:cNvSpPr>
              <a:spLocks noChangeArrowheads="1"/>
            </p:cNvSpPr>
            <p:nvPr/>
          </p:nvSpPr>
          <p:spPr bwMode="auto">
            <a:xfrm>
              <a:off x="2655908" y="3334493"/>
              <a:ext cx="2215948" cy="2310633"/>
            </a:xfrm>
            <a:prstGeom prst="roundRect">
              <a:avLst>
                <a:gd name="adj" fmla="val 4060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5400000" scaled="1"/>
            </a:gradFill>
            <a:ln w="9525" algn="ctr">
              <a:solidFill>
                <a:schemeClr val="accent4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50000"/>
                </a:lnSpc>
                <a:buClr>
                  <a:schemeClr val="accent1"/>
                </a:buClr>
              </a:pPr>
              <a:endParaRPr lang="zh-CN" altLang="en-US" sz="1600" b="1" dirty="0">
                <a:solidFill>
                  <a:srgbClr val="5A5A5A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AutoShape 48"/>
            <p:cNvSpPr>
              <a:spLocks noChangeArrowheads="1"/>
            </p:cNvSpPr>
            <p:nvPr/>
          </p:nvSpPr>
          <p:spPr bwMode="auto">
            <a:xfrm>
              <a:off x="2719168" y="3403000"/>
              <a:ext cx="2085764" cy="370141"/>
            </a:xfrm>
            <a:prstGeom prst="roundRect">
              <a:avLst>
                <a:gd name="adj" fmla="val 16667"/>
              </a:avLst>
            </a:prstGeom>
            <a:solidFill>
              <a:srgbClr val="F58B1F">
                <a:alpha val="80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 b="1" dirty="0">
                <a:solidFill>
                  <a:srgbClr val="5A5A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28" name="组合 33"/>
          <p:cNvGrpSpPr/>
          <p:nvPr/>
        </p:nvGrpSpPr>
        <p:grpSpPr>
          <a:xfrm>
            <a:off x="6063972" y="3357587"/>
            <a:ext cx="2045490" cy="2788618"/>
            <a:chOff x="4972039" y="3334493"/>
            <a:chExt cx="2215948" cy="2310633"/>
          </a:xfrm>
        </p:grpSpPr>
        <p:sp>
          <p:nvSpPr>
            <p:cNvPr id="29" name="AutoShape 52"/>
            <p:cNvSpPr>
              <a:spLocks noChangeArrowheads="1"/>
            </p:cNvSpPr>
            <p:nvPr/>
          </p:nvSpPr>
          <p:spPr bwMode="auto">
            <a:xfrm>
              <a:off x="4972039" y="3334493"/>
              <a:ext cx="2215948" cy="2310633"/>
            </a:xfrm>
            <a:prstGeom prst="roundRect">
              <a:avLst>
                <a:gd name="adj" fmla="val 4060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5400000" scaled="1"/>
            </a:gradFill>
            <a:ln w="9525" algn="ctr">
              <a:solidFill>
                <a:schemeClr val="accent4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50000"/>
                </a:lnSpc>
                <a:buClr>
                  <a:schemeClr val="accent1"/>
                </a:buClr>
              </a:pPr>
              <a:endParaRPr lang="zh-CN" altLang="en-US" sz="1600" b="1" dirty="0">
                <a:solidFill>
                  <a:srgbClr val="5A5A5A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AutoShape 51"/>
            <p:cNvSpPr>
              <a:spLocks noChangeArrowheads="1"/>
            </p:cNvSpPr>
            <p:nvPr/>
          </p:nvSpPr>
          <p:spPr bwMode="auto">
            <a:xfrm>
              <a:off x="5035299" y="3403000"/>
              <a:ext cx="2085764" cy="370141"/>
            </a:xfrm>
            <a:prstGeom prst="roundRect">
              <a:avLst>
                <a:gd name="adj" fmla="val 16667"/>
              </a:avLst>
            </a:prstGeom>
            <a:solidFill>
              <a:srgbClr val="F58B1F">
                <a:alpha val="80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 b="1" dirty="0">
                <a:solidFill>
                  <a:srgbClr val="5A5A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8169677" y="3357587"/>
            <a:ext cx="2045490" cy="2788618"/>
            <a:chOff x="7290002" y="3334493"/>
            <a:chExt cx="2215948" cy="2310633"/>
          </a:xfrm>
        </p:grpSpPr>
        <p:sp>
          <p:nvSpPr>
            <p:cNvPr id="32" name="AutoShape 55"/>
            <p:cNvSpPr>
              <a:spLocks noChangeArrowheads="1"/>
            </p:cNvSpPr>
            <p:nvPr/>
          </p:nvSpPr>
          <p:spPr bwMode="auto">
            <a:xfrm>
              <a:off x="7290002" y="3334493"/>
              <a:ext cx="2215948" cy="2310633"/>
            </a:xfrm>
            <a:prstGeom prst="roundRect">
              <a:avLst>
                <a:gd name="adj" fmla="val 4060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5400000" scaled="1"/>
            </a:gradFill>
            <a:ln w="9525" algn="ctr">
              <a:solidFill>
                <a:schemeClr val="accent4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50000"/>
                </a:lnSpc>
                <a:buClr>
                  <a:schemeClr val="accent1"/>
                </a:buClr>
              </a:pPr>
              <a:endParaRPr lang="en-US" altLang="zh-CN" sz="1600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AutoShape 54"/>
            <p:cNvSpPr>
              <a:spLocks noChangeArrowheads="1"/>
            </p:cNvSpPr>
            <p:nvPr/>
          </p:nvSpPr>
          <p:spPr bwMode="auto">
            <a:xfrm>
              <a:off x="7353264" y="3403000"/>
              <a:ext cx="2085764" cy="370141"/>
            </a:xfrm>
            <a:prstGeom prst="roundRect">
              <a:avLst>
                <a:gd name="adj" fmla="val 16667"/>
              </a:avLst>
            </a:prstGeom>
            <a:solidFill>
              <a:srgbClr val="F58B1F">
                <a:alpha val="80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 b="1" dirty="0">
                <a:solidFill>
                  <a:srgbClr val="5A5A5A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</p:grpSp>
      <p:sp>
        <p:nvSpPr>
          <p:cNvPr id="34" name="Oval 12"/>
          <p:cNvSpPr>
            <a:spLocks noChangeArrowheads="1"/>
          </p:cNvSpPr>
          <p:nvPr/>
        </p:nvSpPr>
        <p:spPr bwMode="auto">
          <a:xfrm>
            <a:off x="4973830" y="2736255"/>
            <a:ext cx="2057400" cy="441202"/>
          </a:xfrm>
          <a:prstGeom prst="ellipse">
            <a:avLst/>
          </a:prstGeom>
          <a:gradFill rotWithShape="1">
            <a:gsLst>
              <a:gs pos="0">
                <a:srgbClr val="7D64C8">
                  <a:alpha val="50000"/>
                </a:srgbClr>
              </a:gs>
              <a:gs pos="100000">
                <a:schemeClr val="tx1">
                  <a:gamma/>
                  <a:shade val="46275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000">
              <a:solidFill>
                <a:schemeClr val="bg1"/>
              </a:solidFill>
            </a:endParaRPr>
          </a:p>
        </p:txBody>
      </p:sp>
      <p:sp>
        <p:nvSpPr>
          <p:cNvPr id="35" name="Oval 13"/>
          <p:cNvSpPr>
            <a:spLocks noChangeArrowheads="1"/>
          </p:cNvSpPr>
          <p:nvPr/>
        </p:nvSpPr>
        <p:spPr bwMode="auto">
          <a:xfrm>
            <a:off x="4973830" y="1821855"/>
            <a:ext cx="1981200" cy="1048917"/>
          </a:xfrm>
          <a:prstGeom prst="ellipse">
            <a:avLst/>
          </a:prstGeom>
          <a:solidFill>
            <a:srgbClr val="F58B1F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/>
          <a:lstStyle/>
          <a:p>
            <a:pPr algn="ctr" eaLnBrk="0" hangingPunct="0"/>
            <a:r>
              <a:rPr lang="en-US" altLang="zh-CN" sz="2000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In Daily Activities</a:t>
            </a:r>
            <a:endParaRPr lang="en-US" altLang="zh-CN" sz="2000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6" name="组合 34"/>
          <p:cNvGrpSpPr/>
          <p:nvPr/>
        </p:nvGrpSpPr>
        <p:grpSpPr>
          <a:xfrm>
            <a:off x="5050030" y="1821855"/>
            <a:ext cx="1828800" cy="311660"/>
            <a:chOff x="1258957" y="3851531"/>
            <a:chExt cx="1792119" cy="594381"/>
          </a:xfrm>
        </p:grpSpPr>
        <p:sp>
          <p:nvSpPr>
            <p:cNvPr id="37" name="Oval 10"/>
            <p:cNvSpPr>
              <a:spLocks noChangeArrowheads="1"/>
            </p:cNvSpPr>
            <p:nvPr/>
          </p:nvSpPr>
          <p:spPr bwMode="auto">
            <a:xfrm>
              <a:off x="1530715" y="4078461"/>
              <a:ext cx="352654" cy="35095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" name="Freeform 12"/>
            <p:cNvSpPr>
              <a:spLocks/>
            </p:cNvSpPr>
            <p:nvPr/>
          </p:nvSpPr>
          <p:spPr bwMode="auto">
            <a:xfrm>
              <a:off x="1258957" y="3851531"/>
              <a:ext cx="1792119" cy="594381"/>
            </a:xfrm>
            <a:custGeom>
              <a:avLst/>
              <a:gdLst>
                <a:gd name="T0" fmla="*/ 0 w 4756"/>
                <a:gd name="T1" fmla="*/ 1576 h 1576"/>
                <a:gd name="T2" fmla="*/ 50 w 4756"/>
                <a:gd name="T3" fmla="*/ 1462 h 1576"/>
                <a:gd name="T4" fmla="*/ 108 w 4756"/>
                <a:gd name="T5" fmla="*/ 1350 h 1576"/>
                <a:gd name="T6" fmla="*/ 170 w 4756"/>
                <a:gd name="T7" fmla="*/ 1242 h 1576"/>
                <a:gd name="T8" fmla="*/ 238 w 4756"/>
                <a:gd name="T9" fmla="*/ 1138 h 1576"/>
                <a:gd name="T10" fmla="*/ 310 w 4756"/>
                <a:gd name="T11" fmla="*/ 1036 h 1576"/>
                <a:gd name="T12" fmla="*/ 386 w 4756"/>
                <a:gd name="T13" fmla="*/ 940 h 1576"/>
                <a:gd name="T14" fmla="*/ 468 w 4756"/>
                <a:gd name="T15" fmla="*/ 846 h 1576"/>
                <a:gd name="T16" fmla="*/ 552 w 4756"/>
                <a:gd name="T17" fmla="*/ 756 h 1576"/>
                <a:gd name="T18" fmla="*/ 596 w 4756"/>
                <a:gd name="T19" fmla="*/ 712 h 1576"/>
                <a:gd name="T20" fmla="*/ 688 w 4756"/>
                <a:gd name="T21" fmla="*/ 630 h 1576"/>
                <a:gd name="T22" fmla="*/ 784 w 4756"/>
                <a:gd name="T23" fmla="*/ 550 h 1576"/>
                <a:gd name="T24" fmla="*/ 884 w 4756"/>
                <a:gd name="T25" fmla="*/ 476 h 1576"/>
                <a:gd name="T26" fmla="*/ 986 w 4756"/>
                <a:gd name="T27" fmla="*/ 406 h 1576"/>
                <a:gd name="T28" fmla="*/ 1092 w 4756"/>
                <a:gd name="T29" fmla="*/ 342 h 1576"/>
                <a:gd name="T30" fmla="*/ 1202 w 4756"/>
                <a:gd name="T31" fmla="*/ 282 h 1576"/>
                <a:gd name="T32" fmla="*/ 1316 w 4756"/>
                <a:gd name="T33" fmla="*/ 228 h 1576"/>
                <a:gd name="T34" fmla="*/ 1374 w 4756"/>
                <a:gd name="T35" fmla="*/ 202 h 1576"/>
                <a:gd name="T36" fmla="*/ 1490 w 4756"/>
                <a:gd name="T37" fmla="*/ 156 h 1576"/>
                <a:gd name="T38" fmla="*/ 1610 w 4756"/>
                <a:gd name="T39" fmla="*/ 116 h 1576"/>
                <a:gd name="T40" fmla="*/ 1732 w 4756"/>
                <a:gd name="T41" fmla="*/ 80 h 1576"/>
                <a:gd name="T42" fmla="*/ 1858 w 4756"/>
                <a:gd name="T43" fmla="*/ 52 h 1576"/>
                <a:gd name="T44" fmla="*/ 1984 w 4756"/>
                <a:gd name="T45" fmla="*/ 30 h 1576"/>
                <a:gd name="T46" fmla="*/ 2114 w 4756"/>
                <a:gd name="T47" fmla="*/ 12 h 1576"/>
                <a:gd name="T48" fmla="*/ 2246 w 4756"/>
                <a:gd name="T49" fmla="*/ 2 h 1576"/>
                <a:gd name="T50" fmla="*/ 2378 w 4756"/>
                <a:gd name="T51" fmla="*/ 0 h 1576"/>
                <a:gd name="T52" fmla="*/ 2444 w 4756"/>
                <a:gd name="T53" fmla="*/ 0 h 1576"/>
                <a:gd name="T54" fmla="*/ 2576 w 4756"/>
                <a:gd name="T55" fmla="*/ 8 h 1576"/>
                <a:gd name="T56" fmla="*/ 2706 w 4756"/>
                <a:gd name="T57" fmla="*/ 20 h 1576"/>
                <a:gd name="T58" fmla="*/ 2834 w 4756"/>
                <a:gd name="T59" fmla="*/ 40 h 1576"/>
                <a:gd name="T60" fmla="*/ 2962 w 4756"/>
                <a:gd name="T61" fmla="*/ 66 h 1576"/>
                <a:gd name="T62" fmla="*/ 3084 w 4756"/>
                <a:gd name="T63" fmla="*/ 98 h 1576"/>
                <a:gd name="T64" fmla="*/ 3206 w 4756"/>
                <a:gd name="T65" fmla="*/ 136 h 1576"/>
                <a:gd name="T66" fmla="*/ 3324 w 4756"/>
                <a:gd name="T67" fmla="*/ 178 h 1576"/>
                <a:gd name="T68" fmla="*/ 3382 w 4756"/>
                <a:gd name="T69" fmla="*/ 202 h 1576"/>
                <a:gd name="T70" fmla="*/ 3498 w 4756"/>
                <a:gd name="T71" fmla="*/ 254 h 1576"/>
                <a:gd name="T72" fmla="*/ 3608 w 4756"/>
                <a:gd name="T73" fmla="*/ 312 h 1576"/>
                <a:gd name="T74" fmla="*/ 3716 w 4756"/>
                <a:gd name="T75" fmla="*/ 374 h 1576"/>
                <a:gd name="T76" fmla="*/ 3822 w 4756"/>
                <a:gd name="T77" fmla="*/ 440 h 1576"/>
                <a:gd name="T78" fmla="*/ 3922 w 4756"/>
                <a:gd name="T79" fmla="*/ 512 h 1576"/>
                <a:gd name="T80" fmla="*/ 4020 w 4756"/>
                <a:gd name="T81" fmla="*/ 590 h 1576"/>
                <a:gd name="T82" fmla="*/ 4114 w 4756"/>
                <a:gd name="T83" fmla="*/ 670 h 1576"/>
                <a:gd name="T84" fmla="*/ 4204 w 4756"/>
                <a:gd name="T85" fmla="*/ 756 h 1576"/>
                <a:gd name="T86" fmla="*/ 4246 w 4756"/>
                <a:gd name="T87" fmla="*/ 800 h 1576"/>
                <a:gd name="T88" fmla="*/ 4330 w 4756"/>
                <a:gd name="T89" fmla="*/ 892 h 1576"/>
                <a:gd name="T90" fmla="*/ 4410 w 4756"/>
                <a:gd name="T91" fmla="*/ 988 h 1576"/>
                <a:gd name="T92" fmla="*/ 4484 w 4756"/>
                <a:gd name="T93" fmla="*/ 1086 h 1576"/>
                <a:gd name="T94" fmla="*/ 4552 w 4756"/>
                <a:gd name="T95" fmla="*/ 1190 h 1576"/>
                <a:gd name="T96" fmla="*/ 4618 w 4756"/>
                <a:gd name="T97" fmla="*/ 1296 h 1576"/>
                <a:gd name="T98" fmla="*/ 4678 w 4756"/>
                <a:gd name="T99" fmla="*/ 1406 h 1576"/>
                <a:gd name="T100" fmla="*/ 4732 w 4756"/>
                <a:gd name="T101" fmla="*/ 1518 h 1576"/>
                <a:gd name="T102" fmla="*/ 0 w 4756"/>
                <a:gd name="T103" fmla="*/ 157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756" h="1576">
                  <a:moveTo>
                    <a:pt x="0" y="1576"/>
                  </a:moveTo>
                  <a:lnTo>
                    <a:pt x="0" y="1576"/>
                  </a:lnTo>
                  <a:lnTo>
                    <a:pt x="24" y="1518"/>
                  </a:lnTo>
                  <a:lnTo>
                    <a:pt x="50" y="1462"/>
                  </a:lnTo>
                  <a:lnTo>
                    <a:pt x="78" y="1406"/>
                  </a:lnTo>
                  <a:lnTo>
                    <a:pt x="108" y="1350"/>
                  </a:lnTo>
                  <a:lnTo>
                    <a:pt x="138" y="1296"/>
                  </a:lnTo>
                  <a:lnTo>
                    <a:pt x="170" y="1242"/>
                  </a:lnTo>
                  <a:lnTo>
                    <a:pt x="204" y="1190"/>
                  </a:lnTo>
                  <a:lnTo>
                    <a:pt x="238" y="1138"/>
                  </a:lnTo>
                  <a:lnTo>
                    <a:pt x="272" y="1086"/>
                  </a:lnTo>
                  <a:lnTo>
                    <a:pt x="310" y="1036"/>
                  </a:lnTo>
                  <a:lnTo>
                    <a:pt x="348" y="988"/>
                  </a:lnTo>
                  <a:lnTo>
                    <a:pt x="386" y="940"/>
                  </a:lnTo>
                  <a:lnTo>
                    <a:pt x="426" y="892"/>
                  </a:lnTo>
                  <a:lnTo>
                    <a:pt x="468" y="846"/>
                  </a:lnTo>
                  <a:lnTo>
                    <a:pt x="510" y="800"/>
                  </a:lnTo>
                  <a:lnTo>
                    <a:pt x="552" y="756"/>
                  </a:lnTo>
                  <a:lnTo>
                    <a:pt x="552" y="756"/>
                  </a:lnTo>
                  <a:lnTo>
                    <a:pt x="596" y="712"/>
                  </a:lnTo>
                  <a:lnTo>
                    <a:pt x="642" y="670"/>
                  </a:lnTo>
                  <a:lnTo>
                    <a:pt x="688" y="630"/>
                  </a:lnTo>
                  <a:lnTo>
                    <a:pt x="736" y="590"/>
                  </a:lnTo>
                  <a:lnTo>
                    <a:pt x="784" y="550"/>
                  </a:lnTo>
                  <a:lnTo>
                    <a:pt x="834" y="512"/>
                  </a:lnTo>
                  <a:lnTo>
                    <a:pt x="884" y="476"/>
                  </a:lnTo>
                  <a:lnTo>
                    <a:pt x="934" y="440"/>
                  </a:lnTo>
                  <a:lnTo>
                    <a:pt x="986" y="406"/>
                  </a:lnTo>
                  <a:lnTo>
                    <a:pt x="1040" y="374"/>
                  </a:lnTo>
                  <a:lnTo>
                    <a:pt x="1092" y="342"/>
                  </a:lnTo>
                  <a:lnTo>
                    <a:pt x="1148" y="312"/>
                  </a:lnTo>
                  <a:lnTo>
                    <a:pt x="1202" y="282"/>
                  </a:lnTo>
                  <a:lnTo>
                    <a:pt x="1258" y="254"/>
                  </a:lnTo>
                  <a:lnTo>
                    <a:pt x="1316" y="228"/>
                  </a:lnTo>
                  <a:lnTo>
                    <a:pt x="1374" y="202"/>
                  </a:lnTo>
                  <a:lnTo>
                    <a:pt x="1374" y="202"/>
                  </a:lnTo>
                  <a:lnTo>
                    <a:pt x="1432" y="178"/>
                  </a:lnTo>
                  <a:lnTo>
                    <a:pt x="1490" y="156"/>
                  </a:lnTo>
                  <a:lnTo>
                    <a:pt x="1550" y="136"/>
                  </a:lnTo>
                  <a:lnTo>
                    <a:pt x="1610" y="116"/>
                  </a:lnTo>
                  <a:lnTo>
                    <a:pt x="1672" y="98"/>
                  </a:lnTo>
                  <a:lnTo>
                    <a:pt x="1732" y="80"/>
                  </a:lnTo>
                  <a:lnTo>
                    <a:pt x="1794" y="66"/>
                  </a:lnTo>
                  <a:lnTo>
                    <a:pt x="1858" y="52"/>
                  </a:lnTo>
                  <a:lnTo>
                    <a:pt x="1922" y="40"/>
                  </a:lnTo>
                  <a:lnTo>
                    <a:pt x="1984" y="30"/>
                  </a:lnTo>
                  <a:lnTo>
                    <a:pt x="2050" y="20"/>
                  </a:lnTo>
                  <a:lnTo>
                    <a:pt x="2114" y="12"/>
                  </a:lnTo>
                  <a:lnTo>
                    <a:pt x="2180" y="8"/>
                  </a:lnTo>
                  <a:lnTo>
                    <a:pt x="2246" y="2"/>
                  </a:lnTo>
                  <a:lnTo>
                    <a:pt x="2312" y="0"/>
                  </a:lnTo>
                  <a:lnTo>
                    <a:pt x="2378" y="0"/>
                  </a:lnTo>
                  <a:lnTo>
                    <a:pt x="2378" y="0"/>
                  </a:lnTo>
                  <a:lnTo>
                    <a:pt x="2444" y="0"/>
                  </a:lnTo>
                  <a:lnTo>
                    <a:pt x="2510" y="2"/>
                  </a:lnTo>
                  <a:lnTo>
                    <a:pt x="2576" y="8"/>
                  </a:lnTo>
                  <a:lnTo>
                    <a:pt x="2642" y="12"/>
                  </a:lnTo>
                  <a:lnTo>
                    <a:pt x="2706" y="20"/>
                  </a:lnTo>
                  <a:lnTo>
                    <a:pt x="2772" y="30"/>
                  </a:lnTo>
                  <a:lnTo>
                    <a:pt x="2834" y="40"/>
                  </a:lnTo>
                  <a:lnTo>
                    <a:pt x="2898" y="52"/>
                  </a:lnTo>
                  <a:lnTo>
                    <a:pt x="2962" y="66"/>
                  </a:lnTo>
                  <a:lnTo>
                    <a:pt x="3024" y="80"/>
                  </a:lnTo>
                  <a:lnTo>
                    <a:pt x="3084" y="98"/>
                  </a:lnTo>
                  <a:lnTo>
                    <a:pt x="3146" y="116"/>
                  </a:lnTo>
                  <a:lnTo>
                    <a:pt x="3206" y="136"/>
                  </a:lnTo>
                  <a:lnTo>
                    <a:pt x="3266" y="156"/>
                  </a:lnTo>
                  <a:lnTo>
                    <a:pt x="3324" y="178"/>
                  </a:lnTo>
                  <a:lnTo>
                    <a:pt x="3382" y="202"/>
                  </a:lnTo>
                  <a:lnTo>
                    <a:pt x="3382" y="202"/>
                  </a:lnTo>
                  <a:lnTo>
                    <a:pt x="3440" y="228"/>
                  </a:lnTo>
                  <a:lnTo>
                    <a:pt x="3498" y="254"/>
                  </a:lnTo>
                  <a:lnTo>
                    <a:pt x="3554" y="282"/>
                  </a:lnTo>
                  <a:lnTo>
                    <a:pt x="3608" y="312"/>
                  </a:lnTo>
                  <a:lnTo>
                    <a:pt x="3664" y="342"/>
                  </a:lnTo>
                  <a:lnTo>
                    <a:pt x="3716" y="374"/>
                  </a:lnTo>
                  <a:lnTo>
                    <a:pt x="3770" y="406"/>
                  </a:lnTo>
                  <a:lnTo>
                    <a:pt x="3822" y="440"/>
                  </a:lnTo>
                  <a:lnTo>
                    <a:pt x="3872" y="476"/>
                  </a:lnTo>
                  <a:lnTo>
                    <a:pt x="3922" y="512"/>
                  </a:lnTo>
                  <a:lnTo>
                    <a:pt x="3972" y="550"/>
                  </a:lnTo>
                  <a:lnTo>
                    <a:pt x="4020" y="590"/>
                  </a:lnTo>
                  <a:lnTo>
                    <a:pt x="4068" y="630"/>
                  </a:lnTo>
                  <a:lnTo>
                    <a:pt x="4114" y="670"/>
                  </a:lnTo>
                  <a:lnTo>
                    <a:pt x="4160" y="712"/>
                  </a:lnTo>
                  <a:lnTo>
                    <a:pt x="4204" y="756"/>
                  </a:lnTo>
                  <a:lnTo>
                    <a:pt x="4204" y="756"/>
                  </a:lnTo>
                  <a:lnTo>
                    <a:pt x="4246" y="800"/>
                  </a:lnTo>
                  <a:lnTo>
                    <a:pt x="4288" y="846"/>
                  </a:lnTo>
                  <a:lnTo>
                    <a:pt x="4330" y="892"/>
                  </a:lnTo>
                  <a:lnTo>
                    <a:pt x="4370" y="940"/>
                  </a:lnTo>
                  <a:lnTo>
                    <a:pt x="4410" y="988"/>
                  </a:lnTo>
                  <a:lnTo>
                    <a:pt x="4446" y="1036"/>
                  </a:lnTo>
                  <a:lnTo>
                    <a:pt x="4484" y="1086"/>
                  </a:lnTo>
                  <a:lnTo>
                    <a:pt x="4518" y="1138"/>
                  </a:lnTo>
                  <a:lnTo>
                    <a:pt x="4552" y="1190"/>
                  </a:lnTo>
                  <a:lnTo>
                    <a:pt x="4586" y="1242"/>
                  </a:lnTo>
                  <a:lnTo>
                    <a:pt x="4618" y="1296"/>
                  </a:lnTo>
                  <a:lnTo>
                    <a:pt x="4648" y="1350"/>
                  </a:lnTo>
                  <a:lnTo>
                    <a:pt x="4678" y="1406"/>
                  </a:lnTo>
                  <a:lnTo>
                    <a:pt x="4706" y="1462"/>
                  </a:lnTo>
                  <a:lnTo>
                    <a:pt x="4732" y="1518"/>
                  </a:lnTo>
                  <a:lnTo>
                    <a:pt x="4756" y="1576"/>
                  </a:lnTo>
                  <a:lnTo>
                    <a:pt x="0" y="15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9" name="文字方塊 32"/>
          <p:cNvSpPr txBox="1"/>
          <p:nvPr/>
        </p:nvSpPr>
        <p:spPr>
          <a:xfrm>
            <a:off x="2154430" y="3509923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Ankle Joint</a:t>
            </a:r>
            <a:endParaRPr lang="zh-TW" altLang="en-US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文字方塊 33"/>
          <p:cNvSpPr txBox="1"/>
          <p:nvPr/>
        </p:nvSpPr>
        <p:spPr>
          <a:xfrm>
            <a:off x="2383030" y="3914259"/>
            <a:ext cx="914400" cy="345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Sprain</a:t>
            </a:r>
            <a:endParaRPr lang="zh-TW" altLang="en-US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文字方塊 35"/>
          <p:cNvSpPr txBox="1"/>
          <p:nvPr/>
        </p:nvSpPr>
        <p:spPr>
          <a:xfrm>
            <a:off x="4059430" y="3509923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5A5A5A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Shoulder Joint</a:t>
            </a:r>
            <a:endParaRPr lang="zh-CN" altLang="en-US" b="1" dirty="0" smtClean="0">
              <a:solidFill>
                <a:srgbClr val="5A5A5A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42" name="文字方塊 36"/>
          <p:cNvSpPr txBox="1"/>
          <p:nvPr/>
        </p:nvSpPr>
        <p:spPr>
          <a:xfrm>
            <a:off x="6497830" y="3509923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5A5A5A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Hip Joint</a:t>
            </a:r>
            <a:endParaRPr lang="zh-CN" altLang="en-US" b="1" dirty="0" smtClean="0">
              <a:solidFill>
                <a:srgbClr val="5A5A5A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43" name="文字方塊 39"/>
          <p:cNvSpPr txBox="1"/>
          <p:nvPr/>
        </p:nvSpPr>
        <p:spPr>
          <a:xfrm>
            <a:off x="4288030" y="3921701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Dislocation</a:t>
            </a:r>
            <a:endParaRPr lang="zh-TW" altLang="en-US" sz="1600" dirty="0"/>
          </a:p>
        </p:txBody>
      </p:sp>
      <p:sp>
        <p:nvSpPr>
          <p:cNvPr id="44" name="文字方塊 40"/>
          <p:cNvSpPr txBox="1"/>
          <p:nvPr/>
        </p:nvSpPr>
        <p:spPr>
          <a:xfrm>
            <a:off x="6040630" y="3879255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altLang="zh-CN" sz="1600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Aged women fall down - Damage  </a:t>
            </a:r>
            <a:endParaRPr lang="zh-CN" altLang="en-US" sz="1600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文字方塊 41"/>
          <p:cNvSpPr txBox="1"/>
          <p:nvPr/>
        </p:nvSpPr>
        <p:spPr>
          <a:xfrm>
            <a:off x="8326630" y="3879255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altLang="zh-CN" sz="1600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Aged people Arthritis</a:t>
            </a:r>
          </a:p>
        </p:txBody>
      </p:sp>
      <p:pic>
        <p:nvPicPr>
          <p:cNvPr id="46" name="Picture 2" descr="http://www.toddbuck.com/wp-content/uploads/17_AnkleSprain_TBuck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2030" y="4317405"/>
            <a:ext cx="1828800" cy="1828800"/>
          </a:xfrm>
          <a:prstGeom prst="rect">
            <a:avLst/>
          </a:prstGeom>
          <a:noFill/>
        </p:spPr>
      </p:pic>
      <p:pic>
        <p:nvPicPr>
          <p:cNvPr id="47" name="Picture 4" descr="http://www.sportsmd.com/portals/0/altman2/shoulder_injury_skeleton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5630" y="4330105"/>
            <a:ext cx="1752600" cy="1816100"/>
          </a:xfrm>
          <a:prstGeom prst="rect">
            <a:avLst/>
          </a:prstGeom>
          <a:noFill/>
        </p:spPr>
      </p:pic>
      <p:pic>
        <p:nvPicPr>
          <p:cNvPr id="48" name="Picture 8" descr="http://www.joint-pain-solutions.com/images/knee-pain-2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50430" y="4393605"/>
            <a:ext cx="1847850" cy="1771650"/>
          </a:xfrm>
          <a:prstGeom prst="rect">
            <a:avLst/>
          </a:prstGeom>
          <a:noFill/>
        </p:spPr>
      </p:pic>
      <p:pic>
        <p:nvPicPr>
          <p:cNvPr id="49" name="Picture 2" descr="http://www.jointrehab.com/wp-content/uploads/2011/03/hip_pain_prolotherapy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16830" y="4412655"/>
            <a:ext cx="1866900" cy="1714500"/>
          </a:xfrm>
          <a:prstGeom prst="rect">
            <a:avLst/>
          </a:prstGeom>
          <a:noFill/>
        </p:spPr>
      </p:pic>
      <p:sp>
        <p:nvSpPr>
          <p:cNvPr id="50" name="文字方塊 37"/>
          <p:cNvSpPr txBox="1"/>
          <p:nvPr/>
        </p:nvSpPr>
        <p:spPr>
          <a:xfrm>
            <a:off x="8479030" y="3509923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5A5A5A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Knee Joint</a:t>
            </a:r>
            <a:endParaRPr lang="zh-CN" altLang="en-US" b="1" dirty="0" smtClean="0">
              <a:solidFill>
                <a:srgbClr val="5A5A5A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ody Movement-Joint and thier type1.mp4">
            <a:hlinkClick r:id="" action="ppaction://media"/>
          </p:cNvPr>
          <p:cNvPicPr>
            <a:picLocks noGrp="1" noRot="1" noChangeAspect="1"/>
          </p:cNvPicPr>
          <p:nvPr>
            <p:ph idx="4294967295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219240" y="83114"/>
            <a:ext cx="9144000" cy="6792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6"/>
          <p:cNvSpPr>
            <a:spLocks noChangeArrowheads="1"/>
          </p:cNvSpPr>
          <p:nvPr/>
        </p:nvSpPr>
        <p:spPr bwMode="gray">
          <a:xfrm>
            <a:off x="3207370" y="2723607"/>
            <a:ext cx="422904" cy="400593"/>
          </a:xfrm>
          <a:prstGeom prst="chevron">
            <a:avLst>
              <a:gd name="adj" fmla="val 52514"/>
            </a:avLst>
          </a:prstGeom>
          <a:solidFill>
            <a:srgbClr val="F57820">
              <a:alpha val="69804"/>
            </a:srgbClr>
          </a:solidFill>
          <a:ln w="0" algn="ctr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24" name="AutoShape 6"/>
          <p:cNvSpPr>
            <a:spLocks noChangeArrowheads="1"/>
          </p:cNvSpPr>
          <p:nvPr/>
        </p:nvSpPr>
        <p:spPr bwMode="gray">
          <a:xfrm>
            <a:off x="5984866" y="2723607"/>
            <a:ext cx="422904" cy="400593"/>
          </a:xfrm>
          <a:prstGeom prst="chevron">
            <a:avLst>
              <a:gd name="adj" fmla="val 52514"/>
            </a:avLst>
          </a:prstGeom>
          <a:solidFill>
            <a:srgbClr val="5A5A5A">
              <a:alpha val="50196"/>
            </a:srgbClr>
          </a:solidFill>
          <a:ln w="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grpSp>
        <p:nvGrpSpPr>
          <p:cNvPr id="25" name="组合 34"/>
          <p:cNvGrpSpPr/>
          <p:nvPr/>
        </p:nvGrpSpPr>
        <p:grpSpPr>
          <a:xfrm>
            <a:off x="8769970" y="2282213"/>
            <a:ext cx="1199248" cy="1222987"/>
            <a:chOff x="3707904" y="1556792"/>
            <a:chExt cx="1944216" cy="2016224"/>
          </a:xfrm>
        </p:grpSpPr>
        <p:sp>
          <p:nvSpPr>
            <p:cNvPr id="26" name="椭圆 35"/>
            <p:cNvSpPr/>
            <p:nvPr/>
          </p:nvSpPr>
          <p:spPr>
            <a:xfrm>
              <a:off x="3707904" y="1556792"/>
              <a:ext cx="1944216" cy="201622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36"/>
            <p:cNvSpPr/>
            <p:nvPr/>
          </p:nvSpPr>
          <p:spPr>
            <a:xfrm>
              <a:off x="3905345" y="1686871"/>
              <a:ext cx="1602759" cy="167012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37"/>
            <p:cNvSpPr/>
            <p:nvPr/>
          </p:nvSpPr>
          <p:spPr>
            <a:xfrm>
              <a:off x="3995936" y="1772816"/>
              <a:ext cx="1423900" cy="149384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29" name="Group 28"/>
            <p:cNvGrpSpPr>
              <a:grpSpLocks/>
            </p:cNvGrpSpPr>
            <p:nvPr/>
          </p:nvGrpSpPr>
          <p:grpSpPr bwMode="auto">
            <a:xfrm>
              <a:off x="4067944" y="1844824"/>
              <a:ext cx="1296144" cy="1368152"/>
              <a:chOff x="4166" y="1706"/>
              <a:chExt cx="1252" cy="1252"/>
            </a:xfrm>
          </p:grpSpPr>
          <p:sp>
            <p:nvSpPr>
              <p:cNvPr id="31" name="Oval 2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32" name="Oval 3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33" name="Oval 3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34" name="Oval 3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</p:grpSp>
        <p:sp>
          <p:nvSpPr>
            <p:cNvPr id="30" name="Text Box 39"/>
            <p:cNvSpPr txBox="1">
              <a:spLocks noChangeArrowheads="1"/>
            </p:cNvSpPr>
            <p:nvPr/>
          </p:nvSpPr>
          <p:spPr bwMode="gray">
            <a:xfrm flipH="1">
              <a:off x="4211960" y="1987635"/>
              <a:ext cx="1003467" cy="86258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zh-CN" sz="2800" b="1" dirty="0" smtClean="0">
                  <a:solidFill>
                    <a:srgbClr val="5A5A5A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en-US" altLang="zh-CN" sz="2800" b="1" dirty="0">
                <a:solidFill>
                  <a:srgbClr val="5A5A5A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5" name="组合 45"/>
          <p:cNvGrpSpPr/>
          <p:nvPr/>
        </p:nvGrpSpPr>
        <p:grpSpPr>
          <a:xfrm>
            <a:off x="6712570" y="2286000"/>
            <a:ext cx="1199248" cy="1222987"/>
            <a:chOff x="3707904" y="1556792"/>
            <a:chExt cx="1944216" cy="2016224"/>
          </a:xfrm>
        </p:grpSpPr>
        <p:sp>
          <p:nvSpPr>
            <p:cNvPr id="36" name="椭圆 46"/>
            <p:cNvSpPr/>
            <p:nvPr/>
          </p:nvSpPr>
          <p:spPr>
            <a:xfrm>
              <a:off x="3707904" y="1556792"/>
              <a:ext cx="1944216" cy="201622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47"/>
            <p:cNvSpPr/>
            <p:nvPr/>
          </p:nvSpPr>
          <p:spPr>
            <a:xfrm>
              <a:off x="3905345" y="1686871"/>
              <a:ext cx="1602759" cy="167012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48"/>
            <p:cNvSpPr/>
            <p:nvPr/>
          </p:nvSpPr>
          <p:spPr>
            <a:xfrm>
              <a:off x="3995936" y="1772816"/>
              <a:ext cx="1423900" cy="149384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39" name="Group 28"/>
            <p:cNvGrpSpPr>
              <a:grpSpLocks/>
            </p:cNvGrpSpPr>
            <p:nvPr/>
          </p:nvGrpSpPr>
          <p:grpSpPr bwMode="auto">
            <a:xfrm>
              <a:off x="4067944" y="1844824"/>
              <a:ext cx="1296144" cy="1368152"/>
              <a:chOff x="4166" y="1706"/>
              <a:chExt cx="1252" cy="1252"/>
            </a:xfrm>
          </p:grpSpPr>
          <p:sp>
            <p:nvSpPr>
              <p:cNvPr id="41" name="Oval 2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42" name="Oval 3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43" name="Oval 3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44" name="Oval 3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</p:grpSp>
        <p:sp>
          <p:nvSpPr>
            <p:cNvPr id="40" name="Text Box 39"/>
            <p:cNvSpPr txBox="1">
              <a:spLocks noChangeArrowheads="1"/>
            </p:cNvSpPr>
            <p:nvPr/>
          </p:nvSpPr>
          <p:spPr bwMode="gray">
            <a:xfrm flipH="1">
              <a:off x="4211960" y="1987635"/>
              <a:ext cx="1003467" cy="86258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zh-CN" sz="2800" b="1" dirty="0" smtClean="0">
                  <a:solidFill>
                    <a:srgbClr val="5A5A5A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en-US" altLang="zh-CN" sz="2800" b="1" dirty="0">
                <a:solidFill>
                  <a:srgbClr val="5A5A5A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5" name="AutoShape 6"/>
          <p:cNvSpPr>
            <a:spLocks noChangeArrowheads="1"/>
          </p:cNvSpPr>
          <p:nvPr/>
        </p:nvSpPr>
        <p:spPr bwMode="gray">
          <a:xfrm>
            <a:off x="8160370" y="2723607"/>
            <a:ext cx="422904" cy="400593"/>
          </a:xfrm>
          <a:prstGeom prst="chevron">
            <a:avLst>
              <a:gd name="adj" fmla="val 52514"/>
            </a:avLst>
          </a:prstGeom>
          <a:solidFill>
            <a:srgbClr val="5A5A5A">
              <a:alpha val="50196"/>
            </a:srgbClr>
          </a:solidFill>
          <a:ln w="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grpSp>
        <p:nvGrpSpPr>
          <p:cNvPr id="46" name="组合 56"/>
          <p:cNvGrpSpPr/>
          <p:nvPr/>
        </p:nvGrpSpPr>
        <p:grpSpPr>
          <a:xfrm>
            <a:off x="1759570" y="2286000"/>
            <a:ext cx="1199248" cy="1222987"/>
            <a:chOff x="3707904" y="1556792"/>
            <a:chExt cx="1944216" cy="2016224"/>
          </a:xfrm>
        </p:grpSpPr>
        <p:sp>
          <p:nvSpPr>
            <p:cNvPr id="47" name="椭圆 57"/>
            <p:cNvSpPr/>
            <p:nvPr/>
          </p:nvSpPr>
          <p:spPr>
            <a:xfrm>
              <a:off x="3707904" y="1556792"/>
              <a:ext cx="1944216" cy="201622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椭圆 58"/>
            <p:cNvSpPr/>
            <p:nvPr/>
          </p:nvSpPr>
          <p:spPr>
            <a:xfrm>
              <a:off x="3905345" y="1686871"/>
              <a:ext cx="1602759" cy="167012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59"/>
            <p:cNvSpPr/>
            <p:nvPr/>
          </p:nvSpPr>
          <p:spPr>
            <a:xfrm>
              <a:off x="3995936" y="1772816"/>
              <a:ext cx="1423900" cy="149384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50" name="Group 49"/>
            <p:cNvGrpSpPr>
              <a:grpSpLocks/>
            </p:cNvGrpSpPr>
            <p:nvPr/>
          </p:nvGrpSpPr>
          <p:grpSpPr bwMode="auto">
            <a:xfrm>
              <a:off x="4067944" y="1844824"/>
              <a:ext cx="1296144" cy="1368152"/>
              <a:chOff x="4166" y="1706"/>
              <a:chExt cx="1252" cy="1252"/>
            </a:xfrm>
          </p:grpSpPr>
          <p:sp>
            <p:nvSpPr>
              <p:cNvPr id="52" name="Oval 2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53" name="Oval 3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54" name="Oval 3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55" name="Oval 3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</p:grpSp>
        <p:sp>
          <p:nvSpPr>
            <p:cNvPr id="51" name="Text Box 39"/>
            <p:cNvSpPr txBox="1">
              <a:spLocks noChangeArrowheads="1"/>
            </p:cNvSpPr>
            <p:nvPr/>
          </p:nvSpPr>
          <p:spPr bwMode="gray">
            <a:xfrm flipH="1">
              <a:off x="4211960" y="1987635"/>
              <a:ext cx="1003467" cy="86258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zh-CN" sz="2800" b="1" dirty="0" smtClean="0">
                  <a:solidFill>
                    <a:srgbClr val="5A5A5A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altLang="zh-CN" sz="2800" b="1" dirty="0">
                <a:solidFill>
                  <a:srgbClr val="5A5A5A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6" name="组合 66"/>
          <p:cNvGrpSpPr/>
          <p:nvPr/>
        </p:nvGrpSpPr>
        <p:grpSpPr>
          <a:xfrm>
            <a:off x="3882078" y="1752600"/>
            <a:ext cx="1763692" cy="1792584"/>
            <a:chOff x="323528" y="1196752"/>
            <a:chExt cx="1944217" cy="194421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57" name="组合 45"/>
            <p:cNvGrpSpPr/>
            <p:nvPr/>
          </p:nvGrpSpPr>
          <p:grpSpPr>
            <a:xfrm>
              <a:off x="323528" y="1196752"/>
              <a:ext cx="1944217" cy="1944217"/>
              <a:chOff x="323528" y="1196752"/>
              <a:chExt cx="2339752" cy="2339752"/>
            </a:xfrm>
          </p:grpSpPr>
          <p:sp>
            <p:nvSpPr>
              <p:cNvPr id="59" name="椭圆 69"/>
              <p:cNvSpPr/>
              <p:nvPr/>
            </p:nvSpPr>
            <p:spPr>
              <a:xfrm>
                <a:off x="539552" y="1340768"/>
                <a:ext cx="1944216" cy="1944216"/>
              </a:xfrm>
              <a:prstGeom prst="ellipse">
                <a:avLst/>
              </a:prstGeom>
              <a:solidFill>
                <a:srgbClr val="6E32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椭圆 70"/>
              <p:cNvSpPr/>
              <p:nvPr/>
            </p:nvSpPr>
            <p:spPr>
              <a:xfrm>
                <a:off x="323528" y="1196752"/>
                <a:ext cx="2339752" cy="2339752"/>
              </a:xfrm>
              <a:prstGeom prst="ellipse">
                <a:avLst/>
              </a:prstGeom>
              <a:solidFill>
                <a:srgbClr val="7D64C8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" name="椭圆 71"/>
              <p:cNvSpPr/>
              <p:nvPr/>
            </p:nvSpPr>
            <p:spPr>
              <a:xfrm>
                <a:off x="683568" y="1412776"/>
                <a:ext cx="1656184" cy="172819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62" name="Group 18"/>
              <p:cNvGrpSpPr>
                <a:grpSpLocks/>
              </p:cNvGrpSpPr>
              <p:nvPr/>
            </p:nvGrpSpPr>
            <p:grpSpPr bwMode="auto">
              <a:xfrm>
                <a:off x="755576" y="1484784"/>
                <a:ext cx="1512168" cy="1584176"/>
                <a:chOff x="4166" y="1706"/>
                <a:chExt cx="1252" cy="1252"/>
              </a:xfrm>
            </p:grpSpPr>
            <p:sp>
              <p:nvSpPr>
                <p:cNvPr id="63" name="Oval 19"/>
                <p:cNvSpPr>
                  <a:spLocks noChangeArrowheads="1"/>
                </p:cNvSpPr>
                <p:nvPr/>
              </p:nvSpPr>
              <p:spPr bwMode="gray">
                <a:xfrm>
                  <a:off x="4166" y="1706"/>
                  <a:ext cx="1252" cy="12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zh-CN" altLang="en-US">
                    <a:latin typeface="Calibri" pitchFamily="34" charset="0"/>
                  </a:endParaRPr>
                </a:p>
              </p:txBody>
            </p:sp>
            <p:sp>
              <p:nvSpPr>
                <p:cNvPr id="64" name="Oval 20"/>
                <p:cNvSpPr>
                  <a:spLocks noChangeArrowheads="1"/>
                </p:cNvSpPr>
                <p:nvPr/>
              </p:nvSpPr>
              <p:spPr bwMode="gray">
                <a:xfrm>
                  <a:off x="4182" y="1713"/>
                  <a:ext cx="1222" cy="12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zh-CN" altLang="en-US">
                    <a:latin typeface="Calibri" pitchFamily="34" charset="0"/>
                  </a:endParaRPr>
                </a:p>
              </p:txBody>
            </p:sp>
            <p:sp>
              <p:nvSpPr>
                <p:cNvPr id="65" name="Oval 21"/>
                <p:cNvSpPr>
                  <a:spLocks noChangeArrowheads="1"/>
                </p:cNvSpPr>
                <p:nvPr/>
              </p:nvSpPr>
              <p:spPr bwMode="gray">
                <a:xfrm>
                  <a:off x="4195" y="1725"/>
                  <a:ext cx="1162" cy="11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zh-CN" altLang="en-US">
                    <a:latin typeface="Calibri" pitchFamily="34" charset="0"/>
                  </a:endParaRPr>
                </a:p>
              </p:txBody>
            </p:sp>
            <p:sp>
              <p:nvSpPr>
                <p:cNvPr id="66" name="Oval 22"/>
                <p:cNvSpPr>
                  <a:spLocks noChangeArrowheads="1"/>
                </p:cNvSpPr>
                <p:nvPr/>
              </p:nvSpPr>
              <p:spPr bwMode="gray">
                <a:xfrm>
                  <a:off x="4263" y="1757"/>
                  <a:ext cx="1033" cy="92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zh-CN" altLang="en-US">
                    <a:latin typeface="Calibri" pitchFamily="34" charset="0"/>
                  </a:endParaRPr>
                </a:p>
              </p:txBody>
            </p:sp>
          </p:grpSp>
        </p:grpSp>
        <p:sp>
          <p:nvSpPr>
            <p:cNvPr id="58" name="Text Box 38"/>
            <p:cNvSpPr txBox="1">
              <a:spLocks noChangeArrowheads="1"/>
            </p:cNvSpPr>
            <p:nvPr/>
          </p:nvSpPr>
          <p:spPr bwMode="gray">
            <a:xfrm>
              <a:off x="992070" y="1613520"/>
              <a:ext cx="601930" cy="91206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4400" b="1" dirty="0" smtClean="0">
                  <a:solidFill>
                    <a:srgbClr val="5A5A5A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US" altLang="zh-CN" sz="4400" b="1" dirty="0">
                <a:solidFill>
                  <a:srgbClr val="5A5A5A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3664570" y="4464784"/>
            <a:ext cx="2590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en-US" altLang="zh-CN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Osteoarthritis(OA)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US" altLang="zh-CN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Evolution of OA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US" altLang="zh-CN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Predilection Sites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US" altLang="zh-CN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Data and Facts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US" altLang="zh-CN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Prevalence of OA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US" altLang="zh-CN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Impact of OA</a:t>
            </a:r>
            <a:endParaRPr lang="en-US" altLang="zh-CN" sz="2000" b="1" dirty="0" smtClean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  <a:p>
            <a:pPr marL="177800" indent="-177800">
              <a:buFont typeface="Arial" pitchFamily="34" charset="0"/>
              <a:buChar char="•"/>
            </a:pPr>
            <a:endParaRPr lang="zh-CN" altLang="en-US" sz="2000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AutoShape 3"/>
          <p:cNvSpPr>
            <a:spLocks noChangeArrowheads="1"/>
          </p:cNvSpPr>
          <p:nvPr/>
        </p:nvSpPr>
        <p:spPr bwMode="gray">
          <a:xfrm rot="5400000">
            <a:off x="3474070" y="3848100"/>
            <a:ext cx="2743200" cy="2514600"/>
          </a:xfrm>
          <a:prstGeom prst="roundRect">
            <a:avLst>
              <a:gd name="adj" fmla="val 19894"/>
            </a:avLst>
          </a:prstGeom>
          <a:noFill/>
          <a:ln w="38100" algn="ctr">
            <a:solidFill>
              <a:srgbClr val="5A5A5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Freeform 4"/>
          <p:cNvSpPr>
            <a:spLocks/>
          </p:cNvSpPr>
          <p:nvPr/>
        </p:nvSpPr>
        <p:spPr bwMode="gray">
          <a:xfrm>
            <a:off x="3588370" y="3733800"/>
            <a:ext cx="2514600" cy="685800"/>
          </a:xfrm>
          <a:custGeom>
            <a:avLst/>
            <a:gdLst>
              <a:gd name="T0" fmla="*/ 7900 w 1270"/>
              <a:gd name="T1" fmla="*/ 481012 h 303"/>
              <a:gd name="T2" fmla="*/ 33180 w 1270"/>
              <a:gd name="T3" fmla="*/ 280987 h 303"/>
              <a:gd name="T4" fmla="*/ 271760 w 1270"/>
              <a:gd name="T5" fmla="*/ 34925 h 303"/>
              <a:gd name="T6" fmla="*/ 570380 w 1270"/>
              <a:gd name="T7" fmla="*/ 17462 h 303"/>
              <a:gd name="T8" fmla="*/ 1472560 w 1270"/>
              <a:gd name="T9" fmla="*/ 19050 h 303"/>
              <a:gd name="T10" fmla="*/ 1690600 w 1270"/>
              <a:gd name="T11" fmla="*/ 22225 h 303"/>
              <a:gd name="T12" fmla="*/ 1990800 w 1270"/>
              <a:gd name="T13" fmla="*/ 300037 h 303"/>
              <a:gd name="T14" fmla="*/ 2000280 w 1270"/>
              <a:gd name="T15" fmla="*/ 479425 h 303"/>
              <a:gd name="T16" fmla="*/ 7900 w 1270"/>
              <a:gd name="T17" fmla="*/ 481012 h 3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270" h="303">
                <a:moveTo>
                  <a:pt x="5" y="303"/>
                </a:moveTo>
                <a:cubicBezTo>
                  <a:pt x="5" y="303"/>
                  <a:pt x="0" y="253"/>
                  <a:pt x="21" y="177"/>
                </a:cubicBezTo>
                <a:cubicBezTo>
                  <a:pt x="48" y="130"/>
                  <a:pt x="69" y="44"/>
                  <a:pt x="172" y="22"/>
                </a:cubicBezTo>
                <a:cubicBezTo>
                  <a:pt x="275" y="0"/>
                  <a:pt x="235" y="13"/>
                  <a:pt x="361" y="11"/>
                </a:cubicBezTo>
                <a:cubicBezTo>
                  <a:pt x="487" y="9"/>
                  <a:pt x="813" y="12"/>
                  <a:pt x="932" y="12"/>
                </a:cubicBezTo>
                <a:cubicBezTo>
                  <a:pt x="1050" y="12"/>
                  <a:pt x="998" y="2"/>
                  <a:pt x="1070" y="14"/>
                </a:cubicBezTo>
                <a:cubicBezTo>
                  <a:pt x="1143" y="26"/>
                  <a:pt x="1215" y="84"/>
                  <a:pt x="1260" y="189"/>
                </a:cubicBezTo>
                <a:cubicBezTo>
                  <a:pt x="1270" y="262"/>
                  <a:pt x="1266" y="302"/>
                  <a:pt x="1266" y="302"/>
                </a:cubicBezTo>
                <a:lnTo>
                  <a:pt x="5" y="303"/>
                </a:lnTo>
                <a:close/>
              </a:path>
            </a:pathLst>
          </a:custGeom>
          <a:solidFill>
            <a:srgbClr val="F58B1F">
              <a:alpha val="69804"/>
            </a:srgbClr>
          </a:solidFill>
          <a:ln w="38100" cap="flat" cmpd="sng">
            <a:noFill/>
            <a:prstDash val="solid"/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anchor="ctr"/>
          <a:lstStyle/>
          <a:p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637930" y="3881735"/>
            <a:ext cx="2465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Joint Diseases</a:t>
            </a:r>
            <a:endParaRPr lang="zh-CN" altLang="en-US" sz="2400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BF Suma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ADDE"/>
      </a:accent1>
      <a:accent2>
        <a:srgbClr val="F08618"/>
      </a:accent2>
      <a:accent3>
        <a:srgbClr val="E52774"/>
      </a:accent3>
      <a:accent4>
        <a:srgbClr val="F8B915"/>
      </a:accent4>
      <a:accent5>
        <a:srgbClr val="3DAE31"/>
      </a:accent5>
      <a:accent6>
        <a:srgbClr val="C0C0C0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vi" id="{82A5DFF9-7D77-FE41-B0A0-2B09FADA3FF0}" vid="{F6521F94-3A80-A140-8D97-AEE9CADB4AFC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VI</Template>
  <TotalTime>3172</TotalTime>
  <Words>724</Words>
  <Application>Microsoft Office PowerPoint</Application>
  <PresentationFormat>Widescreen</PresentationFormat>
  <Paragraphs>229</Paragraphs>
  <Slides>34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8" baseType="lpstr">
      <vt:lpstr>Malgun Gothic</vt:lpstr>
      <vt:lpstr>Microsoft YaHei</vt:lpstr>
      <vt:lpstr>宋体</vt:lpstr>
      <vt:lpstr>微软雅黑 Light</vt:lpstr>
      <vt:lpstr>Arial</vt:lpstr>
      <vt:lpstr>Arial Black</vt:lpstr>
      <vt:lpstr>Calibri</vt:lpstr>
      <vt:lpstr>DengXian</vt:lpstr>
      <vt:lpstr>Helvetica</vt:lpstr>
      <vt:lpstr>楷体_GB2312</vt:lpstr>
      <vt:lpstr>新細明體</vt:lpstr>
      <vt:lpstr>Verdana</vt:lpstr>
      <vt:lpstr>Wingdings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75523</dc:creator>
  <cp:lastModifiedBy>Jhay Ahr</cp:lastModifiedBy>
  <cp:revision>188</cp:revision>
  <dcterms:created xsi:type="dcterms:W3CDTF">2016-09-25T10:26:28Z</dcterms:created>
  <dcterms:modified xsi:type="dcterms:W3CDTF">2017-03-20T20:10:03Z</dcterms:modified>
</cp:coreProperties>
</file>