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9" r:id="rId2"/>
    <p:sldId id="464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497" r:id="rId35"/>
    <p:sldId id="498" r:id="rId36"/>
    <p:sldId id="499" r:id="rId37"/>
    <p:sldId id="500" r:id="rId38"/>
    <p:sldId id="501" r:id="rId39"/>
    <p:sldId id="502" r:id="rId40"/>
    <p:sldId id="503" r:id="rId41"/>
    <p:sldId id="504" r:id="rId42"/>
    <p:sldId id="505" r:id="rId43"/>
    <p:sldId id="506" r:id="rId44"/>
    <p:sldId id="507" r:id="rId45"/>
    <p:sldId id="508" r:id="rId46"/>
    <p:sldId id="509" r:id="rId47"/>
    <p:sldId id="510" r:id="rId48"/>
    <p:sldId id="511" r:id="rId49"/>
    <p:sldId id="512" r:id="rId50"/>
    <p:sldId id="513" r:id="rId51"/>
    <p:sldId id="514" r:id="rId52"/>
    <p:sldId id="515" r:id="rId53"/>
    <p:sldId id="311" r:id="rId54"/>
  </p:sldIdLst>
  <p:sldSz cx="12192000" cy="6858000"/>
  <p:notesSz cx="6858000" cy="9144000"/>
  <p:defaultTextStyle>
    <a:defPPr>
      <a:defRPr lang="zh-CN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r9SALJkt5xegpgIvibSQw==" hashData="o5dLBMZwYqfILzshehAFBk8KoSMStZm1wjakQHZWlD82hMQv6vQdbaq4UMIjkT/9QbN0rJdOCyiUqM4mmjPzv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D"/>
    <a:srgbClr val="E62774"/>
    <a:srgbClr val="F18618"/>
    <a:srgbClr val="3DB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3" autoAdjust="0"/>
    <p:restoredTop sz="94624" autoAdjust="0"/>
  </p:normalViewPr>
  <p:slideViewPr>
    <p:cSldViewPr snapToGrid="0" snapToObjects="1">
      <p:cViewPr varScale="1">
        <p:scale>
          <a:sx n="79" d="100"/>
          <a:sy n="79" d="100"/>
        </p:scale>
        <p:origin x="9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16D5-6D2A-3947-986F-B85A182A1B7F}" type="datetimeFigureOut">
              <a:rPr kumimoji="1" lang="zh-CN" altLang="en-US" smtClean="0"/>
              <a:pPr/>
              <a:t>2017/3/20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F1BF-9901-294D-B465-8FAA80E6D19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427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603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582" y="1"/>
            <a:ext cx="5447347" cy="6858001"/>
            <a:chOff x="581" y="0"/>
            <a:chExt cx="5447347" cy="6858001"/>
          </a:xfrm>
        </p:grpSpPr>
        <p:pic>
          <p:nvPicPr>
            <p:cNvPr id="9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1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3132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61942" y="3327401"/>
            <a:ext cx="6655347" cy="689964"/>
          </a:xfrm>
          <a:prstGeom prst="rect">
            <a:avLst/>
          </a:prstGeom>
        </p:spPr>
        <p:txBody>
          <a:bodyPr lIns="91436" tIns="45718" rIns="91436" bIns="45718">
            <a:noAutofit/>
          </a:bodyPr>
          <a:lstStyle>
            <a:lvl1pPr algn="r"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5088" y="4365625"/>
            <a:ext cx="4902200" cy="895350"/>
          </a:xfrm>
          <a:prstGeom prst="rect">
            <a:avLst/>
          </a:prstGeom>
        </p:spPr>
        <p:txBody>
          <a:bodyPr lIns="91436" tIns="45718" rIns="91436" bIns="45718"/>
          <a:lstStyle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1"/>
            <a:r>
              <a:rPr kumimoji="1" lang="zh-CN" altLang="en-US" dirty="0" smtClean="0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8611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题加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079500" y="1858963"/>
            <a:ext cx="10274300" cy="442118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79500" y="584200"/>
            <a:ext cx="8139113" cy="1004888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418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3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设计文件\BF suam VI\PPT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80" y="0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945" y="2766219"/>
            <a:ext cx="6970731" cy="1325563"/>
          </a:xfrm>
          <a:prstGeom prst="rect">
            <a:avLst/>
          </a:prstGeom>
        </p:spPr>
        <p:txBody>
          <a:bodyPr lIns="91436" tIns="45718" rIns="91436" bIns="45718" anchor="ctr"/>
          <a:lstStyle>
            <a:lvl1pPr algn="ctr"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89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D8BD707-D9CF-40AE-B4C6-C98DA3205C09}" type="datetimeFigureOut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8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7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设计文件\BF suam VI\PPT-03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381" y="230189"/>
            <a:ext cx="1963712" cy="9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hk/url?sa=i&amp;rct=j&amp;q=&amp;esrc=s&amp;frm=1&amp;source=images&amp;cd=&amp;cad=rja&amp;docid=xWIZrXxaYSTAsM&amp;tbnid=A2shWF80k-fv4M:&amp;ved=0CAUQjRw&amp;url=http://www.picstopin.com/1023/the-next-step-wallpapers-by-hypergujpg/http:||i1213*photobucket*com|albums|cc475|Kuroisky|the-next-step-wallpapers-by-hypergu*jpg/&amp;ei=Yvp5UqLIF-TtiAfymoC4Dg&amp;psig=AFQjCNGNkr1XoOZcn7-9Pt5NnjYfMoQ-CA&amp;ust=1383812065044062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894173" y="3357381"/>
            <a:ext cx="5483075" cy="68996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err="1" smtClean="0">
                <a:solidFill>
                  <a:schemeClr val="accent1"/>
                </a:solidFill>
              </a:rPr>
              <a:t>Femicare</a:t>
            </a:r>
            <a:endParaRPr kumimoji="1"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1523968" y="1071546"/>
            <a:ext cx="9144000" cy="5643602"/>
          </a:xfrm>
          <a:custGeom>
            <a:avLst/>
            <a:gdLst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643602">
                <a:moveTo>
                  <a:pt x="0" y="0"/>
                </a:moveTo>
                <a:cubicBezTo>
                  <a:pt x="4228787" y="493783"/>
                  <a:pt x="6153620" y="372958"/>
                  <a:pt x="9144000" y="0"/>
                </a:cubicBezTo>
                <a:lnTo>
                  <a:pt x="9144000" y="5643602"/>
                </a:lnTo>
                <a:lnTo>
                  <a:pt x="0" y="564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523968" y="1071546"/>
            <a:ext cx="9144000" cy="5643602"/>
          </a:xfrm>
          <a:custGeom>
            <a:avLst/>
            <a:gdLst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643602">
                <a:moveTo>
                  <a:pt x="0" y="0"/>
                </a:moveTo>
                <a:cubicBezTo>
                  <a:pt x="4486205" y="416291"/>
                  <a:pt x="5947292" y="345352"/>
                  <a:pt x="9144000" y="0"/>
                </a:cubicBezTo>
                <a:lnTo>
                  <a:pt x="9144000" y="5643602"/>
                </a:lnTo>
                <a:lnTo>
                  <a:pt x="0" y="56436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24000" y="2214554"/>
            <a:ext cx="9144000" cy="3714776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5963" indent="-533400">
              <a:buFont typeface="Arial" pitchFamily="34" charset="0"/>
              <a:buChar char="•"/>
            </a:pPr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During each stage, the health of private area – vagina, is one of the most important issues that women need to concern.</a:t>
            </a:r>
          </a:p>
          <a:p>
            <a:pPr>
              <a:buFont typeface="Arial" pitchFamily="34" charset="0"/>
              <a:buChar char="•"/>
            </a:pPr>
            <a:endParaRPr lang="en-US" altLang="zh-CN" sz="3200" dirty="0">
              <a:solidFill>
                <a:schemeClr val="tx1"/>
              </a:solidFill>
              <a:latin typeface="Arial Black" pitchFamily="34" charset="0"/>
            </a:endParaRPr>
          </a:p>
          <a:p>
            <a:pPr marL="715963" indent="-533400">
              <a:buFont typeface="Arial" pitchFamily="34" charset="0"/>
              <a:buChar char="•"/>
            </a:pPr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Each stage would have possibility that get </a:t>
            </a:r>
            <a:r>
              <a:rPr lang="en-US" altLang="zh-CN" sz="2800" i="1" dirty="0" err="1">
                <a:solidFill>
                  <a:srgbClr val="323291"/>
                </a:solidFill>
                <a:latin typeface="Arial Black" pitchFamily="34" charset="0"/>
              </a:rPr>
              <a:t>Vaginitis</a:t>
            </a:r>
            <a:r>
              <a:rPr lang="en-US" altLang="zh-CN" sz="2800" i="1" dirty="0">
                <a:solidFill>
                  <a:srgbClr val="323291"/>
                </a:solidFill>
                <a:latin typeface="Arial Black" pitchFamily="34" charset="0"/>
              </a:rPr>
              <a:t> and Vaginal Infections</a:t>
            </a:r>
            <a:r>
              <a:rPr lang="en-US" altLang="zh-CN" sz="2800" dirty="0">
                <a:solidFill>
                  <a:srgbClr val="323291"/>
                </a:solidFill>
                <a:latin typeface="Arial Black" pitchFamily="34" charset="0"/>
              </a:rPr>
              <a:t>.</a:t>
            </a:r>
            <a:endParaRPr lang="en-US" altLang="zh-CN" sz="32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nursing.ouhsc.edu/images/Community-Impact/hw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1" cy="3812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95406" y="142853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D778A"/>
                </a:solidFill>
                <a:latin typeface="Arial Black" pitchFamily="34" charset="0"/>
              </a:rPr>
              <a:t>CONTENT</a:t>
            </a:r>
            <a:endParaRPr lang="zh-CN" altLang="en-US" sz="4400" dirty="0">
              <a:solidFill>
                <a:srgbClr val="FD778A"/>
              </a:solidFill>
              <a:latin typeface="Arial Black" pitchFamily="34" charset="0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3309919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D778A"/>
                </a:solidFill>
                <a:latin typeface="Arial Black" pitchFamily="34" charset="0"/>
              </a:rPr>
              <a:t>PART 2</a:t>
            </a:r>
            <a:endParaRPr lang="en-US" sz="3200" dirty="0">
              <a:solidFill>
                <a:srgbClr val="FD778A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5237026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3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7024695" y="400050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4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50812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1</a:t>
            </a:r>
            <a:endParaRPr lang="en-US" sz="3200" dirty="0">
              <a:solidFill>
                <a:srgbClr val="5A5A5A"/>
              </a:solidFill>
            </a:endParaRPr>
          </a:p>
        </p:txBody>
      </p:sp>
      <p:cxnSp>
        <p:nvCxnSpPr>
          <p:cNvPr id="9" name="Straight Connector 12"/>
          <p:cNvCxnSpPr/>
          <p:nvPr/>
        </p:nvCxnSpPr>
        <p:spPr>
          <a:xfrm rot="5400000">
            <a:off x="1951802" y="5214950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 rot="5400000">
            <a:off x="3953654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 rot="5400000">
            <a:off x="5811042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704719"/>
            <a:ext cx="1928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Five life stage of women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1388" y="4704718"/>
            <a:ext cx="192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323291"/>
                </a:solidFill>
                <a:latin typeface="Arial Black" pitchFamily="34" charset="0"/>
              </a:rPr>
              <a:t>Vaginal</a:t>
            </a:r>
          </a:p>
          <a:p>
            <a:pPr marL="182563" indent="-182563"/>
            <a:r>
              <a:rPr lang="en-US" altLang="zh-CN" sz="2000" dirty="0">
                <a:solidFill>
                  <a:srgbClr val="323291"/>
                </a:solidFill>
                <a:latin typeface="Arial Black" pitchFamily="34" charset="0"/>
              </a:rPr>
              <a:t>   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0182" y="4704719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Vaginal Infection diseases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2082" y="4704718"/>
            <a:ext cx="171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BF Suma</a:t>
            </a:r>
          </a:p>
          <a:p>
            <a:pPr marL="182563" indent="-182563"/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  </a:t>
            </a:r>
            <a:r>
              <a:rPr lang="en-US" altLang="zh-CN" sz="2000" dirty="0" err="1">
                <a:solidFill>
                  <a:srgbClr val="5A5A5A"/>
                </a:solidFill>
                <a:latin typeface="Arial Black" pitchFamily="34" charset="0"/>
              </a:rPr>
              <a:t>FemiCare</a:t>
            </a:r>
            <a:endParaRPr lang="en-US" altLang="zh-CN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cxnSp>
        <p:nvCxnSpPr>
          <p:cNvPr id="16" name="Straight Connector 14"/>
          <p:cNvCxnSpPr/>
          <p:nvPr/>
        </p:nvCxnSpPr>
        <p:spPr>
          <a:xfrm rot="5400000">
            <a:off x="7595403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96132" y="4704718"/>
            <a:ext cx="1643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Risks that causing vaginal infection diseases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24000" y="3786190"/>
            <a:ext cx="9144000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9"/>
          <p:cNvSpPr/>
          <p:nvPr/>
        </p:nvSpPr>
        <p:spPr>
          <a:xfrm>
            <a:off x="8880362" y="4000505"/>
            <a:ext cx="1787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5</a:t>
            </a:r>
            <a:endParaRPr lang="en-US" sz="32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524032" y="1071546"/>
            <a:ext cx="9144000" cy="5643602"/>
          </a:xfrm>
          <a:custGeom>
            <a:avLst/>
            <a:gdLst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643602">
                <a:moveTo>
                  <a:pt x="0" y="0"/>
                </a:moveTo>
                <a:cubicBezTo>
                  <a:pt x="4598680" y="600116"/>
                  <a:pt x="6123602" y="400080"/>
                  <a:pt x="9144000" y="0"/>
                </a:cubicBezTo>
                <a:lnTo>
                  <a:pt x="9144000" y="5643602"/>
                </a:lnTo>
                <a:lnTo>
                  <a:pt x="0" y="564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809720" y="4000505"/>
            <a:ext cx="3286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Black" pitchFamily="34" charset="0"/>
              </a:rPr>
              <a:t>First, let us know the women’s private area</a:t>
            </a:r>
            <a:endParaRPr lang="zh-CN" alt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760" y="491592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al Black" pitchFamily="34" charset="0"/>
              </a:rPr>
              <a:t>–  VAGINA –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65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 flipH="1">
            <a:off x="1881158" y="5143512"/>
            <a:ext cx="4357718" cy="857256"/>
          </a:xfrm>
          <a:prstGeom prst="homePlate">
            <a:avLst/>
          </a:prstGeom>
          <a:solidFill>
            <a:srgbClr val="8CC84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/>
            <a:r>
              <a:rPr lang="en-US" altLang="zh-C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“Her” health needs to      be check regularly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 flipH="1">
            <a:off x="1809720" y="3500438"/>
            <a:ext cx="4429156" cy="856800"/>
          </a:xfrm>
          <a:prstGeom prst="homePlate">
            <a:avLst/>
          </a:prstGeom>
          <a:solidFill>
            <a:srgbClr val="F68B1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/>
            <a:r>
              <a:rPr lang="en-US" altLang="zh-C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“She” provides dwelling   for many bacteria 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五边形 4"/>
          <p:cNvSpPr/>
          <p:nvPr/>
        </p:nvSpPr>
        <p:spPr>
          <a:xfrm flipH="1">
            <a:off x="1809720" y="2071678"/>
            <a:ext cx="4429156" cy="714380"/>
          </a:xfrm>
          <a:prstGeom prst="homePlate">
            <a:avLst/>
          </a:prstGeom>
          <a:solidFill>
            <a:srgbClr val="FD778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Know “her” – vagina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6024562" y="1428736"/>
            <a:ext cx="500066" cy="5286412"/>
          </a:xfrm>
          <a:custGeom>
            <a:avLst/>
            <a:gdLst>
              <a:gd name="connsiteX0" fmla="*/ 0 w 357190"/>
              <a:gd name="connsiteY0" fmla="*/ 0 h 4786346"/>
              <a:gd name="connsiteX1" fmla="*/ 357190 w 357190"/>
              <a:gd name="connsiteY1" fmla="*/ 0 h 4786346"/>
              <a:gd name="connsiteX2" fmla="*/ 357190 w 357190"/>
              <a:gd name="connsiteY2" fmla="*/ 4786346 h 4786346"/>
              <a:gd name="connsiteX3" fmla="*/ 0 w 357190"/>
              <a:gd name="connsiteY3" fmla="*/ 4786346 h 4786346"/>
              <a:gd name="connsiteX4" fmla="*/ 0 w 357190"/>
              <a:gd name="connsiteY4" fmla="*/ 0 h 4786346"/>
              <a:gd name="connsiteX0" fmla="*/ 0 w 357190"/>
              <a:gd name="connsiteY0" fmla="*/ 104764 h 4891110"/>
              <a:gd name="connsiteX1" fmla="*/ 357190 w 357190"/>
              <a:gd name="connsiteY1" fmla="*/ 104764 h 4891110"/>
              <a:gd name="connsiteX2" fmla="*/ 357190 w 357190"/>
              <a:gd name="connsiteY2" fmla="*/ 4891110 h 4891110"/>
              <a:gd name="connsiteX3" fmla="*/ 0 w 357190"/>
              <a:gd name="connsiteY3" fmla="*/ 4891110 h 4891110"/>
              <a:gd name="connsiteX4" fmla="*/ 0 w 357190"/>
              <a:gd name="connsiteY4" fmla="*/ 104764 h 4891110"/>
              <a:gd name="connsiteX0" fmla="*/ 0 w 357190"/>
              <a:gd name="connsiteY0" fmla="*/ 120004 h 4906350"/>
              <a:gd name="connsiteX1" fmla="*/ 357190 w 357190"/>
              <a:gd name="connsiteY1" fmla="*/ 120004 h 4906350"/>
              <a:gd name="connsiteX2" fmla="*/ 357190 w 357190"/>
              <a:gd name="connsiteY2" fmla="*/ 4906350 h 4906350"/>
              <a:gd name="connsiteX3" fmla="*/ 0 w 357190"/>
              <a:gd name="connsiteY3" fmla="*/ 4906350 h 4906350"/>
              <a:gd name="connsiteX4" fmla="*/ 0 w 357190"/>
              <a:gd name="connsiteY4" fmla="*/ 120004 h 4906350"/>
              <a:gd name="connsiteX0" fmla="*/ 0 w 357190"/>
              <a:gd name="connsiteY0" fmla="*/ 112372 h 4898718"/>
              <a:gd name="connsiteX1" fmla="*/ 357190 w 357190"/>
              <a:gd name="connsiteY1" fmla="*/ 112372 h 4898718"/>
              <a:gd name="connsiteX2" fmla="*/ 357190 w 357190"/>
              <a:gd name="connsiteY2" fmla="*/ 4898718 h 4898718"/>
              <a:gd name="connsiteX3" fmla="*/ 0 w 357190"/>
              <a:gd name="connsiteY3" fmla="*/ 4898718 h 4898718"/>
              <a:gd name="connsiteX4" fmla="*/ 0 w 357190"/>
              <a:gd name="connsiteY4" fmla="*/ 112372 h 4898718"/>
              <a:gd name="connsiteX0" fmla="*/ 0 w 357190"/>
              <a:gd name="connsiteY0" fmla="*/ 199050 h 4985396"/>
              <a:gd name="connsiteX1" fmla="*/ 357190 w 357190"/>
              <a:gd name="connsiteY1" fmla="*/ 199050 h 4985396"/>
              <a:gd name="connsiteX2" fmla="*/ 357190 w 357190"/>
              <a:gd name="connsiteY2" fmla="*/ 4985396 h 4985396"/>
              <a:gd name="connsiteX3" fmla="*/ 0 w 357190"/>
              <a:gd name="connsiteY3" fmla="*/ 4985396 h 4985396"/>
              <a:gd name="connsiteX4" fmla="*/ 0 w 357190"/>
              <a:gd name="connsiteY4" fmla="*/ 199050 h 4985396"/>
              <a:gd name="connsiteX0" fmla="*/ 0 w 357190"/>
              <a:gd name="connsiteY0" fmla="*/ 188337 h 4974683"/>
              <a:gd name="connsiteX1" fmla="*/ 357190 w 357190"/>
              <a:gd name="connsiteY1" fmla="*/ 188337 h 4974683"/>
              <a:gd name="connsiteX2" fmla="*/ 357190 w 357190"/>
              <a:gd name="connsiteY2" fmla="*/ 4974683 h 4974683"/>
              <a:gd name="connsiteX3" fmla="*/ 0 w 357190"/>
              <a:gd name="connsiteY3" fmla="*/ 4974683 h 4974683"/>
              <a:gd name="connsiteX4" fmla="*/ 0 w 357190"/>
              <a:gd name="connsiteY4" fmla="*/ 188337 h 4974683"/>
              <a:gd name="connsiteX0" fmla="*/ 0 w 357190"/>
              <a:gd name="connsiteY0" fmla="*/ 238747 h 5025093"/>
              <a:gd name="connsiteX1" fmla="*/ 357190 w 357190"/>
              <a:gd name="connsiteY1" fmla="*/ 238747 h 5025093"/>
              <a:gd name="connsiteX2" fmla="*/ 357190 w 357190"/>
              <a:gd name="connsiteY2" fmla="*/ 5025093 h 5025093"/>
              <a:gd name="connsiteX3" fmla="*/ 0 w 357190"/>
              <a:gd name="connsiteY3" fmla="*/ 5025093 h 5025093"/>
              <a:gd name="connsiteX4" fmla="*/ 0 w 357190"/>
              <a:gd name="connsiteY4" fmla="*/ 238747 h 5025093"/>
              <a:gd name="connsiteX0" fmla="*/ 0 w 357190"/>
              <a:gd name="connsiteY0" fmla="*/ 238747 h 5025093"/>
              <a:gd name="connsiteX1" fmla="*/ 357190 w 357190"/>
              <a:gd name="connsiteY1" fmla="*/ 238747 h 5025093"/>
              <a:gd name="connsiteX2" fmla="*/ 357190 w 357190"/>
              <a:gd name="connsiteY2" fmla="*/ 5025093 h 5025093"/>
              <a:gd name="connsiteX3" fmla="*/ 0 w 357190"/>
              <a:gd name="connsiteY3" fmla="*/ 5025093 h 5025093"/>
              <a:gd name="connsiteX4" fmla="*/ 0 w 357190"/>
              <a:gd name="connsiteY4" fmla="*/ 238747 h 5025093"/>
              <a:gd name="connsiteX0" fmla="*/ 0 w 357190"/>
              <a:gd name="connsiteY0" fmla="*/ 238747 h 5025093"/>
              <a:gd name="connsiteX1" fmla="*/ 357190 w 357190"/>
              <a:gd name="connsiteY1" fmla="*/ 238747 h 5025093"/>
              <a:gd name="connsiteX2" fmla="*/ 357190 w 357190"/>
              <a:gd name="connsiteY2" fmla="*/ 5025093 h 5025093"/>
              <a:gd name="connsiteX3" fmla="*/ 0 w 357190"/>
              <a:gd name="connsiteY3" fmla="*/ 5025093 h 5025093"/>
              <a:gd name="connsiteX4" fmla="*/ 0 w 357190"/>
              <a:gd name="connsiteY4" fmla="*/ 238747 h 5025093"/>
              <a:gd name="connsiteX0" fmla="*/ 0 w 357190"/>
              <a:gd name="connsiteY0" fmla="*/ 256303 h 5042649"/>
              <a:gd name="connsiteX1" fmla="*/ 357190 w 357190"/>
              <a:gd name="connsiteY1" fmla="*/ 256303 h 5042649"/>
              <a:gd name="connsiteX2" fmla="*/ 357190 w 357190"/>
              <a:gd name="connsiteY2" fmla="*/ 5042649 h 5042649"/>
              <a:gd name="connsiteX3" fmla="*/ 0 w 357190"/>
              <a:gd name="connsiteY3" fmla="*/ 5042649 h 5042649"/>
              <a:gd name="connsiteX4" fmla="*/ 0 w 357190"/>
              <a:gd name="connsiteY4" fmla="*/ 256303 h 5042649"/>
              <a:gd name="connsiteX0" fmla="*/ 0 w 357190"/>
              <a:gd name="connsiteY0" fmla="*/ 256303 h 5042649"/>
              <a:gd name="connsiteX1" fmla="*/ 357190 w 357190"/>
              <a:gd name="connsiteY1" fmla="*/ 256303 h 5042649"/>
              <a:gd name="connsiteX2" fmla="*/ 357190 w 357190"/>
              <a:gd name="connsiteY2" fmla="*/ 5042649 h 5042649"/>
              <a:gd name="connsiteX3" fmla="*/ 0 w 357190"/>
              <a:gd name="connsiteY3" fmla="*/ 5042649 h 5042649"/>
              <a:gd name="connsiteX4" fmla="*/ 0 w 357190"/>
              <a:gd name="connsiteY4" fmla="*/ 256303 h 5042649"/>
              <a:gd name="connsiteX0" fmla="*/ 0 w 357190"/>
              <a:gd name="connsiteY0" fmla="*/ 218524 h 5004870"/>
              <a:gd name="connsiteX1" fmla="*/ 357190 w 357190"/>
              <a:gd name="connsiteY1" fmla="*/ 218524 h 5004870"/>
              <a:gd name="connsiteX2" fmla="*/ 357190 w 357190"/>
              <a:gd name="connsiteY2" fmla="*/ 5004870 h 5004870"/>
              <a:gd name="connsiteX3" fmla="*/ 0 w 357190"/>
              <a:gd name="connsiteY3" fmla="*/ 5004870 h 5004870"/>
              <a:gd name="connsiteX4" fmla="*/ 0 w 357190"/>
              <a:gd name="connsiteY4" fmla="*/ 218524 h 5004870"/>
              <a:gd name="connsiteX0" fmla="*/ 0 w 357190"/>
              <a:gd name="connsiteY0" fmla="*/ 169312 h 4955658"/>
              <a:gd name="connsiteX1" fmla="*/ 357190 w 357190"/>
              <a:gd name="connsiteY1" fmla="*/ 169312 h 4955658"/>
              <a:gd name="connsiteX2" fmla="*/ 357190 w 357190"/>
              <a:gd name="connsiteY2" fmla="*/ 4955658 h 4955658"/>
              <a:gd name="connsiteX3" fmla="*/ 0 w 357190"/>
              <a:gd name="connsiteY3" fmla="*/ 4955658 h 4955658"/>
              <a:gd name="connsiteX4" fmla="*/ 0 w 357190"/>
              <a:gd name="connsiteY4" fmla="*/ 169312 h 495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90" h="4955658">
                <a:moveTo>
                  <a:pt x="0" y="169312"/>
                </a:moveTo>
                <a:cubicBezTo>
                  <a:pt x="78784" y="10597"/>
                  <a:pt x="274523" y="0"/>
                  <a:pt x="357190" y="169312"/>
                </a:cubicBezTo>
                <a:lnTo>
                  <a:pt x="357190" y="4955658"/>
                </a:lnTo>
                <a:lnTo>
                  <a:pt x="0" y="4955658"/>
                </a:lnTo>
                <a:lnTo>
                  <a:pt x="0" y="169312"/>
                </a:lnTo>
                <a:close/>
              </a:path>
            </a:pathLst>
          </a:custGeom>
          <a:solidFill>
            <a:srgbClr val="9B5E0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/>
        </p:nvSpPr>
        <p:spPr>
          <a:xfrm>
            <a:off x="6024562" y="2786058"/>
            <a:ext cx="4357718" cy="714380"/>
          </a:xfrm>
          <a:prstGeom prst="homePlate">
            <a:avLst/>
          </a:prstGeom>
          <a:solidFill>
            <a:srgbClr val="FFE24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/>
            <a:r>
              <a:rPr lang="en-US" altLang="zh-C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“She” is acid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6024562" y="4357694"/>
            <a:ext cx="4357718" cy="714380"/>
          </a:xfrm>
          <a:prstGeom prst="homePlate">
            <a:avLst/>
          </a:prstGeom>
          <a:solidFill>
            <a:srgbClr val="3232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/>
            <a:r>
              <a:rPr lang="en-US" altLang="zh-CN" sz="2400" b="1" dirty="0">
                <a:latin typeface="Arial" pitchFamily="34" charset="0"/>
                <a:cs typeface="Arial" pitchFamily="34" charset="0"/>
              </a:rPr>
              <a:t>4. “She” needs fresh air</a:t>
            </a:r>
            <a:endParaRPr lang="zh-CN" alt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1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/>
        </p:nvSpPr>
        <p:spPr>
          <a:xfrm>
            <a:off x="1952596" y="1714488"/>
            <a:ext cx="4429156" cy="714380"/>
          </a:xfrm>
          <a:prstGeom prst="homePlate">
            <a:avLst/>
          </a:prstGeom>
          <a:solidFill>
            <a:srgbClr val="FD778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/>
            <a:r>
              <a:rPr lang="en-US" altLang="zh-C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Know “her” – vagina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034" y="3160472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The vagina is an elastic, muscular canal with a soft, flexible lining that provides lubrication and sensation. 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It connects the uterus to the outside world. 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It receives the penis during sexual intercourse and also serves as a conduit for menstrual flow from the uterus. During childbirth, the baby passes through the vagina (birth canal).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1752" y="1714489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Arial" pitchFamily="34" charset="0"/>
                <a:cs typeface="Arial" pitchFamily="34" charset="0"/>
              </a:rPr>
              <a:t>See the female reproductive system side perspective on the next slide</a:t>
            </a:r>
            <a:endParaRPr lang="zh-CN" altLang="en-US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 of Human Vagina"/>
          <p:cNvPicPr>
            <a:picLocks noChangeAspect="1" noChangeArrowheads="1"/>
          </p:cNvPicPr>
          <p:nvPr/>
        </p:nvPicPr>
        <p:blipFill>
          <a:blip r:embed="rId2" cstate="print"/>
          <a:srcRect t="5632" b="2302"/>
          <a:stretch>
            <a:fillRect/>
          </a:stretch>
        </p:blipFill>
        <p:spPr bwMode="auto">
          <a:xfrm>
            <a:off x="1524000" y="1142984"/>
            <a:ext cx="9144000" cy="571504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24000" y="0"/>
            <a:ext cx="9144000" cy="1000108"/>
          </a:xfrm>
          <a:prstGeom prst="rect">
            <a:avLst/>
          </a:prstGeom>
          <a:solidFill>
            <a:srgbClr val="FD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Side Perspective View of Female Reproductive System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2860" y="6286520"/>
            <a:ext cx="1071570" cy="5714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24000" y="1000108"/>
            <a:ext cx="9144000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8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1952596" y="1928802"/>
            <a:ext cx="4357718" cy="714380"/>
          </a:xfrm>
          <a:prstGeom prst="homePlate">
            <a:avLst/>
          </a:prstGeom>
          <a:solidFill>
            <a:srgbClr val="FFE24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/>
            <a:r>
              <a:rPr lang="en-US" altLang="zh-C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“She” is acidic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8348" y="3660538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Lactic acid bacteria dwell in the vaginal cells and interact with vaginal epithelial cells to produce lactic acid.  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Acidic environment build a natural barrier. Acidic environment can inhibit the breeding of harmful bacteria and resist the invasion of pathogenic microorganisms.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Therefore, a health vagina is weak acidic.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http://timemanagementninja.com/wp-content/uploads/2010/03/iStock_000009869846XSmall-Defend-Shield-arrow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02188" y="1071546"/>
            <a:ext cx="2865778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45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1952596" y="1643050"/>
            <a:ext cx="4500594" cy="856800"/>
          </a:xfrm>
          <a:prstGeom prst="homePlate">
            <a:avLst/>
          </a:prstGeom>
          <a:solidFill>
            <a:srgbClr val="F68B1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indent="-350838"/>
            <a:r>
              <a:rPr lang="en-US" altLang="zh-C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“She” provides dwelling   for many bacteria 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2596" y="3187860"/>
            <a:ext cx="84296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There are “good bacteria” such as lactic acid bacteria which protect vagina.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There are also “ harmful bacteria” such as mold, E. coli, and  pathogenic microorganisms that cause various gynecological diseases.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 normal condition, “good bacteria” and “bad bacteria” live together and mutual resistant to maintain balance. This condition does not cause discomfort in vagina.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5966" y="1669310"/>
            <a:ext cx="428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Don’t worry!</a:t>
            </a:r>
          </a:p>
          <a:p>
            <a:pPr algn="ctr"/>
            <a:r>
              <a:rPr lang="en-US" altLang="zh-CN" sz="2400" b="1" i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This is normal!</a:t>
            </a:r>
            <a:endParaRPr lang="zh-CN" altLang="en-US" sz="2400" b="1" i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523968" y="1000108"/>
            <a:ext cx="9144000" cy="5715040"/>
          </a:xfrm>
          <a:custGeom>
            <a:avLst/>
            <a:gdLst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  <a:gd name="connsiteX0" fmla="*/ 0 w 9144000"/>
              <a:gd name="connsiteY0" fmla="*/ 0 h 5715040"/>
              <a:gd name="connsiteX1" fmla="*/ 9144000 w 9144000"/>
              <a:gd name="connsiteY1" fmla="*/ 0 h 5715040"/>
              <a:gd name="connsiteX2" fmla="*/ 9144000 w 9144000"/>
              <a:gd name="connsiteY2" fmla="*/ 5715040 h 5715040"/>
              <a:gd name="connsiteX3" fmla="*/ 0 w 9144000"/>
              <a:gd name="connsiteY3" fmla="*/ 5715040 h 5715040"/>
              <a:gd name="connsiteX4" fmla="*/ 0 w 9144000"/>
              <a:gd name="connsiteY4" fmla="*/ 0 h 571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715040">
                <a:moveTo>
                  <a:pt x="0" y="0"/>
                </a:moveTo>
                <a:cubicBezTo>
                  <a:pt x="3839550" y="637266"/>
                  <a:pt x="6374096" y="466772"/>
                  <a:pt x="9144000" y="0"/>
                </a:cubicBezTo>
                <a:lnTo>
                  <a:pt x="9144000" y="5715040"/>
                </a:lnTo>
                <a:lnTo>
                  <a:pt x="0" y="5715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1881158" y="1714488"/>
            <a:ext cx="4357718" cy="714380"/>
          </a:xfrm>
          <a:prstGeom prst="homePlate">
            <a:avLst/>
          </a:prstGeom>
          <a:solidFill>
            <a:srgbClr val="32329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/>
            <a:r>
              <a:rPr lang="en-US" altLang="zh-CN" sz="2400" b="1" dirty="0">
                <a:latin typeface="Arial" pitchFamily="34" charset="0"/>
                <a:cs typeface="Arial" pitchFamily="34" charset="0"/>
              </a:rPr>
              <a:t>4. “She” needs fresh air</a:t>
            </a:r>
            <a:endParaRPr lang="zh-CN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596" y="3089034"/>
            <a:ext cx="378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Like other parts of body, vagina also need fresh air.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Skinny jeans or rayon underwear make “her” difficult to breathe, then the bacteria will multiply, easy to cause infection.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1952596" y="1714488"/>
            <a:ext cx="4357718" cy="857256"/>
          </a:xfrm>
          <a:prstGeom prst="homePlate">
            <a:avLst/>
          </a:prstGeom>
          <a:solidFill>
            <a:srgbClr val="8CC84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/>
            <a:r>
              <a:rPr lang="en-US" altLang="zh-C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“Her” health needs to      be check regularly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ttp://img.medicalexpo.de/images_me/photo-g/kleinchirurgie-untersuchungsleuchten-led-68190-3868051.jpg"/>
          <p:cNvPicPr>
            <a:picLocks noChangeAspect="1" noChangeArrowheads="1"/>
          </p:cNvPicPr>
          <p:nvPr/>
        </p:nvPicPr>
        <p:blipFill>
          <a:blip r:embed="rId2" cstate="print"/>
          <a:srcRect t="19031" b="5970"/>
          <a:stretch>
            <a:fillRect/>
          </a:stretch>
        </p:blipFill>
        <p:spPr bwMode="auto">
          <a:xfrm>
            <a:off x="1524000" y="-24"/>
            <a:ext cx="9144000" cy="6858024"/>
          </a:xfrm>
          <a:prstGeom prst="rect">
            <a:avLst/>
          </a:prstGeom>
          <a:noFill/>
        </p:spPr>
      </p:pic>
      <p:sp>
        <p:nvSpPr>
          <p:cNvPr id="4" name="五边形 3"/>
          <p:cNvSpPr/>
          <p:nvPr/>
        </p:nvSpPr>
        <p:spPr>
          <a:xfrm>
            <a:off x="1881158" y="285728"/>
            <a:ext cx="4357718" cy="857256"/>
          </a:xfrm>
          <a:prstGeom prst="homePlate">
            <a:avLst/>
          </a:prstGeom>
          <a:solidFill>
            <a:srgbClr val="8CC84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indent="-365125"/>
            <a:r>
              <a:rPr lang="en-US" altLang="zh-CN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“Her” health needs to      be check regularly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158" y="1785927"/>
            <a:ext cx="6072230" cy="3477875"/>
          </a:xfrm>
          <a:prstGeom prst="rect">
            <a:avLst/>
          </a:prstGeom>
          <a:solidFill>
            <a:srgbClr val="FD778A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Women should do self-examination for vagina regularly.  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Sweep aside the labia and use a mirror to observe whether the vaginal skin color is normal, whether have pimples. And also need to pay attention to the color of secretions. 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If have any abnormal conditions, be sure to find a doctor for a professional inspection as soon as possible. 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>
          <a:xfrm>
            <a:off x="1524000" y="1500174"/>
            <a:ext cx="9144000" cy="5143536"/>
          </a:xfrm>
          <a:custGeom>
            <a:avLst/>
            <a:gdLst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  <a:gd name="connsiteX0" fmla="*/ 0 w 9144000"/>
              <a:gd name="connsiteY0" fmla="*/ 0 h 5143536"/>
              <a:gd name="connsiteX1" fmla="*/ 9144000 w 9144000"/>
              <a:gd name="connsiteY1" fmla="*/ 0 h 5143536"/>
              <a:gd name="connsiteX2" fmla="*/ 9144000 w 9144000"/>
              <a:gd name="connsiteY2" fmla="*/ 5143536 h 5143536"/>
              <a:gd name="connsiteX3" fmla="*/ 0 w 9144000"/>
              <a:gd name="connsiteY3" fmla="*/ 5143536 h 5143536"/>
              <a:gd name="connsiteX4" fmla="*/ 0 w 9144000"/>
              <a:gd name="connsiteY4" fmla="*/ 0 h 514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143536">
                <a:moveTo>
                  <a:pt x="0" y="0"/>
                </a:moveTo>
                <a:cubicBezTo>
                  <a:pt x="3964111" y="585616"/>
                  <a:pt x="6065225" y="436155"/>
                  <a:pt x="9144000" y="0"/>
                </a:cubicBezTo>
                <a:lnTo>
                  <a:pt x="9144000" y="5143536"/>
                </a:lnTo>
                <a:lnTo>
                  <a:pt x="0" y="51435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38282" y="2077042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D778A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FemiCare</a:t>
            </a:r>
            <a:endParaRPr lang="zh-CN" altLang="en-US" sz="5400" dirty="0">
              <a:solidFill>
                <a:srgbClr val="FD778A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6844" y="2994724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THE RE-BORN OF WOMEN</a:t>
            </a:r>
          </a:p>
          <a:p>
            <a:pPr algn="ctr"/>
            <a:endParaRPr lang="en-US" altLang="zh-CN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WITH REFRESH FEELING 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nursing.ouhsc.edu/images/Community-Impact/hw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1" cy="3812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95406" y="142853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D778A"/>
                </a:solidFill>
                <a:latin typeface="Arial Black" pitchFamily="34" charset="0"/>
              </a:rPr>
              <a:t>CONTENT</a:t>
            </a:r>
            <a:endParaRPr lang="zh-CN" altLang="en-US" sz="4400" dirty="0">
              <a:solidFill>
                <a:srgbClr val="FD778A"/>
              </a:solidFill>
              <a:latin typeface="Arial Black" pitchFamily="34" charset="0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3309919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2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5237026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D778A"/>
                </a:solidFill>
                <a:latin typeface="Arial Black" pitchFamily="34" charset="0"/>
              </a:rPr>
              <a:t>PART 3</a:t>
            </a:r>
            <a:endParaRPr lang="en-US" sz="3200" dirty="0">
              <a:solidFill>
                <a:srgbClr val="FD778A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7024695" y="400050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4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50812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1</a:t>
            </a:r>
            <a:endParaRPr lang="en-US" sz="3200" dirty="0">
              <a:solidFill>
                <a:srgbClr val="5A5A5A"/>
              </a:solidFill>
            </a:endParaRPr>
          </a:p>
        </p:txBody>
      </p:sp>
      <p:cxnSp>
        <p:nvCxnSpPr>
          <p:cNvPr id="9" name="Straight Connector 12"/>
          <p:cNvCxnSpPr/>
          <p:nvPr/>
        </p:nvCxnSpPr>
        <p:spPr>
          <a:xfrm rot="5400000">
            <a:off x="1951802" y="5214950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 rot="5400000">
            <a:off x="3953654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 rot="5400000">
            <a:off x="5811042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704719"/>
            <a:ext cx="1928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Five life stage of women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1388" y="4704718"/>
            <a:ext cx="192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Vaginal</a:t>
            </a:r>
          </a:p>
          <a:p>
            <a:pPr marL="182563" indent="-182563"/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   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0182" y="4704719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323291"/>
                </a:solidFill>
                <a:latin typeface="Arial Black" pitchFamily="34" charset="0"/>
              </a:rPr>
              <a:t>Vaginal Infection diseases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2082" y="4704718"/>
            <a:ext cx="171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BF Suma</a:t>
            </a:r>
          </a:p>
          <a:p>
            <a:pPr marL="182563" indent="-182563"/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  </a:t>
            </a:r>
            <a:r>
              <a:rPr lang="en-US" altLang="zh-CN" sz="2000" dirty="0" err="1">
                <a:solidFill>
                  <a:srgbClr val="5A5A5A"/>
                </a:solidFill>
                <a:latin typeface="Arial Black" pitchFamily="34" charset="0"/>
              </a:rPr>
              <a:t>FemiCare</a:t>
            </a:r>
            <a:endParaRPr lang="en-US" altLang="zh-CN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cxnSp>
        <p:nvCxnSpPr>
          <p:cNvPr id="16" name="Straight Connector 14"/>
          <p:cNvCxnSpPr/>
          <p:nvPr/>
        </p:nvCxnSpPr>
        <p:spPr>
          <a:xfrm rot="5400000">
            <a:off x="7595403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96132" y="4704718"/>
            <a:ext cx="1643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Risks that causing vaginal infection diseases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24000" y="3786190"/>
            <a:ext cx="9144000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9"/>
          <p:cNvSpPr/>
          <p:nvPr/>
        </p:nvSpPr>
        <p:spPr>
          <a:xfrm>
            <a:off x="8880362" y="4000505"/>
            <a:ext cx="1787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5</a:t>
            </a:r>
            <a:endParaRPr lang="en-US" sz="32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453190" y="2574593"/>
            <a:ext cx="3286148" cy="3286148"/>
          </a:xfrm>
          <a:prstGeom prst="ellipse">
            <a:avLst/>
          </a:prstGeom>
          <a:solidFill>
            <a:srgbClr val="FFE241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空心弧 3"/>
          <p:cNvSpPr/>
          <p:nvPr/>
        </p:nvSpPr>
        <p:spPr>
          <a:xfrm rot="14707754">
            <a:off x="6132311" y="2297920"/>
            <a:ext cx="4023729" cy="4023729"/>
          </a:xfrm>
          <a:prstGeom prst="blockArc">
            <a:avLst>
              <a:gd name="adj1" fmla="val 13542602"/>
              <a:gd name="adj2" fmla="val 11174336"/>
              <a:gd name="adj3" fmla="val 19318"/>
            </a:avLst>
          </a:prstGeom>
          <a:solidFill>
            <a:srgbClr val="FD778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1884" y="3980200"/>
            <a:ext cx="171451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5A5A5A"/>
                </a:solidFill>
                <a:latin typeface="Arial Black" pitchFamily="34" charset="0"/>
              </a:rPr>
              <a:t>95 %</a:t>
            </a:r>
            <a:endParaRPr lang="zh-CN" altLang="en-US" sz="44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5472" y="2857496"/>
            <a:ext cx="3500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95% married women would have get </a:t>
            </a:r>
            <a:r>
              <a:rPr lang="en-US" altLang="zh-CN" sz="2400" b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vaginitis</a:t>
            </a: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and vaginal infections.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All life stage of women would have this possibility.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52596" y="1643050"/>
            <a:ext cx="4714908" cy="786258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tx1"/>
                </a:solidFill>
                <a:latin typeface="Arial Black" pitchFamily="34" charset="0"/>
              </a:rPr>
              <a:t>Shocking Data!</a:t>
            </a:r>
          </a:p>
        </p:txBody>
      </p:sp>
      <p:sp>
        <p:nvSpPr>
          <p:cNvPr id="12" name="矩形 11"/>
          <p:cNvSpPr/>
          <p:nvPr/>
        </p:nvSpPr>
        <p:spPr>
          <a:xfrm>
            <a:off x="1952628" y="2428868"/>
            <a:ext cx="4714876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2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s8B6mZAUNdo/UOQaMk2471I/AAAAAAAAAFc/yh-G7wh3sAk/s1600/Next%20Step%20After%20Debt%20Settlement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71" t="4018" r="37500" b="4910"/>
          <a:stretch>
            <a:fillRect/>
          </a:stretch>
        </p:blipFill>
        <p:spPr bwMode="auto">
          <a:xfrm>
            <a:off x="1523968" y="2428868"/>
            <a:ext cx="3277744" cy="428628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952992" y="3214686"/>
            <a:ext cx="50720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Vaginitis</a:t>
            </a: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is an irritation and/or inflammation of the vagina characterized by discharge, irritation and/or itching. 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It is caused commonly from a yeast infection or bacterial overgrowth.</a:t>
            </a:r>
          </a:p>
        </p:txBody>
      </p:sp>
      <p:sp>
        <p:nvSpPr>
          <p:cNvPr id="6" name="矩形 5"/>
          <p:cNvSpPr/>
          <p:nvPr/>
        </p:nvSpPr>
        <p:spPr>
          <a:xfrm>
            <a:off x="3952860" y="1785926"/>
            <a:ext cx="6000792" cy="1000596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What is </a:t>
            </a:r>
            <a:r>
              <a:rPr lang="en-US" altLang="zh-CN" sz="4400" b="1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Vaginitis</a:t>
            </a:r>
            <a:r>
              <a:rPr lang="en-US" altLang="zh-CN" sz="44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?</a:t>
            </a:r>
            <a:endParaRPr lang="zh-CN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2860" y="2786058"/>
            <a:ext cx="6000792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8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166910" y="3159152"/>
            <a:ext cx="2832380" cy="3127368"/>
            <a:chOff x="612775" y="3071810"/>
            <a:chExt cx="3673475" cy="4056062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612775" y="5400672"/>
              <a:ext cx="3673475" cy="1727200"/>
            </a:xfrm>
            <a:custGeom>
              <a:avLst/>
              <a:gdLst>
                <a:gd name="T0" fmla="*/ 2304 w 2304"/>
                <a:gd name="T1" fmla="*/ 792 h 1080"/>
                <a:gd name="T2" fmla="*/ 2302 w 2304"/>
                <a:gd name="T3" fmla="*/ 806 h 1080"/>
                <a:gd name="T4" fmla="*/ 2290 w 2304"/>
                <a:gd name="T5" fmla="*/ 836 h 1080"/>
                <a:gd name="T6" fmla="*/ 2268 w 2304"/>
                <a:gd name="T7" fmla="*/ 864 h 1080"/>
                <a:gd name="T8" fmla="*/ 2234 w 2304"/>
                <a:gd name="T9" fmla="*/ 892 h 1080"/>
                <a:gd name="T10" fmla="*/ 2190 w 2304"/>
                <a:gd name="T11" fmla="*/ 916 h 1080"/>
                <a:gd name="T12" fmla="*/ 2108 w 2304"/>
                <a:gd name="T13" fmla="*/ 954 h 1080"/>
                <a:gd name="T14" fmla="*/ 1966 w 2304"/>
                <a:gd name="T15" fmla="*/ 996 h 1080"/>
                <a:gd name="T16" fmla="*/ 1796 w 2304"/>
                <a:gd name="T17" fmla="*/ 1030 h 1080"/>
                <a:gd name="T18" fmla="*/ 1600 w 2304"/>
                <a:gd name="T19" fmla="*/ 1058 h 1080"/>
                <a:gd name="T20" fmla="*/ 1384 w 2304"/>
                <a:gd name="T21" fmla="*/ 1074 h 1080"/>
                <a:gd name="T22" fmla="*/ 1152 w 2304"/>
                <a:gd name="T23" fmla="*/ 1080 h 1080"/>
                <a:gd name="T24" fmla="*/ 1034 w 2304"/>
                <a:gd name="T25" fmla="*/ 1078 h 1080"/>
                <a:gd name="T26" fmla="*/ 810 w 2304"/>
                <a:gd name="T27" fmla="*/ 1068 h 1080"/>
                <a:gd name="T28" fmla="*/ 602 w 2304"/>
                <a:gd name="T29" fmla="*/ 1046 h 1080"/>
                <a:gd name="T30" fmla="*/ 420 w 2304"/>
                <a:gd name="T31" fmla="*/ 1014 h 1080"/>
                <a:gd name="T32" fmla="*/ 264 w 2304"/>
                <a:gd name="T33" fmla="*/ 976 h 1080"/>
                <a:gd name="T34" fmla="*/ 140 w 2304"/>
                <a:gd name="T35" fmla="*/ 930 h 1080"/>
                <a:gd name="T36" fmla="*/ 90 w 2304"/>
                <a:gd name="T37" fmla="*/ 904 h 1080"/>
                <a:gd name="T38" fmla="*/ 52 w 2304"/>
                <a:gd name="T39" fmla="*/ 878 h 1080"/>
                <a:gd name="T40" fmla="*/ 24 w 2304"/>
                <a:gd name="T41" fmla="*/ 850 h 1080"/>
                <a:gd name="T42" fmla="*/ 6 w 2304"/>
                <a:gd name="T43" fmla="*/ 822 h 1080"/>
                <a:gd name="T44" fmla="*/ 0 w 2304"/>
                <a:gd name="T45" fmla="*/ 792 h 1080"/>
                <a:gd name="T46" fmla="*/ 288 w 2304"/>
                <a:gd name="T47" fmla="*/ 216 h 1080"/>
                <a:gd name="T48" fmla="*/ 292 w 2304"/>
                <a:gd name="T49" fmla="*/ 194 h 1080"/>
                <a:gd name="T50" fmla="*/ 306 w 2304"/>
                <a:gd name="T51" fmla="*/ 172 h 1080"/>
                <a:gd name="T52" fmla="*/ 326 w 2304"/>
                <a:gd name="T53" fmla="*/ 152 h 1080"/>
                <a:gd name="T54" fmla="*/ 356 w 2304"/>
                <a:gd name="T55" fmla="*/ 132 h 1080"/>
                <a:gd name="T56" fmla="*/ 436 w 2304"/>
                <a:gd name="T57" fmla="*/ 96 h 1080"/>
                <a:gd name="T58" fmla="*/ 542 w 2304"/>
                <a:gd name="T59" fmla="*/ 64 h 1080"/>
                <a:gd name="T60" fmla="*/ 668 w 2304"/>
                <a:gd name="T61" fmla="*/ 36 h 1080"/>
                <a:gd name="T62" fmla="*/ 816 w 2304"/>
                <a:gd name="T63" fmla="*/ 16 h 1080"/>
                <a:gd name="T64" fmla="*/ 978 w 2304"/>
                <a:gd name="T65" fmla="*/ 4 h 1080"/>
                <a:gd name="T66" fmla="*/ 1152 w 2304"/>
                <a:gd name="T67" fmla="*/ 0 h 1080"/>
                <a:gd name="T68" fmla="*/ 1240 w 2304"/>
                <a:gd name="T69" fmla="*/ 2 h 1080"/>
                <a:gd name="T70" fmla="*/ 1408 w 2304"/>
                <a:gd name="T71" fmla="*/ 10 h 1080"/>
                <a:gd name="T72" fmla="*/ 1564 w 2304"/>
                <a:gd name="T73" fmla="*/ 26 h 1080"/>
                <a:gd name="T74" fmla="*/ 1702 w 2304"/>
                <a:gd name="T75" fmla="*/ 50 h 1080"/>
                <a:gd name="T76" fmla="*/ 1818 w 2304"/>
                <a:gd name="T77" fmla="*/ 78 h 1080"/>
                <a:gd name="T78" fmla="*/ 1912 w 2304"/>
                <a:gd name="T79" fmla="*/ 114 h 1080"/>
                <a:gd name="T80" fmla="*/ 1964 w 2304"/>
                <a:gd name="T81" fmla="*/ 142 h 1080"/>
                <a:gd name="T82" fmla="*/ 1988 w 2304"/>
                <a:gd name="T83" fmla="*/ 162 h 1080"/>
                <a:gd name="T84" fmla="*/ 2006 w 2304"/>
                <a:gd name="T85" fmla="*/ 184 h 1080"/>
                <a:gd name="T86" fmla="*/ 2014 w 2304"/>
                <a:gd name="T87" fmla="*/ 204 h 1080"/>
                <a:gd name="T88" fmla="*/ 2016 w 2304"/>
                <a:gd name="T89" fmla="*/ 216 h 108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04"/>
                <a:gd name="T136" fmla="*/ 0 h 1080"/>
                <a:gd name="T137" fmla="*/ 2304 w 2304"/>
                <a:gd name="T138" fmla="*/ 1080 h 108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04" h="1080">
                  <a:moveTo>
                    <a:pt x="2016" y="216"/>
                  </a:moveTo>
                  <a:lnTo>
                    <a:pt x="2304" y="792"/>
                  </a:lnTo>
                  <a:lnTo>
                    <a:pt x="2302" y="806"/>
                  </a:lnTo>
                  <a:lnTo>
                    <a:pt x="2298" y="822"/>
                  </a:lnTo>
                  <a:lnTo>
                    <a:pt x="2290" y="836"/>
                  </a:lnTo>
                  <a:lnTo>
                    <a:pt x="2280" y="850"/>
                  </a:lnTo>
                  <a:lnTo>
                    <a:pt x="2268" y="864"/>
                  </a:lnTo>
                  <a:lnTo>
                    <a:pt x="2252" y="878"/>
                  </a:lnTo>
                  <a:lnTo>
                    <a:pt x="2234" y="892"/>
                  </a:lnTo>
                  <a:lnTo>
                    <a:pt x="2214" y="904"/>
                  </a:lnTo>
                  <a:lnTo>
                    <a:pt x="2190" y="916"/>
                  </a:lnTo>
                  <a:lnTo>
                    <a:pt x="2164" y="930"/>
                  </a:lnTo>
                  <a:lnTo>
                    <a:pt x="2108" y="954"/>
                  </a:lnTo>
                  <a:lnTo>
                    <a:pt x="2040" y="976"/>
                  </a:lnTo>
                  <a:lnTo>
                    <a:pt x="1966" y="996"/>
                  </a:lnTo>
                  <a:lnTo>
                    <a:pt x="1884" y="1014"/>
                  </a:lnTo>
                  <a:lnTo>
                    <a:pt x="1796" y="1030"/>
                  </a:lnTo>
                  <a:lnTo>
                    <a:pt x="1702" y="1046"/>
                  </a:lnTo>
                  <a:lnTo>
                    <a:pt x="1600" y="1058"/>
                  </a:lnTo>
                  <a:lnTo>
                    <a:pt x="1494" y="1068"/>
                  </a:lnTo>
                  <a:lnTo>
                    <a:pt x="1384" y="1074"/>
                  </a:lnTo>
                  <a:lnTo>
                    <a:pt x="1270" y="1078"/>
                  </a:lnTo>
                  <a:lnTo>
                    <a:pt x="1152" y="1080"/>
                  </a:lnTo>
                  <a:lnTo>
                    <a:pt x="1034" y="1078"/>
                  </a:lnTo>
                  <a:lnTo>
                    <a:pt x="920" y="1074"/>
                  </a:lnTo>
                  <a:lnTo>
                    <a:pt x="810" y="1068"/>
                  </a:lnTo>
                  <a:lnTo>
                    <a:pt x="704" y="1058"/>
                  </a:lnTo>
                  <a:lnTo>
                    <a:pt x="602" y="1046"/>
                  </a:lnTo>
                  <a:lnTo>
                    <a:pt x="508" y="1030"/>
                  </a:lnTo>
                  <a:lnTo>
                    <a:pt x="420" y="1014"/>
                  </a:lnTo>
                  <a:lnTo>
                    <a:pt x="338" y="996"/>
                  </a:lnTo>
                  <a:lnTo>
                    <a:pt x="264" y="976"/>
                  </a:lnTo>
                  <a:lnTo>
                    <a:pt x="196" y="954"/>
                  </a:lnTo>
                  <a:lnTo>
                    <a:pt x="140" y="930"/>
                  </a:lnTo>
                  <a:lnTo>
                    <a:pt x="114" y="916"/>
                  </a:lnTo>
                  <a:lnTo>
                    <a:pt x="90" y="904"/>
                  </a:lnTo>
                  <a:lnTo>
                    <a:pt x="70" y="892"/>
                  </a:lnTo>
                  <a:lnTo>
                    <a:pt x="52" y="878"/>
                  </a:lnTo>
                  <a:lnTo>
                    <a:pt x="36" y="864"/>
                  </a:lnTo>
                  <a:lnTo>
                    <a:pt x="24" y="850"/>
                  </a:lnTo>
                  <a:lnTo>
                    <a:pt x="14" y="836"/>
                  </a:lnTo>
                  <a:lnTo>
                    <a:pt x="6" y="822"/>
                  </a:lnTo>
                  <a:lnTo>
                    <a:pt x="2" y="806"/>
                  </a:lnTo>
                  <a:lnTo>
                    <a:pt x="0" y="792"/>
                  </a:lnTo>
                  <a:lnTo>
                    <a:pt x="288" y="216"/>
                  </a:lnTo>
                  <a:lnTo>
                    <a:pt x="290" y="204"/>
                  </a:lnTo>
                  <a:lnTo>
                    <a:pt x="292" y="194"/>
                  </a:lnTo>
                  <a:lnTo>
                    <a:pt x="298" y="184"/>
                  </a:lnTo>
                  <a:lnTo>
                    <a:pt x="306" y="172"/>
                  </a:lnTo>
                  <a:lnTo>
                    <a:pt x="316" y="162"/>
                  </a:lnTo>
                  <a:lnTo>
                    <a:pt x="326" y="152"/>
                  </a:lnTo>
                  <a:lnTo>
                    <a:pt x="340" y="142"/>
                  </a:lnTo>
                  <a:lnTo>
                    <a:pt x="356" y="132"/>
                  </a:lnTo>
                  <a:lnTo>
                    <a:pt x="392" y="114"/>
                  </a:lnTo>
                  <a:lnTo>
                    <a:pt x="436" y="96"/>
                  </a:lnTo>
                  <a:lnTo>
                    <a:pt x="486" y="78"/>
                  </a:lnTo>
                  <a:lnTo>
                    <a:pt x="542" y="64"/>
                  </a:lnTo>
                  <a:lnTo>
                    <a:pt x="602" y="50"/>
                  </a:lnTo>
                  <a:lnTo>
                    <a:pt x="668" y="36"/>
                  </a:lnTo>
                  <a:lnTo>
                    <a:pt x="740" y="26"/>
                  </a:lnTo>
                  <a:lnTo>
                    <a:pt x="816" y="16"/>
                  </a:lnTo>
                  <a:lnTo>
                    <a:pt x="896" y="10"/>
                  </a:lnTo>
                  <a:lnTo>
                    <a:pt x="978" y="4"/>
                  </a:lnTo>
                  <a:lnTo>
                    <a:pt x="1064" y="2"/>
                  </a:lnTo>
                  <a:lnTo>
                    <a:pt x="1152" y="0"/>
                  </a:lnTo>
                  <a:lnTo>
                    <a:pt x="1240" y="2"/>
                  </a:lnTo>
                  <a:lnTo>
                    <a:pt x="1326" y="4"/>
                  </a:lnTo>
                  <a:lnTo>
                    <a:pt x="1408" y="10"/>
                  </a:lnTo>
                  <a:lnTo>
                    <a:pt x="1488" y="16"/>
                  </a:lnTo>
                  <a:lnTo>
                    <a:pt x="1564" y="26"/>
                  </a:lnTo>
                  <a:lnTo>
                    <a:pt x="1636" y="36"/>
                  </a:lnTo>
                  <a:lnTo>
                    <a:pt x="1702" y="50"/>
                  </a:lnTo>
                  <a:lnTo>
                    <a:pt x="1762" y="64"/>
                  </a:lnTo>
                  <a:lnTo>
                    <a:pt x="1818" y="78"/>
                  </a:lnTo>
                  <a:lnTo>
                    <a:pt x="1868" y="96"/>
                  </a:lnTo>
                  <a:lnTo>
                    <a:pt x="1912" y="114"/>
                  </a:lnTo>
                  <a:lnTo>
                    <a:pt x="1948" y="132"/>
                  </a:lnTo>
                  <a:lnTo>
                    <a:pt x="1964" y="142"/>
                  </a:lnTo>
                  <a:lnTo>
                    <a:pt x="1978" y="152"/>
                  </a:lnTo>
                  <a:lnTo>
                    <a:pt x="1988" y="162"/>
                  </a:lnTo>
                  <a:lnTo>
                    <a:pt x="1998" y="172"/>
                  </a:lnTo>
                  <a:lnTo>
                    <a:pt x="2006" y="184"/>
                  </a:lnTo>
                  <a:lnTo>
                    <a:pt x="2012" y="194"/>
                  </a:lnTo>
                  <a:lnTo>
                    <a:pt x="2014" y="204"/>
                  </a:lnTo>
                  <a:lnTo>
                    <a:pt x="2016" y="216"/>
                  </a:lnTo>
                  <a:close/>
                </a:path>
              </a:pathLst>
            </a:custGeom>
            <a:solidFill>
              <a:srgbClr val="8CC84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071959" y="5400672"/>
              <a:ext cx="2755106" cy="690880"/>
            </a:xfrm>
            <a:custGeom>
              <a:avLst/>
              <a:gdLst>
                <a:gd name="T0" fmla="*/ 1728 w 1728"/>
                <a:gd name="T1" fmla="*/ 216 h 432"/>
                <a:gd name="T2" fmla="*/ 1724 w 1728"/>
                <a:gd name="T3" fmla="*/ 238 h 432"/>
                <a:gd name="T4" fmla="*/ 1710 w 1728"/>
                <a:gd name="T5" fmla="*/ 260 h 432"/>
                <a:gd name="T6" fmla="*/ 1690 w 1728"/>
                <a:gd name="T7" fmla="*/ 280 h 432"/>
                <a:gd name="T8" fmla="*/ 1660 w 1728"/>
                <a:gd name="T9" fmla="*/ 300 h 432"/>
                <a:gd name="T10" fmla="*/ 1580 w 1728"/>
                <a:gd name="T11" fmla="*/ 336 h 432"/>
                <a:gd name="T12" fmla="*/ 1474 w 1728"/>
                <a:gd name="T13" fmla="*/ 368 h 432"/>
                <a:gd name="T14" fmla="*/ 1348 w 1728"/>
                <a:gd name="T15" fmla="*/ 396 h 432"/>
                <a:gd name="T16" fmla="*/ 1200 w 1728"/>
                <a:gd name="T17" fmla="*/ 416 h 432"/>
                <a:gd name="T18" fmla="*/ 1038 w 1728"/>
                <a:gd name="T19" fmla="*/ 428 h 432"/>
                <a:gd name="T20" fmla="*/ 864 w 1728"/>
                <a:gd name="T21" fmla="*/ 432 h 432"/>
                <a:gd name="T22" fmla="*/ 776 w 1728"/>
                <a:gd name="T23" fmla="*/ 430 h 432"/>
                <a:gd name="T24" fmla="*/ 608 w 1728"/>
                <a:gd name="T25" fmla="*/ 422 h 432"/>
                <a:gd name="T26" fmla="*/ 452 w 1728"/>
                <a:gd name="T27" fmla="*/ 406 h 432"/>
                <a:gd name="T28" fmla="*/ 314 w 1728"/>
                <a:gd name="T29" fmla="*/ 382 h 432"/>
                <a:gd name="T30" fmla="*/ 198 w 1728"/>
                <a:gd name="T31" fmla="*/ 354 h 432"/>
                <a:gd name="T32" fmla="*/ 104 w 1728"/>
                <a:gd name="T33" fmla="*/ 318 h 432"/>
                <a:gd name="T34" fmla="*/ 52 w 1728"/>
                <a:gd name="T35" fmla="*/ 290 h 432"/>
                <a:gd name="T36" fmla="*/ 28 w 1728"/>
                <a:gd name="T37" fmla="*/ 270 h 432"/>
                <a:gd name="T38" fmla="*/ 10 w 1728"/>
                <a:gd name="T39" fmla="*/ 248 h 432"/>
                <a:gd name="T40" fmla="*/ 2 w 1728"/>
                <a:gd name="T41" fmla="*/ 228 h 432"/>
                <a:gd name="T42" fmla="*/ 0 w 1728"/>
                <a:gd name="T43" fmla="*/ 216 h 432"/>
                <a:gd name="T44" fmla="*/ 4 w 1728"/>
                <a:gd name="T45" fmla="*/ 194 h 432"/>
                <a:gd name="T46" fmla="*/ 18 w 1728"/>
                <a:gd name="T47" fmla="*/ 172 h 432"/>
                <a:gd name="T48" fmla="*/ 38 w 1728"/>
                <a:gd name="T49" fmla="*/ 152 h 432"/>
                <a:gd name="T50" fmla="*/ 68 w 1728"/>
                <a:gd name="T51" fmla="*/ 132 h 432"/>
                <a:gd name="T52" fmla="*/ 148 w 1728"/>
                <a:gd name="T53" fmla="*/ 96 h 432"/>
                <a:gd name="T54" fmla="*/ 254 w 1728"/>
                <a:gd name="T55" fmla="*/ 64 h 432"/>
                <a:gd name="T56" fmla="*/ 380 w 1728"/>
                <a:gd name="T57" fmla="*/ 36 h 432"/>
                <a:gd name="T58" fmla="*/ 528 w 1728"/>
                <a:gd name="T59" fmla="*/ 16 h 432"/>
                <a:gd name="T60" fmla="*/ 690 w 1728"/>
                <a:gd name="T61" fmla="*/ 4 h 432"/>
                <a:gd name="T62" fmla="*/ 864 w 1728"/>
                <a:gd name="T63" fmla="*/ 0 h 432"/>
                <a:gd name="T64" fmla="*/ 952 w 1728"/>
                <a:gd name="T65" fmla="*/ 2 h 432"/>
                <a:gd name="T66" fmla="*/ 1120 w 1728"/>
                <a:gd name="T67" fmla="*/ 10 h 432"/>
                <a:gd name="T68" fmla="*/ 1276 w 1728"/>
                <a:gd name="T69" fmla="*/ 26 h 432"/>
                <a:gd name="T70" fmla="*/ 1414 w 1728"/>
                <a:gd name="T71" fmla="*/ 50 h 432"/>
                <a:gd name="T72" fmla="*/ 1530 w 1728"/>
                <a:gd name="T73" fmla="*/ 78 h 432"/>
                <a:gd name="T74" fmla="*/ 1624 w 1728"/>
                <a:gd name="T75" fmla="*/ 114 h 432"/>
                <a:gd name="T76" fmla="*/ 1676 w 1728"/>
                <a:gd name="T77" fmla="*/ 142 h 432"/>
                <a:gd name="T78" fmla="*/ 1700 w 1728"/>
                <a:gd name="T79" fmla="*/ 162 h 432"/>
                <a:gd name="T80" fmla="*/ 1718 w 1728"/>
                <a:gd name="T81" fmla="*/ 184 h 432"/>
                <a:gd name="T82" fmla="*/ 1726 w 1728"/>
                <a:gd name="T83" fmla="*/ 204 h 432"/>
                <a:gd name="T84" fmla="*/ 1728 w 1728"/>
                <a:gd name="T85" fmla="*/ 216 h 4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8"/>
                <a:gd name="T130" fmla="*/ 0 h 432"/>
                <a:gd name="T131" fmla="*/ 1728 w 1728"/>
                <a:gd name="T132" fmla="*/ 432 h 4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8" h="432">
                  <a:moveTo>
                    <a:pt x="1728" y="216"/>
                  </a:moveTo>
                  <a:lnTo>
                    <a:pt x="1728" y="216"/>
                  </a:lnTo>
                  <a:lnTo>
                    <a:pt x="1726" y="228"/>
                  </a:lnTo>
                  <a:lnTo>
                    <a:pt x="1724" y="238"/>
                  </a:lnTo>
                  <a:lnTo>
                    <a:pt x="1718" y="248"/>
                  </a:lnTo>
                  <a:lnTo>
                    <a:pt x="1710" y="260"/>
                  </a:lnTo>
                  <a:lnTo>
                    <a:pt x="1700" y="270"/>
                  </a:lnTo>
                  <a:lnTo>
                    <a:pt x="1690" y="280"/>
                  </a:lnTo>
                  <a:lnTo>
                    <a:pt x="1676" y="290"/>
                  </a:lnTo>
                  <a:lnTo>
                    <a:pt x="1660" y="300"/>
                  </a:lnTo>
                  <a:lnTo>
                    <a:pt x="1624" y="318"/>
                  </a:lnTo>
                  <a:lnTo>
                    <a:pt x="1580" y="336"/>
                  </a:lnTo>
                  <a:lnTo>
                    <a:pt x="1530" y="354"/>
                  </a:lnTo>
                  <a:lnTo>
                    <a:pt x="1474" y="368"/>
                  </a:lnTo>
                  <a:lnTo>
                    <a:pt x="1414" y="382"/>
                  </a:lnTo>
                  <a:lnTo>
                    <a:pt x="1348" y="396"/>
                  </a:lnTo>
                  <a:lnTo>
                    <a:pt x="1276" y="406"/>
                  </a:lnTo>
                  <a:lnTo>
                    <a:pt x="1200" y="416"/>
                  </a:lnTo>
                  <a:lnTo>
                    <a:pt x="1120" y="422"/>
                  </a:lnTo>
                  <a:lnTo>
                    <a:pt x="1038" y="428"/>
                  </a:lnTo>
                  <a:lnTo>
                    <a:pt x="952" y="430"/>
                  </a:lnTo>
                  <a:lnTo>
                    <a:pt x="864" y="432"/>
                  </a:lnTo>
                  <a:lnTo>
                    <a:pt x="776" y="430"/>
                  </a:lnTo>
                  <a:lnTo>
                    <a:pt x="690" y="428"/>
                  </a:lnTo>
                  <a:lnTo>
                    <a:pt x="608" y="422"/>
                  </a:lnTo>
                  <a:lnTo>
                    <a:pt x="528" y="416"/>
                  </a:lnTo>
                  <a:lnTo>
                    <a:pt x="452" y="406"/>
                  </a:lnTo>
                  <a:lnTo>
                    <a:pt x="380" y="396"/>
                  </a:lnTo>
                  <a:lnTo>
                    <a:pt x="314" y="382"/>
                  </a:lnTo>
                  <a:lnTo>
                    <a:pt x="254" y="368"/>
                  </a:lnTo>
                  <a:lnTo>
                    <a:pt x="198" y="354"/>
                  </a:lnTo>
                  <a:lnTo>
                    <a:pt x="148" y="336"/>
                  </a:lnTo>
                  <a:lnTo>
                    <a:pt x="104" y="318"/>
                  </a:lnTo>
                  <a:lnTo>
                    <a:pt x="68" y="300"/>
                  </a:lnTo>
                  <a:lnTo>
                    <a:pt x="52" y="290"/>
                  </a:lnTo>
                  <a:lnTo>
                    <a:pt x="38" y="280"/>
                  </a:lnTo>
                  <a:lnTo>
                    <a:pt x="28" y="270"/>
                  </a:lnTo>
                  <a:lnTo>
                    <a:pt x="18" y="260"/>
                  </a:lnTo>
                  <a:lnTo>
                    <a:pt x="10" y="248"/>
                  </a:lnTo>
                  <a:lnTo>
                    <a:pt x="4" y="238"/>
                  </a:lnTo>
                  <a:lnTo>
                    <a:pt x="2" y="228"/>
                  </a:lnTo>
                  <a:lnTo>
                    <a:pt x="0" y="216"/>
                  </a:lnTo>
                  <a:lnTo>
                    <a:pt x="2" y="204"/>
                  </a:lnTo>
                  <a:lnTo>
                    <a:pt x="4" y="194"/>
                  </a:lnTo>
                  <a:lnTo>
                    <a:pt x="10" y="184"/>
                  </a:lnTo>
                  <a:lnTo>
                    <a:pt x="18" y="172"/>
                  </a:lnTo>
                  <a:lnTo>
                    <a:pt x="28" y="162"/>
                  </a:lnTo>
                  <a:lnTo>
                    <a:pt x="38" y="152"/>
                  </a:lnTo>
                  <a:lnTo>
                    <a:pt x="52" y="142"/>
                  </a:lnTo>
                  <a:lnTo>
                    <a:pt x="68" y="132"/>
                  </a:lnTo>
                  <a:lnTo>
                    <a:pt x="104" y="114"/>
                  </a:lnTo>
                  <a:lnTo>
                    <a:pt x="148" y="96"/>
                  </a:lnTo>
                  <a:lnTo>
                    <a:pt x="198" y="78"/>
                  </a:lnTo>
                  <a:lnTo>
                    <a:pt x="254" y="64"/>
                  </a:lnTo>
                  <a:lnTo>
                    <a:pt x="314" y="50"/>
                  </a:lnTo>
                  <a:lnTo>
                    <a:pt x="380" y="36"/>
                  </a:lnTo>
                  <a:lnTo>
                    <a:pt x="452" y="26"/>
                  </a:lnTo>
                  <a:lnTo>
                    <a:pt x="528" y="16"/>
                  </a:lnTo>
                  <a:lnTo>
                    <a:pt x="608" y="10"/>
                  </a:lnTo>
                  <a:lnTo>
                    <a:pt x="690" y="4"/>
                  </a:lnTo>
                  <a:lnTo>
                    <a:pt x="776" y="2"/>
                  </a:lnTo>
                  <a:lnTo>
                    <a:pt x="864" y="0"/>
                  </a:lnTo>
                  <a:lnTo>
                    <a:pt x="952" y="2"/>
                  </a:lnTo>
                  <a:lnTo>
                    <a:pt x="1038" y="4"/>
                  </a:lnTo>
                  <a:lnTo>
                    <a:pt x="1120" y="10"/>
                  </a:lnTo>
                  <a:lnTo>
                    <a:pt x="1200" y="16"/>
                  </a:lnTo>
                  <a:lnTo>
                    <a:pt x="1276" y="26"/>
                  </a:lnTo>
                  <a:lnTo>
                    <a:pt x="1348" y="36"/>
                  </a:lnTo>
                  <a:lnTo>
                    <a:pt x="1414" y="50"/>
                  </a:lnTo>
                  <a:lnTo>
                    <a:pt x="1474" y="64"/>
                  </a:lnTo>
                  <a:lnTo>
                    <a:pt x="1530" y="78"/>
                  </a:lnTo>
                  <a:lnTo>
                    <a:pt x="1580" y="96"/>
                  </a:lnTo>
                  <a:lnTo>
                    <a:pt x="1624" y="114"/>
                  </a:lnTo>
                  <a:lnTo>
                    <a:pt x="1660" y="132"/>
                  </a:lnTo>
                  <a:lnTo>
                    <a:pt x="1676" y="142"/>
                  </a:lnTo>
                  <a:lnTo>
                    <a:pt x="1690" y="152"/>
                  </a:lnTo>
                  <a:lnTo>
                    <a:pt x="1700" y="162"/>
                  </a:lnTo>
                  <a:lnTo>
                    <a:pt x="1710" y="172"/>
                  </a:lnTo>
                  <a:lnTo>
                    <a:pt x="1718" y="184"/>
                  </a:lnTo>
                  <a:lnTo>
                    <a:pt x="1724" y="194"/>
                  </a:lnTo>
                  <a:lnTo>
                    <a:pt x="1726" y="204"/>
                  </a:lnTo>
                  <a:lnTo>
                    <a:pt x="1728" y="216"/>
                  </a:lnTo>
                  <a:close/>
                </a:path>
              </a:pathLst>
            </a:custGeom>
            <a:gradFill rotWithShape="1">
              <a:gsLst>
                <a:gs pos="0">
                  <a:srgbClr val="767676">
                    <a:alpha val="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031875" y="5246685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223963" y="4392610"/>
              <a:ext cx="2484437" cy="1373187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rgbClr val="8CC84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638036" y="4392610"/>
              <a:ext cx="1656291" cy="422519"/>
            </a:xfrm>
            <a:custGeom>
              <a:avLst/>
              <a:gdLst>
                <a:gd name="T0" fmla="*/ 1152 w 1152"/>
                <a:gd name="T1" fmla="*/ 144 h 288"/>
                <a:gd name="T2" fmla="*/ 1150 w 1152"/>
                <a:gd name="T3" fmla="*/ 158 h 288"/>
                <a:gd name="T4" fmla="*/ 1140 w 1152"/>
                <a:gd name="T5" fmla="*/ 174 h 288"/>
                <a:gd name="T6" fmla="*/ 1106 w 1152"/>
                <a:gd name="T7" fmla="*/ 200 h 288"/>
                <a:gd name="T8" fmla="*/ 1054 w 1152"/>
                <a:gd name="T9" fmla="*/ 224 h 288"/>
                <a:gd name="T10" fmla="*/ 984 w 1152"/>
                <a:gd name="T11" fmla="*/ 246 h 288"/>
                <a:gd name="T12" fmla="*/ 898 w 1152"/>
                <a:gd name="T13" fmla="*/ 264 h 288"/>
                <a:gd name="T14" fmla="*/ 800 w 1152"/>
                <a:gd name="T15" fmla="*/ 276 h 288"/>
                <a:gd name="T16" fmla="*/ 692 w 1152"/>
                <a:gd name="T17" fmla="*/ 286 h 288"/>
                <a:gd name="T18" fmla="*/ 576 w 1152"/>
                <a:gd name="T19" fmla="*/ 288 h 288"/>
                <a:gd name="T20" fmla="*/ 518 w 1152"/>
                <a:gd name="T21" fmla="*/ 288 h 288"/>
                <a:gd name="T22" fmla="*/ 404 w 1152"/>
                <a:gd name="T23" fmla="*/ 282 h 288"/>
                <a:gd name="T24" fmla="*/ 302 w 1152"/>
                <a:gd name="T25" fmla="*/ 270 h 288"/>
                <a:gd name="T26" fmla="*/ 210 w 1152"/>
                <a:gd name="T27" fmla="*/ 256 h 288"/>
                <a:gd name="T28" fmla="*/ 132 w 1152"/>
                <a:gd name="T29" fmla="*/ 236 h 288"/>
                <a:gd name="T30" fmla="*/ 70 w 1152"/>
                <a:gd name="T31" fmla="*/ 212 h 288"/>
                <a:gd name="T32" fmla="*/ 26 w 1152"/>
                <a:gd name="T33" fmla="*/ 186 h 288"/>
                <a:gd name="T34" fmla="*/ 6 w 1152"/>
                <a:gd name="T35" fmla="*/ 166 h 288"/>
                <a:gd name="T36" fmla="*/ 0 w 1152"/>
                <a:gd name="T37" fmla="*/ 152 h 288"/>
                <a:gd name="T38" fmla="*/ 0 w 1152"/>
                <a:gd name="T39" fmla="*/ 144 h 288"/>
                <a:gd name="T40" fmla="*/ 2 w 1152"/>
                <a:gd name="T41" fmla="*/ 130 h 288"/>
                <a:gd name="T42" fmla="*/ 12 w 1152"/>
                <a:gd name="T43" fmla="*/ 114 h 288"/>
                <a:gd name="T44" fmla="*/ 46 w 1152"/>
                <a:gd name="T45" fmla="*/ 88 h 288"/>
                <a:gd name="T46" fmla="*/ 98 w 1152"/>
                <a:gd name="T47" fmla="*/ 64 h 288"/>
                <a:gd name="T48" fmla="*/ 168 w 1152"/>
                <a:gd name="T49" fmla="*/ 42 h 288"/>
                <a:gd name="T50" fmla="*/ 254 w 1152"/>
                <a:gd name="T51" fmla="*/ 24 h 288"/>
                <a:gd name="T52" fmla="*/ 352 w 1152"/>
                <a:gd name="T53" fmla="*/ 12 h 288"/>
                <a:gd name="T54" fmla="*/ 460 w 1152"/>
                <a:gd name="T55" fmla="*/ 2 h 288"/>
                <a:gd name="T56" fmla="*/ 576 w 1152"/>
                <a:gd name="T57" fmla="*/ 0 h 288"/>
                <a:gd name="T58" fmla="*/ 634 w 1152"/>
                <a:gd name="T59" fmla="*/ 0 h 288"/>
                <a:gd name="T60" fmla="*/ 748 w 1152"/>
                <a:gd name="T61" fmla="*/ 6 h 288"/>
                <a:gd name="T62" fmla="*/ 850 w 1152"/>
                <a:gd name="T63" fmla="*/ 18 h 288"/>
                <a:gd name="T64" fmla="*/ 942 w 1152"/>
                <a:gd name="T65" fmla="*/ 32 h 288"/>
                <a:gd name="T66" fmla="*/ 1020 w 1152"/>
                <a:gd name="T67" fmla="*/ 52 h 288"/>
                <a:gd name="T68" fmla="*/ 1082 w 1152"/>
                <a:gd name="T69" fmla="*/ 76 h 288"/>
                <a:gd name="T70" fmla="*/ 1126 w 1152"/>
                <a:gd name="T71" fmla="*/ 102 h 288"/>
                <a:gd name="T72" fmla="*/ 1146 w 1152"/>
                <a:gd name="T73" fmla="*/ 122 h 288"/>
                <a:gd name="T74" fmla="*/ 1152 w 1152"/>
                <a:gd name="T75" fmla="*/ 136 h 288"/>
                <a:gd name="T76" fmla="*/ 1152 w 1152"/>
                <a:gd name="T77" fmla="*/ 144 h 2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52"/>
                <a:gd name="T118" fmla="*/ 0 h 288"/>
                <a:gd name="T119" fmla="*/ 1152 w 1152"/>
                <a:gd name="T120" fmla="*/ 288 h 2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52" h="288">
                  <a:moveTo>
                    <a:pt x="1152" y="144"/>
                  </a:moveTo>
                  <a:lnTo>
                    <a:pt x="1152" y="144"/>
                  </a:lnTo>
                  <a:lnTo>
                    <a:pt x="1152" y="152"/>
                  </a:lnTo>
                  <a:lnTo>
                    <a:pt x="1150" y="158"/>
                  </a:lnTo>
                  <a:lnTo>
                    <a:pt x="1146" y="166"/>
                  </a:lnTo>
                  <a:lnTo>
                    <a:pt x="1140" y="174"/>
                  </a:lnTo>
                  <a:lnTo>
                    <a:pt x="1126" y="186"/>
                  </a:lnTo>
                  <a:lnTo>
                    <a:pt x="1106" y="200"/>
                  </a:lnTo>
                  <a:lnTo>
                    <a:pt x="1082" y="212"/>
                  </a:lnTo>
                  <a:lnTo>
                    <a:pt x="1054" y="224"/>
                  </a:lnTo>
                  <a:lnTo>
                    <a:pt x="1020" y="236"/>
                  </a:lnTo>
                  <a:lnTo>
                    <a:pt x="984" y="246"/>
                  </a:lnTo>
                  <a:lnTo>
                    <a:pt x="942" y="256"/>
                  </a:lnTo>
                  <a:lnTo>
                    <a:pt x="898" y="264"/>
                  </a:lnTo>
                  <a:lnTo>
                    <a:pt x="850" y="270"/>
                  </a:lnTo>
                  <a:lnTo>
                    <a:pt x="800" y="276"/>
                  </a:lnTo>
                  <a:lnTo>
                    <a:pt x="748" y="282"/>
                  </a:lnTo>
                  <a:lnTo>
                    <a:pt x="692" y="286"/>
                  </a:lnTo>
                  <a:lnTo>
                    <a:pt x="634" y="288"/>
                  </a:lnTo>
                  <a:lnTo>
                    <a:pt x="576" y="288"/>
                  </a:lnTo>
                  <a:lnTo>
                    <a:pt x="518" y="288"/>
                  </a:lnTo>
                  <a:lnTo>
                    <a:pt x="460" y="286"/>
                  </a:lnTo>
                  <a:lnTo>
                    <a:pt x="404" y="282"/>
                  </a:lnTo>
                  <a:lnTo>
                    <a:pt x="352" y="276"/>
                  </a:lnTo>
                  <a:lnTo>
                    <a:pt x="302" y="270"/>
                  </a:lnTo>
                  <a:lnTo>
                    <a:pt x="254" y="264"/>
                  </a:lnTo>
                  <a:lnTo>
                    <a:pt x="210" y="256"/>
                  </a:lnTo>
                  <a:lnTo>
                    <a:pt x="168" y="246"/>
                  </a:lnTo>
                  <a:lnTo>
                    <a:pt x="132" y="236"/>
                  </a:lnTo>
                  <a:lnTo>
                    <a:pt x="98" y="224"/>
                  </a:lnTo>
                  <a:lnTo>
                    <a:pt x="70" y="212"/>
                  </a:lnTo>
                  <a:lnTo>
                    <a:pt x="46" y="200"/>
                  </a:lnTo>
                  <a:lnTo>
                    <a:pt x="26" y="186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2" y="15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2" y="130"/>
                  </a:lnTo>
                  <a:lnTo>
                    <a:pt x="6" y="122"/>
                  </a:lnTo>
                  <a:lnTo>
                    <a:pt x="12" y="114"/>
                  </a:lnTo>
                  <a:lnTo>
                    <a:pt x="26" y="102"/>
                  </a:lnTo>
                  <a:lnTo>
                    <a:pt x="46" y="88"/>
                  </a:lnTo>
                  <a:lnTo>
                    <a:pt x="70" y="76"/>
                  </a:lnTo>
                  <a:lnTo>
                    <a:pt x="98" y="64"/>
                  </a:lnTo>
                  <a:lnTo>
                    <a:pt x="132" y="52"/>
                  </a:lnTo>
                  <a:lnTo>
                    <a:pt x="168" y="42"/>
                  </a:lnTo>
                  <a:lnTo>
                    <a:pt x="210" y="32"/>
                  </a:lnTo>
                  <a:lnTo>
                    <a:pt x="254" y="24"/>
                  </a:lnTo>
                  <a:lnTo>
                    <a:pt x="302" y="18"/>
                  </a:lnTo>
                  <a:lnTo>
                    <a:pt x="352" y="12"/>
                  </a:lnTo>
                  <a:lnTo>
                    <a:pt x="404" y="6"/>
                  </a:lnTo>
                  <a:lnTo>
                    <a:pt x="460" y="2"/>
                  </a:lnTo>
                  <a:lnTo>
                    <a:pt x="518" y="0"/>
                  </a:lnTo>
                  <a:lnTo>
                    <a:pt x="576" y="0"/>
                  </a:lnTo>
                  <a:lnTo>
                    <a:pt x="634" y="0"/>
                  </a:lnTo>
                  <a:lnTo>
                    <a:pt x="692" y="2"/>
                  </a:lnTo>
                  <a:lnTo>
                    <a:pt x="748" y="6"/>
                  </a:lnTo>
                  <a:lnTo>
                    <a:pt x="800" y="12"/>
                  </a:lnTo>
                  <a:lnTo>
                    <a:pt x="850" y="18"/>
                  </a:lnTo>
                  <a:lnTo>
                    <a:pt x="898" y="24"/>
                  </a:lnTo>
                  <a:lnTo>
                    <a:pt x="942" y="32"/>
                  </a:lnTo>
                  <a:lnTo>
                    <a:pt x="984" y="42"/>
                  </a:lnTo>
                  <a:lnTo>
                    <a:pt x="1020" y="52"/>
                  </a:lnTo>
                  <a:lnTo>
                    <a:pt x="1054" y="64"/>
                  </a:lnTo>
                  <a:lnTo>
                    <a:pt x="1082" y="76"/>
                  </a:lnTo>
                  <a:lnTo>
                    <a:pt x="1106" y="88"/>
                  </a:lnTo>
                  <a:lnTo>
                    <a:pt x="1126" y="102"/>
                  </a:lnTo>
                  <a:lnTo>
                    <a:pt x="1140" y="114"/>
                  </a:lnTo>
                  <a:lnTo>
                    <a:pt x="1146" y="122"/>
                  </a:lnTo>
                  <a:lnTo>
                    <a:pt x="1150" y="130"/>
                  </a:lnTo>
                  <a:lnTo>
                    <a:pt x="1152" y="136"/>
                  </a:lnTo>
                  <a:lnTo>
                    <a:pt x="1152" y="144"/>
                  </a:lnTo>
                  <a:close/>
                </a:path>
              </a:pathLst>
            </a:custGeom>
            <a:gradFill rotWithShape="1">
              <a:gsLst>
                <a:gs pos="0">
                  <a:srgbClr val="767676">
                    <a:alpha val="0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1492250" y="4224335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751013" y="3071810"/>
              <a:ext cx="1430337" cy="1466850"/>
            </a:xfrm>
            <a:custGeom>
              <a:avLst/>
              <a:gdLst>
                <a:gd name="T0" fmla="*/ 576 w 576"/>
                <a:gd name="T1" fmla="*/ 576 h 648"/>
                <a:gd name="T2" fmla="*/ 576 w 576"/>
                <a:gd name="T3" fmla="*/ 576 h 648"/>
                <a:gd name="T4" fmla="*/ 574 w 576"/>
                <a:gd name="T5" fmla="*/ 584 h 648"/>
                <a:gd name="T6" fmla="*/ 570 w 576"/>
                <a:gd name="T7" fmla="*/ 590 h 648"/>
                <a:gd name="T8" fmla="*/ 564 w 576"/>
                <a:gd name="T9" fmla="*/ 598 h 648"/>
                <a:gd name="T10" fmla="*/ 554 w 576"/>
                <a:gd name="T11" fmla="*/ 604 h 648"/>
                <a:gd name="T12" fmla="*/ 542 w 576"/>
                <a:gd name="T13" fmla="*/ 610 h 648"/>
                <a:gd name="T14" fmla="*/ 526 w 576"/>
                <a:gd name="T15" fmla="*/ 616 h 648"/>
                <a:gd name="T16" fmla="*/ 492 w 576"/>
                <a:gd name="T17" fmla="*/ 626 h 648"/>
                <a:gd name="T18" fmla="*/ 450 w 576"/>
                <a:gd name="T19" fmla="*/ 636 h 648"/>
                <a:gd name="T20" fmla="*/ 400 w 576"/>
                <a:gd name="T21" fmla="*/ 642 h 648"/>
                <a:gd name="T22" fmla="*/ 346 w 576"/>
                <a:gd name="T23" fmla="*/ 646 h 648"/>
                <a:gd name="T24" fmla="*/ 288 w 576"/>
                <a:gd name="T25" fmla="*/ 648 h 648"/>
                <a:gd name="T26" fmla="*/ 288 w 576"/>
                <a:gd name="T27" fmla="*/ 648 h 648"/>
                <a:gd name="T28" fmla="*/ 230 w 576"/>
                <a:gd name="T29" fmla="*/ 646 h 648"/>
                <a:gd name="T30" fmla="*/ 176 w 576"/>
                <a:gd name="T31" fmla="*/ 642 h 648"/>
                <a:gd name="T32" fmla="*/ 126 w 576"/>
                <a:gd name="T33" fmla="*/ 636 h 648"/>
                <a:gd name="T34" fmla="*/ 84 w 576"/>
                <a:gd name="T35" fmla="*/ 626 h 648"/>
                <a:gd name="T36" fmla="*/ 50 w 576"/>
                <a:gd name="T37" fmla="*/ 616 h 648"/>
                <a:gd name="T38" fmla="*/ 34 w 576"/>
                <a:gd name="T39" fmla="*/ 610 h 648"/>
                <a:gd name="T40" fmla="*/ 22 w 576"/>
                <a:gd name="T41" fmla="*/ 604 h 648"/>
                <a:gd name="T42" fmla="*/ 12 w 576"/>
                <a:gd name="T43" fmla="*/ 598 h 648"/>
                <a:gd name="T44" fmla="*/ 6 w 576"/>
                <a:gd name="T45" fmla="*/ 590 h 648"/>
                <a:gd name="T46" fmla="*/ 2 w 576"/>
                <a:gd name="T47" fmla="*/ 584 h 648"/>
                <a:gd name="T48" fmla="*/ 0 w 576"/>
                <a:gd name="T49" fmla="*/ 576 h 648"/>
                <a:gd name="T50" fmla="*/ 288 w 576"/>
                <a:gd name="T51" fmla="*/ 0 h 648"/>
                <a:gd name="T52" fmla="*/ 576 w 576"/>
                <a:gd name="T53" fmla="*/ 576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rgbClr val="8CC84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166934" y="3997322"/>
              <a:ext cx="549279" cy="678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zh-CN" sz="2800" dirty="0">
                  <a:latin typeface="Arial Black" pitchFamily="34" charset="0"/>
                </a:rPr>
                <a:t>1</a:t>
              </a:r>
              <a:endParaRPr kumimoji="1" lang="zh-CN" altLang="en-US" sz="2800" dirty="0">
                <a:latin typeface="Arial Black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2187573" y="5100635"/>
              <a:ext cx="549279" cy="678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zh-CN" sz="2800" dirty="0">
                  <a:latin typeface="Arial Black" pitchFamily="34" charset="0"/>
                </a:rPr>
                <a:t>2</a:t>
              </a:r>
              <a:endParaRPr kumimoji="1" lang="zh-CN" altLang="en-US" sz="2800" dirty="0">
                <a:latin typeface="Arial Black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185985" y="6432547"/>
              <a:ext cx="549279" cy="678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kumimoji="1" lang="en-US" altLang="zh-CN" sz="2800" dirty="0">
                  <a:latin typeface="Arial Black" pitchFamily="34" charset="0"/>
                </a:rPr>
                <a:t>3</a:t>
              </a:r>
              <a:endParaRPr kumimoji="1" lang="zh-CN" altLang="en-US" sz="2800" dirty="0">
                <a:latin typeface="Arial Black" pitchFamily="34" charset="0"/>
              </a:endParaRPr>
            </a:p>
          </p:txBody>
        </p:sp>
      </p:grp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738811" y="3429000"/>
            <a:ext cx="431800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1">
              <a:lnSpc>
                <a:spcPct val="140000"/>
              </a:lnSpc>
            </a:pPr>
            <a:r>
              <a:rPr lang="en-US" altLang="zh-CN" sz="2400" b="1" dirty="0">
                <a:solidFill>
                  <a:srgbClr val="5A5A5A"/>
                </a:solidFill>
                <a:latin typeface="Arial Black" pitchFamily="34" charset="0"/>
              </a:rPr>
              <a:t>Bacterial </a:t>
            </a:r>
            <a:r>
              <a:rPr lang="en-US" altLang="zh-CN" sz="2400" b="1" dirty="0" err="1">
                <a:solidFill>
                  <a:srgbClr val="5A5A5A"/>
                </a:solidFill>
                <a:latin typeface="Arial Black" pitchFamily="34" charset="0"/>
              </a:rPr>
              <a:t>Vaginosis</a:t>
            </a:r>
            <a:r>
              <a:rPr lang="en-US" altLang="zh-CN" sz="2400" b="1" dirty="0">
                <a:solidFill>
                  <a:srgbClr val="5A5A5A"/>
                </a:solidFill>
                <a:latin typeface="Arial Black" pitchFamily="34" charset="0"/>
              </a:rPr>
              <a:t> (BV)</a:t>
            </a:r>
            <a:endParaRPr kumimoji="1" lang="zh-CN" altLang="en-US" sz="24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921402" y="5357827"/>
            <a:ext cx="417512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1">
              <a:lnSpc>
                <a:spcPct val="120000"/>
              </a:lnSpc>
            </a:pPr>
            <a:r>
              <a:rPr lang="en-US" altLang="zh-CN" sz="2400" b="1" dirty="0">
                <a:solidFill>
                  <a:srgbClr val="5A5A5A"/>
                </a:solidFill>
                <a:latin typeface="Arial Black" pitchFamily="34" charset="0"/>
              </a:rPr>
              <a:t>Vaginal Yeast Infection</a:t>
            </a:r>
            <a:endParaRPr kumimoji="1" lang="zh-CN" altLang="en-US" sz="24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778658" y="4393668"/>
            <a:ext cx="3389309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latinLnBrk="1">
              <a:lnSpc>
                <a:spcPct val="120000"/>
              </a:lnSpc>
            </a:pPr>
            <a:r>
              <a:rPr lang="en-US" altLang="zh-CN" sz="2400" b="1" dirty="0" err="1">
                <a:solidFill>
                  <a:srgbClr val="5A5A5A"/>
                </a:solidFill>
                <a:latin typeface="Arial Black" pitchFamily="34" charset="0"/>
              </a:rPr>
              <a:t>Trichomoniasis</a:t>
            </a:r>
            <a:r>
              <a:rPr lang="en-US" altLang="zh-CN" sz="2400" b="1" dirty="0">
                <a:solidFill>
                  <a:srgbClr val="5A5A5A"/>
                </a:solidFill>
                <a:latin typeface="Arial Black" pitchFamily="34" charset="0"/>
              </a:rPr>
              <a:t> </a:t>
            </a:r>
            <a:endParaRPr kumimoji="1" lang="zh-CN" altLang="en-US" sz="24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5576340" y="5857892"/>
            <a:ext cx="4520161" cy="0"/>
          </a:xfrm>
          <a:prstGeom prst="line">
            <a:avLst/>
          </a:prstGeom>
          <a:noFill/>
          <a:ln w="38100" cap="rnd">
            <a:solidFill>
              <a:srgbClr val="9B5E05"/>
            </a:solidFill>
            <a:prstDash val="sysDot"/>
            <a:round/>
            <a:headEnd type="triangle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4295776" y="4000504"/>
            <a:ext cx="5800725" cy="0"/>
          </a:xfrm>
          <a:prstGeom prst="line">
            <a:avLst/>
          </a:prstGeom>
          <a:noFill/>
          <a:ln w="38100" cap="rnd">
            <a:solidFill>
              <a:srgbClr val="9B5E05"/>
            </a:solidFill>
            <a:prstDash val="sysDot"/>
            <a:round/>
            <a:headEnd type="triangle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4940498" y="4891106"/>
            <a:ext cx="5156003" cy="0"/>
          </a:xfrm>
          <a:prstGeom prst="line">
            <a:avLst/>
          </a:prstGeom>
          <a:noFill/>
          <a:ln w="38100" cap="rnd">
            <a:solidFill>
              <a:srgbClr val="9B5E05"/>
            </a:solidFill>
            <a:prstDash val="sysDot"/>
            <a:round/>
            <a:headEnd type="triangle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238612" y="1643050"/>
            <a:ext cx="6000792" cy="1429224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What Are Common Vaginal Infections?</a:t>
            </a:r>
            <a:endParaRPr lang="zh-CN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238612" y="3071810"/>
            <a:ext cx="6000792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95604" y="1500174"/>
            <a:ext cx="6000792" cy="1072034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Vaginal Infection 1: Bacterial </a:t>
            </a:r>
            <a:r>
              <a:rPr lang="en-US" altLang="zh-CN" sz="3200" b="1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Vaginosis</a:t>
            </a:r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(BV) 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95604" y="2571744"/>
            <a:ext cx="6000792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09984" y="2993311"/>
            <a:ext cx="67151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/>
            <a:r>
              <a:rPr lang="en-US" altLang="zh-CN" sz="2800" b="1" dirty="0">
                <a:solidFill>
                  <a:srgbClr val="FD778A"/>
                </a:solidFill>
                <a:latin typeface="Arial" pitchFamily="34" charset="0"/>
                <a:cs typeface="Arial" pitchFamily="34" charset="0"/>
              </a:rPr>
              <a:t>KNOW BV:</a:t>
            </a:r>
          </a:p>
          <a:p>
            <a:pPr marL="274638" indent="-274638"/>
            <a:endParaRPr lang="en-US" altLang="zh-CN" sz="1600" b="1" dirty="0">
              <a:solidFill>
                <a:srgbClr val="FD778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BV is the most common vaginal infection in women of childbearing age.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It is mentioned before that the vagina normally has a balance of mostly “good bacteria” and fewer “harmful bacteria”. 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BV, develops when the balance changes. 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With BV, there is an increase in harmful bacteria and a decrease in good bacteria. </a:t>
            </a:r>
          </a:p>
        </p:txBody>
      </p:sp>
      <p:sp>
        <p:nvSpPr>
          <p:cNvPr id="6" name="上箭头 5"/>
          <p:cNvSpPr/>
          <p:nvPr/>
        </p:nvSpPr>
        <p:spPr>
          <a:xfrm>
            <a:off x="2024002" y="3714752"/>
            <a:ext cx="642942" cy="100013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8CC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323291"/>
              </a:solidFill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2881258" y="4714884"/>
            <a:ext cx="714380" cy="9286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66844" y="2857497"/>
            <a:ext cx="1571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D778A"/>
                </a:solidFill>
                <a:latin typeface="Arial" pitchFamily="34" charset="0"/>
                <a:cs typeface="Arial" pitchFamily="34" charset="0"/>
              </a:rPr>
              <a:t>Harmful Bacteria </a:t>
            </a:r>
            <a:endParaRPr lang="zh-CN" altLang="en-US" sz="2400" b="1" dirty="0">
              <a:solidFill>
                <a:srgbClr val="FD77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1192" y="5643579"/>
            <a:ext cx="1571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D778A"/>
                </a:solidFill>
                <a:latin typeface="Arial" pitchFamily="34" charset="0"/>
                <a:cs typeface="Arial" pitchFamily="34" charset="0"/>
              </a:rPr>
              <a:t>Good  Bacteria </a:t>
            </a:r>
            <a:endParaRPr lang="zh-CN" altLang="en-US" sz="2400" b="1" dirty="0">
              <a:solidFill>
                <a:srgbClr val="FD77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92868" y="4786322"/>
            <a:ext cx="306000" cy="71438"/>
          </a:xfrm>
          <a:prstGeom prst="rect">
            <a:avLst/>
          </a:prstGeom>
          <a:solidFill>
            <a:srgbClr val="8CC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166878" y="4938722"/>
            <a:ext cx="306000" cy="71438"/>
          </a:xfrm>
          <a:prstGeom prst="rect">
            <a:avLst/>
          </a:prstGeom>
          <a:solidFill>
            <a:srgbClr val="8CC84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166878" y="5072074"/>
            <a:ext cx="306000" cy="71438"/>
          </a:xfrm>
          <a:prstGeom prst="rect">
            <a:avLst/>
          </a:prstGeom>
          <a:solidFill>
            <a:srgbClr val="8CC84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166878" y="5214950"/>
            <a:ext cx="306000" cy="71438"/>
          </a:xfrm>
          <a:prstGeom prst="rect">
            <a:avLst/>
          </a:prstGeom>
          <a:solidFill>
            <a:srgbClr val="8CC84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166878" y="5367350"/>
            <a:ext cx="306000" cy="71438"/>
          </a:xfrm>
          <a:prstGeom prst="rect">
            <a:avLst/>
          </a:prstGeom>
          <a:solidFill>
            <a:srgbClr val="8CC84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024134" y="4429132"/>
            <a:ext cx="377438" cy="71438"/>
          </a:xfrm>
          <a:prstGeom prst="rect">
            <a:avLst/>
          </a:pr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024134" y="4286256"/>
            <a:ext cx="377438" cy="71438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024134" y="4143380"/>
            <a:ext cx="377438" cy="714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024134" y="4581532"/>
            <a:ext cx="377438" cy="71438"/>
          </a:xfrm>
          <a:prstGeom prst="rect">
            <a:avLst/>
          </a:prstGeom>
          <a:solidFill>
            <a:srgbClr val="FF0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698" name="Picture 2" descr="http://www.symptome.ch/blog/wp-content/uploads/2013/03/dreamstime_xs_169610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7835" y="1500175"/>
            <a:ext cx="1402127" cy="1247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02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8096264" y="2143116"/>
            <a:ext cx="0" cy="1785950"/>
          </a:xfrm>
          <a:prstGeom prst="line">
            <a:avLst/>
          </a:prstGeom>
          <a:noFill/>
          <a:ln w="28575">
            <a:solidFill>
              <a:srgbClr val="5A5A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flipH="1">
            <a:off x="9167834" y="4786323"/>
            <a:ext cx="838200" cy="363537"/>
          </a:xfrm>
          <a:custGeom>
            <a:avLst/>
            <a:gdLst>
              <a:gd name="T0" fmla="*/ 2331 w 2331"/>
              <a:gd name="T1" fmla="*/ 688 h 688"/>
              <a:gd name="T2" fmla="*/ 104 w 2331"/>
              <a:gd name="T3" fmla="*/ 138 h 688"/>
              <a:gd name="T4" fmla="*/ 2086 w 2331"/>
              <a:gd name="T5" fmla="*/ 0 h 688"/>
              <a:gd name="T6" fmla="*/ 2331 w 2331"/>
              <a:gd name="T7" fmla="*/ 688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2331"/>
              <a:gd name="T13" fmla="*/ 0 h 688"/>
              <a:gd name="T14" fmla="*/ 2331 w 2331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1" h="688">
                <a:moveTo>
                  <a:pt x="2331" y="688"/>
                </a:moveTo>
                <a:cubicBezTo>
                  <a:pt x="2331" y="688"/>
                  <a:pt x="208" y="159"/>
                  <a:pt x="104" y="138"/>
                </a:cubicBezTo>
                <a:cubicBezTo>
                  <a:pt x="0" y="118"/>
                  <a:pt x="2086" y="0"/>
                  <a:pt x="2086" y="0"/>
                </a:cubicBezTo>
                <a:lnTo>
                  <a:pt x="2331" y="688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666666">
                  <a:alpha val="34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95604" y="214290"/>
            <a:ext cx="6000792" cy="1072034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Vaginal Infection 1: Bacterial </a:t>
            </a:r>
            <a:r>
              <a:rPr lang="en-US" altLang="zh-CN" sz="3200" b="1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Vaginosis</a:t>
            </a:r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(BV) 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95604" y="1285860"/>
            <a:ext cx="6000792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52596" y="1571612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D778A"/>
                </a:solidFill>
                <a:latin typeface="Arial" pitchFamily="34" charset="0"/>
                <a:cs typeface="Arial" pitchFamily="34" charset="0"/>
              </a:rPr>
              <a:t>SYMPTOMS OF BV:</a:t>
            </a: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1166778" y="4865550"/>
            <a:ext cx="984250" cy="363538"/>
          </a:xfrm>
          <a:custGeom>
            <a:avLst/>
            <a:gdLst/>
            <a:ahLst/>
            <a:cxnLst>
              <a:cxn ang="0">
                <a:pos x="2331" y="688"/>
              </a:cxn>
              <a:cxn ang="0">
                <a:pos x="104" y="138"/>
              </a:cxn>
              <a:cxn ang="0">
                <a:pos x="2086" y="0"/>
              </a:cxn>
              <a:cxn ang="0">
                <a:pos x="2331" y="688"/>
              </a:cxn>
            </a:cxnLst>
            <a:rect l="0" t="0" r="r" b="b"/>
            <a:pathLst>
              <a:path w="2331" h="688">
                <a:moveTo>
                  <a:pt x="2331" y="688"/>
                </a:moveTo>
                <a:cubicBezTo>
                  <a:pt x="2331" y="688"/>
                  <a:pt x="208" y="159"/>
                  <a:pt x="104" y="138"/>
                </a:cubicBezTo>
                <a:cubicBezTo>
                  <a:pt x="0" y="118"/>
                  <a:pt x="2086" y="0"/>
                  <a:pt x="2086" y="0"/>
                </a:cubicBezTo>
                <a:lnTo>
                  <a:pt x="2331" y="688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shade val="54510"/>
                  <a:invGamma/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1881158" y="2806704"/>
            <a:ext cx="0" cy="1193800"/>
          </a:xfrm>
          <a:prstGeom prst="line">
            <a:avLst/>
          </a:prstGeom>
          <a:noFill/>
          <a:ln w="28575">
            <a:solidFill>
              <a:srgbClr val="5A5A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744662" y="2285992"/>
            <a:ext cx="23510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The primary symptom is an abnormal, odorous vaginal discharge.</a:t>
            </a: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2952728" y="4724264"/>
            <a:ext cx="838200" cy="363537"/>
          </a:xfrm>
          <a:custGeom>
            <a:avLst/>
            <a:gdLst>
              <a:gd name="T0" fmla="*/ 2331 w 2331"/>
              <a:gd name="T1" fmla="*/ 688 h 688"/>
              <a:gd name="T2" fmla="*/ 104 w 2331"/>
              <a:gd name="T3" fmla="*/ 138 h 688"/>
              <a:gd name="T4" fmla="*/ 2086 w 2331"/>
              <a:gd name="T5" fmla="*/ 0 h 688"/>
              <a:gd name="T6" fmla="*/ 2331 w 2331"/>
              <a:gd name="T7" fmla="*/ 688 h 688"/>
              <a:gd name="T8" fmla="*/ 0 60000 65536"/>
              <a:gd name="T9" fmla="*/ 0 60000 65536"/>
              <a:gd name="T10" fmla="*/ 0 60000 65536"/>
              <a:gd name="T11" fmla="*/ 0 60000 65536"/>
              <a:gd name="T12" fmla="*/ 0 w 2331"/>
              <a:gd name="T13" fmla="*/ 0 h 688"/>
              <a:gd name="T14" fmla="*/ 2331 w 2331"/>
              <a:gd name="T15" fmla="*/ 688 h 6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1" h="688">
                <a:moveTo>
                  <a:pt x="2331" y="688"/>
                </a:moveTo>
                <a:cubicBezTo>
                  <a:pt x="2331" y="688"/>
                  <a:pt x="208" y="159"/>
                  <a:pt x="104" y="138"/>
                </a:cubicBezTo>
                <a:cubicBezTo>
                  <a:pt x="0" y="118"/>
                  <a:pt x="2086" y="0"/>
                  <a:pt x="2086" y="0"/>
                </a:cubicBezTo>
                <a:lnTo>
                  <a:pt x="2331" y="688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666666">
                  <a:alpha val="34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WordArt 33"/>
          <p:cNvSpPr>
            <a:spLocks noChangeArrowheads="1" noChangeShapeType="1" noTextEdit="1"/>
          </p:cNvSpPr>
          <p:nvPr/>
        </p:nvSpPr>
        <p:spPr bwMode="auto">
          <a:xfrm>
            <a:off x="2287554" y="4809989"/>
            <a:ext cx="138113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805217" y="3928925"/>
            <a:ext cx="1082675" cy="1189038"/>
          </a:xfrm>
          <a:custGeom>
            <a:avLst/>
            <a:gdLst>
              <a:gd name="T0" fmla="*/ 0 w 973"/>
              <a:gd name="T1" fmla="*/ 0 h 1069"/>
              <a:gd name="T2" fmla="*/ 0 w 973"/>
              <a:gd name="T3" fmla="*/ 1069 h 1069"/>
              <a:gd name="T4" fmla="*/ 973 w 973"/>
              <a:gd name="T5" fmla="*/ 1051 h 1069"/>
              <a:gd name="T6" fmla="*/ 973 w 973"/>
              <a:gd name="T7" fmla="*/ 36 h 1069"/>
              <a:gd name="T8" fmla="*/ 0 w 973"/>
              <a:gd name="T9" fmla="*/ 0 h 10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3"/>
              <a:gd name="T16" fmla="*/ 0 h 1069"/>
              <a:gd name="T17" fmla="*/ 973 w 973"/>
              <a:gd name="T18" fmla="*/ 1069 h 10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3" h="1069">
                <a:moveTo>
                  <a:pt x="0" y="0"/>
                </a:moveTo>
                <a:lnTo>
                  <a:pt x="0" y="1069"/>
                </a:lnTo>
                <a:lnTo>
                  <a:pt x="973" y="1051"/>
                </a:lnTo>
                <a:lnTo>
                  <a:pt x="973" y="3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8B1F"/>
              </a:gs>
              <a:gs pos="91000">
                <a:srgbClr val="FD778A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3648074" y="5185274"/>
            <a:ext cx="24479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The fish-like odor is noticeable especially after sexual intercourse. </a:t>
            </a: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3667108" y="5000636"/>
            <a:ext cx="0" cy="1238250"/>
          </a:xfrm>
          <a:prstGeom prst="line">
            <a:avLst/>
          </a:prstGeom>
          <a:noFill/>
          <a:ln w="28575">
            <a:solidFill>
              <a:srgbClr val="5A5A5A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WordArt 34"/>
          <p:cNvSpPr>
            <a:spLocks noChangeArrowheads="1" noChangeShapeType="1" noTextEdit="1"/>
          </p:cNvSpPr>
          <p:nvPr/>
        </p:nvSpPr>
        <p:spPr bwMode="auto">
          <a:xfrm>
            <a:off x="3897292" y="4727439"/>
            <a:ext cx="174625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2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5119694" y="2451738"/>
            <a:ext cx="24050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Have burning during urination or itching around the outside of the vagina.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V="1">
            <a:off x="5238744" y="2878142"/>
            <a:ext cx="0" cy="1193800"/>
          </a:xfrm>
          <a:prstGeom prst="line">
            <a:avLst/>
          </a:prstGeom>
          <a:noFill/>
          <a:ln w="28575">
            <a:solidFill>
              <a:srgbClr val="5A5A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 flipH="1">
            <a:off x="7524761" y="3929067"/>
            <a:ext cx="219075" cy="1189037"/>
          </a:xfrm>
          <a:custGeom>
            <a:avLst/>
            <a:gdLst>
              <a:gd name="T0" fmla="*/ 0 w 197"/>
              <a:gd name="T1" fmla="*/ 123 h 1069"/>
              <a:gd name="T2" fmla="*/ 0 w 197"/>
              <a:gd name="T3" fmla="*/ 947 h 1069"/>
              <a:gd name="T4" fmla="*/ 197 w 197"/>
              <a:gd name="T5" fmla="*/ 1069 h 1069"/>
              <a:gd name="T6" fmla="*/ 197 w 197"/>
              <a:gd name="T7" fmla="*/ 0 h 1069"/>
              <a:gd name="T8" fmla="*/ 0 w 197"/>
              <a:gd name="T9" fmla="*/ 123 h 10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1069"/>
              <a:gd name="T17" fmla="*/ 197 w 197"/>
              <a:gd name="T18" fmla="*/ 1069 h 10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1069">
                <a:moveTo>
                  <a:pt x="0" y="123"/>
                </a:moveTo>
                <a:lnTo>
                  <a:pt x="0" y="947"/>
                </a:lnTo>
                <a:lnTo>
                  <a:pt x="197" y="1069"/>
                </a:lnTo>
                <a:lnTo>
                  <a:pt x="197" y="0"/>
                </a:lnTo>
                <a:lnTo>
                  <a:pt x="0" y="123"/>
                </a:lnTo>
                <a:close/>
              </a:path>
            </a:pathLst>
          </a:custGeom>
          <a:gradFill rotWithShape="1">
            <a:gsLst>
              <a:gs pos="0">
                <a:srgbClr val="FD778A"/>
              </a:gs>
              <a:gs pos="100000">
                <a:srgbClr val="F68B1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6469058" y="5214950"/>
            <a:ext cx="24844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However, nearly half of the women with clinical signs of BV report no symptoms. </a:t>
            </a: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 flipV="1">
            <a:off x="6478582" y="5072075"/>
            <a:ext cx="0" cy="1227137"/>
          </a:xfrm>
          <a:prstGeom prst="line">
            <a:avLst/>
          </a:prstGeom>
          <a:noFill/>
          <a:ln w="28575">
            <a:solidFill>
              <a:srgbClr val="5A5A5A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 flipH="1">
            <a:off x="8024826" y="3786191"/>
            <a:ext cx="1119188" cy="1392237"/>
          </a:xfrm>
          <a:custGeom>
            <a:avLst/>
            <a:gdLst>
              <a:gd name="T0" fmla="*/ 0 w 1006"/>
              <a:gd name="T1" fmla="*/ 0 h 1251"/>
              <a:gd name="T2" fmla="*/ 0 w 1006"/>
              <a:gd name="T3" fmla="*/ 1251 h 1251"/>
              <a:gd name="T4" fmla="*/ 1006 w 1006"/>
              <a:gd name="T5" fmla="*/ 1154 h 1251"/>
              <a:gd name="T6" fmla="*/ 1006 w 1006"/>
              <a:gd name="T7" fmla="*/ 81 h 1251"/>
              <a:gd name="T8" fmla="*/ 0 w 1006"/>
              <a:gd name="T9" fmla="*/ 0 h 1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6"/>
              <a:gd name="T16" fmla="*/ 0 h 1251"/>
              <a:gd name="T17" fmla="*/ 1006 w 1006"/>
              <a:gd name="T18" fmla="*/ 1251 h 1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6" h="1251">
                <a:moveTo>
                  <a:pt x="0" y="0"/>
                </a:moveTo>
                <a:lnTo>
                  <a:pt x="0" y="1251"/>
                </a:lnTo>
                <a:lnTo>
                  <a:pt x="1006" y="1154"/>
                </a:lnTo>
                <a:lnTo>
                  <a:pt x="1006" y="8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000">
                <a:srgbClr val="FFE241"/>
              </a:gs>
              <a:gs pos="100000">
                <a:srgbClr val="F68B1F"/>
              </a:gs>
            </a:gsLst>
            <a:lin ang="8100000" scaled="1"/>
            <a:tileRect/>
          </a:gra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5"/>
          <p:cNvSpPr>
            <a:spLocks/>
          </p:cNvSpPr>
          <p:nvPr/>
        </p:nvSpPr>
        <p:spPr bwMode="auto">
          <a:xfrm flipH="1">
            <a:off x="9144015" y="3786191"/>
            <a:ext cx="377825" cy="1392237"/>
          </a:xfrm>
          <a:custGeom>
            <a:avLst/>
            <a:gdLst>
              <a:gd name="T0" fmla="*/ 0 w 339"/>
              <a:gd name="T1" fmla="*/ 110 h 1251"/>
              <a:gd name="T2" fmla="*/ 0 w 339"/>
              <a:gd name="T3" fmla="*/ 1080 h 1251"/>
              <a:gd name="T4" fmla="*/ 339 w 339"/>
              <a:gd name="T5" fmla="*/ 1251 h 1251"/>
              <a:gd name="T6" fmla="*/ 339 w 339"/>
              <a:gd name="T7" fmla="*/ 0 h 1251"/>
              <a:gd name="T8" fmla="*/ 0 w 339"/>
              <a:gd name="T9" fmla="*/ 110 h 1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"/>
              <a:gd name="T16" fmla="*/ 0 h 1251"/>
              <a:gd name="T17" fmla="*/ 339 w 339"/>
              <a:gd name="T18" fmla="*/ 1251 h 1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" h="1251">
                <a:moveTo>
                  <a:pt x="0" y="110"/>
                </a:moveTo>
                <a:lnTo>
                  <a:pt x="0" y="1080"/>
                </a:lnTo>
                <a:lnTo>
                  <a:pt x="339" y="1251"/>
                </a:lnTo>
                <a:lnTo>
                  <a:pt x="339" y="0"/>
                </a:lnTo>
                <a:lnTo>
                  <a:pt x="0" y="110"/>
                </a:lnTo>
                <a:close/>
              </a:path>
            </a:pathLst>
          </a:custGeom>
          <a:gradFill flip="none" rotWithShape="1">
            <a:gsLst>
              <a:gs pos="0">
                <a:srgbClr val="FFE241"/>
              </a:gs>
              <a:gs pos="59000">
                <a:srgbClr val="F68B1F"/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7953420" y="1714490"/>
            <a:ext cx="27860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 physician may observe these signs during a physical examination and may confirm the diagnosis by doing tests of vaginal fluid.</a:t>
            </a:r>
            <a:endParaRPr lang="zh-CN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WordArt 38"/>
          <p:cNvSpPr>
            <a:spLocks noChangeArrowheads="1" noChangeShapeType="1" noTextEdit="1"/>
          </p:cNvSpPr>
          <p:nvPr/>
        </p:nvSpPr>
        <p:spPr bwMode="auto">
          <a:xfrm>
            <a:off x="8120077" y="4746627"/>
            <a:ext cx="182563" cy="280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5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2154203" y="3832089"/>
            <a:ext cx="1119188" cy="1392237"/>
          </a:xfrm>
          <a:custGeom>
            <a:avLst/>
            <a:gdLst>
              <a:gd name="T0" fmla="*/ 0 w 1006"/>
              <a:gd name="T1" fmla="*/ 0 h 1251"/>
              <a:gd name="T2" fmla="*/ 0 w 1006"/>
              <a:gd name="T3" fmla="*/ 1251 h 1251"/>
              <a:gd name="T4" fmla="*/ 1006 w 1006"/>
              <a:gd name="T5" fmla="*/ 1154 h 1251"/>
              <a:gd name="T6" fmla="*/ 1006 w 1006"/>
              <a:gd name="T7" fmla="*/ 81 h 1251"/>
              <a:gd name="T8" fmla="*/ 0 w 1006"/>
              <a:gd name="T9" fmla="*/ 0 h 1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6"/>
              <a:gd name="T16" fmla="*/ 0 h 1251"/>
              <a:gd name="T17" fmla="*/ 1006 w 1006"/>
              <a:gd name="T18" fmla="*/ 1251 h 1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6" h="1251">
                <a:moveTo>
                  <a:pt x="0" y="0"/>
                </a:moveTo>
                <a:lnTo>
                  <a:pt x="0" y="1251"/>
                </a:lnTo>
                <a:lnTo>
                  <a:pt x="1006" y="1154"/>
                </a:lnTo>
                <a:lnTo>
                  <a:pt x="1006" y="8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33000">
                <a:srgbClr val="FFE241"/>
              </a:gs>
              <a:gs pos="61000">
                <a:srgbClr val="F68B1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WordArt 34"/>
          <p:cNvSpPr>
            <a:spLocks noChangeArrowheads="1" noChangeShapeType="1" noTextEdit="1"/>
          </p:cNvSpPr>
          <p:nvPr/>
        </p:nvSpPr>
        <p:spPr bwMode="auto">
          <a:xfrm>
            <a:off x="2278038" y="4714885"/>
            <a:ext cx="174625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1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776379" y="3832089"/>
            <a:ext cx="377825" cy="1392237"/>
          </a:xfrm>
          <a:custGeom>
            <a:avLst/>
            <a:gdLst>
              <a:gd name="T0" fmla="*/ 0 w 339"/>
              <a:gd name="T1" fmla="*/ 110 h 1251"/>
              <a:gd name="T2" fmla="*/ 0 w 339"/>
              <a:gd name="T3" fmla="*/ 1080 h 1251"/>
              <a:gd name="T4" fmla="*/ 339 w 339"/>
              <a:gd name="T5" fmla="*/ 1251 h 1251"/>
              <a:gd name="T6" fmla="*/ 339 w 339"/>
              <a:gd name="T7" fmla="*/ 0 h 1251"/>
              <a:gd name="T8" fmla="*/ 0 w 339"/>
              <a:gd name="T9" fmla="*/ 110 h 1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"/>
              <a:gd name="T16" fmla="*/ 0 h 1251"/>
              <a:gd name="T17" fmla="*/ 339 w 339"/>
              <a:gd name="T18" fmla="*/ 1251 h 1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" h="1251">
                <a:moveTo>
                  <a:pt x="0" y="110"/>
                </a:moveTo>
                <a:lnTo>
                  <a:pt x="0" y="1080"/>
                </a:lnTo>
                <a:lnTo>
                  <a:pt x="339" y="1251"/>
                </a:lnTo>
                <a:lnTo>
                  <a:pt x="339" y="0"/>
                </a:lnTo>
                <a:lnTo>
                  <a:pt x="0" y="110"/>
                </a:lnTo>
                <a:close/>
              </a:path>
            </a:pathLst>
          </a:custGeom>
          <a:gradFill rotWithShape="1">
            <a:gsLst>
              <a:gs pos="0">
                <a:srgbClr val="FFE241"/>
              </a:gs>
              <a:gs pos="65000">
                <a:srgbClr val="F68B1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 flipH="1">
            <a:off x="5199050" y="4000505"/>
            <a:ext cx="1016000" cy="1081087"/>
          </a:xfrm>
          <a:custGeom>
            <a:avLst/>
            <a:gdLst>
              <a:gd name="T0" fmla="*/ 913 w 913"/>
              <a:gd name="T1" fmla="*/ 958 h 972"/>
              <a:gd name="T2" fmla="*/ 0 w 913"/>
              <a:gd name="T3" fmla="*/ 972 h 972"/>
              <a:gd name="T4" fmla="*/ 0 w 913"/>
              <a:gd name="T5" fmla="*/ 0 h 972"/>
              <a:gd name="T6" fmla="*/ 913 w 913"/>
              <a:gd name="T7" fmla="*/ 6 h 972"/>
              <a:gd name="T8" fmla="*/ 913 w 913"/>
              <a:gd name="T9" fmla="*/ 958 h 9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3"/>
              <a:gd name="T16" fmla="*/ 0 h 972"/>
              <a:gd name="T17" fmla="*/ 913 w 913"/>
              <a:gd name="T18" fmla="*/ 972 h 9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3" h="972">
                <a:moveTo>
                  <a:pt x="913" y="958"/>
                </a:moveTo>
                <a:lnTo>
                  <a:pt x="0" y="972"/>
                </a:lnTo>
                <a:lnTo>
                  <a:pt x="0" y="0"/>
                </a:lnTo>
                <a:lnTo>
                  <a:pt x="913" y="6"/>
                </a:lnTo>
                <a:lnTo>
                  <a:pt x="913" y="958"/>
                </a:lnTo>
                <a:close/>
              </a:path>
            </a:pathLst>
          </a:custGeom>
          <a:gradFill flip="none" rotWithShape="1">
            <a:gsLst>
              <a:gs pos="12000">
                <a:srgbClr val="FD778A"/>
              </a:gs>
              <a:gs pos="49000">
                <a:srgbClr val="FF0000">
                  <a:alpha val="66000"/>
                </a:srgbClr>
              </a:gs>
            </a:gsLst>
            <a:lin ang="8100000" scaled="1"/>
            <a:tileRect/>
          </a:gra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595667" y="3914639"/>
            <a:ext cx="219075" cy="1189037"/>
          </a:xfrm>
          <a:custGeom>
            <a:avLst/>
            <a:gdLst>
              <a:gd name="T0" fmla="*/ 0 w 197"/>
              <a:gd name="T1" fmla="*/ 123 h 1069"/>
              <a:gd name="T2" fmla="*/ 0 w 197"/>
              <a:gd name="T3" fmla="*/ 947 h 1069"/>
              <a:gd name="T4" fmla="*/ 197 w 197"/>
              <a:gd name="T5" fmla="*/ 1069 h 1069"/>
              <a:gd name="T6" fmla="*/ 197 w 197"/>
              <a:gd name="T7" fmla="*/ 0 h 1069"/>
              <a:gd name="T8" fmla="*/ 0 w 197"/>
              <a:gd name="T9" fmla="*/ 123 h 10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1069"/>
              <a:gd name="T17" fmla="*/ 197 w 197"/>
              <a:gd name="T18" fmla="*/ 1069 h 10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1069">
                <a:moveTo>
                  <a:pt x="0" y="123"/>
                </a:moveTo>
                <a:lnTo>
                  <a:pt x="0" y="947"/>
                </a:lnTo>
                <a:lnTo>
                  <a:pt x="197" y="1069"/>
                </a:lnTo>
                <a:lnTo>
                  <a:pt x="197" y="0"/>
                </a:lnTo>
                <a:lnTo>
                  <a:pt x="0" y="123"/>
                </a:lnTo>
                <a:close/>
              </a:path>
            </a:pathLst>
          </a:custGeom>
          <a:gradFill rotWithShape="1">
            <a:gsLst>
              <a:gs pos="0">
                <a:srgbClr val="FD778A"/>
              </a:gs>
              <a:gs pos="71000">
                <a:srgbClr val="F68B1F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 flipH="1">
            <a:off x="6453191" y="3929067"/>
            <a:ext cx="1082675" cy="1189037"/>
          </a:xfrm>
          <a:custGeom>
            <a:avLst/>
            <a:gdLst>
              <a:gd name="T0" fmla="*/ 0 w 973"/>
              <a:gd name="T1" fmla="*/ 0 h 1069"/>
              <a:gd name="T2" fmla="*/ 0 w 973"/>
              <a:gd name="T3" fmla="*/ 1069 h 1069"/>
              <a:gd name="T4" fmla="*/ 973 w 973"/>
              <a:gd name="T5" fmla="*/ 1051 h 1069"/>
              <a:gd name="T6" fmla="*/ 973 w 973"/>
              <a:gd name="T7" fmla="*/ 36 h 1069"/>
              <a:gd name="T8" fmla="*/ 0 w 973"/>
              <a:gd name="T9" fmla="*/ 0 h 10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3"/>
              <a:gd name="T16" fmla="*/ 0 h 1069"/>
              <a:gd name="T17" fmla="*/ 973 w 973"/>
              <a:gd name="T18" fmla="*/ 1069 h 10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3" h="1069">
                <a:moveTo>
                  <a:pt x="0" y="0"/>
                </a:moveTo>
                <a:lnTo>
                  <a:pt x="0" y="1069"/>
                </a:lnTo>
                <a:lnTo>
                  <a:pt x="973" y="1051"/>
                </a:lnTo>
                <a:lnTo>
                  <a:pt x="973" y="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9000">
                <a:srgbClr val="FD778A"/>
              </a:gs>
              <a:gs pos="100000">
                <a:srgbClr val="F68B1F"/>
              </a:gs>
            </a:gsLst>
            <a:lin ang="13500000" scaled="1"/>
            <a:tileRect/>
          </a:gra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5" name="WordArt 37"/>
          <p:cNvSpPr>
            <a:spLocks noChangeArrowheads="1" noChangeShapeType="1" noTextEdit="1"/>
          </p:cNvSpPr>
          <p:nvPr/>
        </p:nvSpPr>
        <p:spPr bwMode="auto">
          <a:xfrm>
            <a:off x="6540495" y="4714885"/>
            <a:ext cx="174625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4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20" name="WordArt 34"/>
          <p:cNvSpPr>
            <a:spLocks noChangeArrowheads="1" noChangeShapeType="1" noTextEdit="1"/>
          </p:cNvSpPr>
          <p:nvPr/>
        </p:nvSpPr>
        <p:spPr bwMode="auto">
          <a:xfrm>
            <a:off x="5357795" y="4719650"/>
            <a:ext cx="174625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3</a:t>
            </a:r>
            <a:endParaRPr lang="zh-CN" altLang="en-US" sz="3600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73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95604" y="1428736"/>
            <a:ext cx="6000792" cy="1072034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Vaginal Infection 1: Bacterial </a:t>
            </a:r>
            <a:r>
              <a:rPr lang="en-US" altLang="zh-CN" sz="3200" b="1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Vaginosis</a:t>
            </a:r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(BV) 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95604" y="2500306"/>
            <a:ext cx="6000792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881158" y="2691466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D778A"/>
                </a:solidFill>
                <a:latin typeface="Arial" pitchFamily="34" charset="0"/>
                <a:cs typeface="Arial" pitchFamily="34" charset="0"/>
              </a:rPr>
              <a:t>COMPLICATIONS OF BV:</a:t>
            </a: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5681666" y="5603920"/>
            <a:ext cx="914400" cy="754062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rgbClr val="8CC84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34" charset="-122"/>
            </a:endParaRP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5219680" y="3602091"/>
            <a:ext cx="1584325" cy="525462"/>
          </a:xfrm>
          <a:custGeom>
            <a:avLst/>
            <a:gdLst>
              <a:gd name="T0" fmla="*/ 0 w 4756"/>
              <a:gd name="T1" fmla="*/ 1576 h 1576"/>
              <a:gd name="T2" fmla="*/ 50 w 4756"/>
              <a:gd name="T3" fmla="*/ 1462 h 1576"/>
              <a:gd name="T4" fmla="*/ 108 w 4756"/>
              <a:gd name="T5" fmla="*/ 1350 h 1576"/>
              <a:gd name="T6" fmla="*/ 170 w 4756"/>
              <a:gd name="T7" fmla="*/ 1242 h 1576"/>
              <a:gd name="T8" fmla="*/ 238 w 4756"/>
              <a:gd name="T9" fmla="*/ 1138 h 1576"/>
              <a:gd name="T10" fmla="*/ 310 w 4756"/>
              <a:gd name="T11" fmla="*/ 1036 h 1576"/>
              <a:gd name="T12" fmla="*/ 386 w 4756"/>
              <a:gd name="T13" fmla="*/ 940 h 1576"/>
              <a:gd name="T14" fmla="*/ 468 w 4756"/>
              <a:gd name="T15" fmla="*/ 846 h 1576"/>
              <a:gd name="T16" fmla="*/ 552 w 4756"/>
              <a:gd name="T17" fmla="*/ 756 h 1576"/>
              <a:gd name="T18" fmla="*/ 596 w 4756"/>
              <a:gd name="T19" fmla="*/ 712 h 1576"/>
              <a:gd name="T20" fmla="*/ 688 w 4756"/>
              <a:gd name="T21" fmla="*/ 630 h 1576"/>
              <a:gd name="T22" fmla="*/ 784 w 4756"/>
              <a:gd name="T23" fmla="*/ 550 h 1576"/>
              <a:gd name="T24" fmla="*/ 884 w 4756"/>
              <a:gd name="T25" fmla="*/ 476 h 1576"/>
              <a:gd name="T26" fmla="*/ 986 w 4756"/>
              <a:gd name="T27" fmla="*/ 406 h 1576"/>
              <a:gd name="T28" fmla="*/ 1092 w 4756"/>
              <a:gd name="T29" fmla="*/ 342 h 1576"/>
              <a:gd name="T30" fmla="*/ 1202 w 4756"/>
              <a:gd name="T31" fmla="*/ 282 h 1576"/>
              <a:gd name="T32" fmla="*/ 1316 w 4756"/>
              <a:gd name="T33" fmla="*/ 228 h 1576"/>
              <a:gd name="T34" fmla="*/ 1374 w 4756"/>
              <a:gd name="T35" fmla="*/ 202 h 1576"/>
              <a:gd name="T36" fmla="*/ 1490 w 4756"/>
              <a:gd name="T37" fmla="*/ 156 h 1576"/>
              <a:gd name="T38" fmla="*/ 1610 w 4756"/>
              <a:gd name="T39" fmla="*/ 116 h 1576"/>
              <a:gd name="T40" fmla="*/ 1732 w 4756"/>
              <a:gd name="T41" fmla="*/ 80 h 1576"/>
              <a:gd name="T42" fmla="*/ 1858 w 4756"/>
              <a:gd name="T43" fmla="*/ 52 h 1576"/>
              <a:gd name="T44" fmla="*/ 1984 w 4756"/>
              <a:gd name="T45" fmla="*/ 30 h 1576"/>
              <a:gd name="T46" fmla="*/ 2114 w 4756"/>
              <a:gd name="T47" fmla="*/ 12 h 1576"/>
              <a:gd name="T48" fmla="*/ 2246 w 4756"/>
              <a:gd name="T49" fmla="*/ 2 h 1576"/>
              <a:gd name="T50" fmla="*/ 2378 w 4756"/>
              <a:gd name="T51" fmla="*/ 0 h 1576"/>
              <a:gd name="T52" fmla="*/ 2444 w 4756"/>
              <a:gd name="T53" fmla="*/ 0 h 1576"/>
              <a:gd name="T54" fmla="*/ 2576 w 4756"/>
              <a:gd name="T55" fmla="*/ 8 h 1576"/>
              <a:gd name="T56" fmla="*/ 2706 w 4756"/>
              <a:gd name="T57" fmla="*/ 20 h 1576"/>
              <a:gd name="T58" fmla="*/ 2834 w 4756"/>
              <a:gd name="T59" fmla="*/ 40 h 1576"/>
              <a:gd name="T60" fmla="*/ 2962 w 4756"/>
              <a:gd name="T61" fmla="*/ 66 h 1576"/>
              <a:gd name="T62" fmla="*/ 3084 w 4756"/>
              <a:gd name="T63" fmla="*/ 98 h 1576"/>
              <a:gd name="T64" fmla="*/ 3206 w 4756"/>
              <a:gd name="T65" fmla="*/ 136 h 1576"/>
              <a:gd name="T66" fmla="*/ 3324 w 4756"/>
              <a:gd name="T67" fmla="*/ 178 h 1576"/>
              <a:gd name="T68" fmla="*/ 3382 w 4756"/>
              <a:gd name="T69" fmla="*/ 202 h 1576"/>
              <a:gd name="T70" fmla="*/ 3498 w 4756"/>
              <a:gd name="T71" fmla="*/ 254 h 1576"/>
              <a:gd name="T72" fmla="*/ 3608 w 4756"/>
              <a:gd name="T73" fmla="*/ 312 h 1576"/>
              <a:gd name="T74" fmla="*/ 3716 w 4756"/>
              <a:gd name="T75" fmla="*/ 374 h 1576"/>
              <a:gd name="T76" fmla="*/ 3822 w 4756"/>
              <a:gd name="T77" fmla="*/ 440 h 1576"/>
              <a:gd name="T78" fmla="*/ 3922 w 4756"/>
              <a:gd name="T79" fmla="*/ 512 h 1576"/>
              <a:gd name="T80" fmla="*/ 4020 w 4756"/>
              <a:gd name="T81" fmla="*/ 590 h 1576"/>
              <a:gd name="T82" fmla="*/ 4114 w 4756"/>
              <a:gd name="T83" fmla="*/ 670 h 1576"/>
              <a:gd name="T84" fmla="*/ 4204 w 4756"/>
              <a:gd name="T85" fmla="*/ 756 h 1576"/>
              <a:gd name="T86" fmla="*/ 4246 w 4756"/>
              <a:gd name="T87" fmla="*/ 800 h 1576"/>
              <a:gd name="T88" fmla="*/ 4330 w 4756"/>
              <a:gd name="T89" fmla="*/ 892 h 1576"/>
              <a:gd name="T90" fmla="*/ 4410 w 4756"/>
              <a:gd name="T91" fmla="*/ 988 h 1576"/>
              <a:gd name="T92" fmla="*/ 4484 w 4756"/>
              <a:gd name="T93" fmla="*/ 1086 h 1576"/>
              <a:gd name="T94" fmla="*/ 4552 w 4756"/>
              <a:gd name="T95" fmla="*/ 1190 h 1576"/>
              <a:gd name="T96" fmla="*/ 4618 w 4756"/>
              <a:gd name="T97" fmla="*/ 1296 h 1576"/>
              <a:gd name="T98" fmla="*/ 4678 w 4756"/>
              <a:gd name="T99" fmla="*/ 1406 h 1576"/>
              <a:gd name="T100" fmla="*/ 4732 w 4756"/>
              <a:gd name="T101" fmla="*/ 1518 h 1576"/>
              <a:gd name="T102" fmla="*/ 0 w 4756"/>
              <a:gd name="T103" fmla="*/ 1576 h 15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6"/>
              <a:gd name="T157" fmla="*/ 0 h 1576"/>
              <a:gd name="T158" fmla="*/ 4756 w 4756"/>
              <a:gd name="T159" fmla="*/ 1576 h 15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460138" y="5697952"/>
            <a:ext cx="706905" cy="1017196"/>
            <a:chOff x="1221889" y="5500726"/>
            <a:chExt cx="706905" cy="1017196"/>
          </a:xfrm>
        </p:grpSpPr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1221889" y="6225128"/>
              <a:ext cx="706905" cy="29279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1227722" y="5500726"/>
              <a:ext cx="682408" cy="680075"/>
              <a:chOff x="549" y="2205"/>
              <a:chExt cx="1406" cy="1402"/>
            </a:xfrm>
            <a:solidFill>
              <a:srgbClr val="8CC841"/>
            </a:solidFill>
          </p:grpSpPr>
          <p:sp>
            <p:nvSpPr>
              <p:cNvPr id="12" name="Oval 21"/>
              <p:cNvSpPr>
                <a:spLocks noChangeArrowheads="1"/>
              </p:cNvSpPr>
              <p:nvPr/>
            </p:nvSpPr>
            <p:spPr bwMode="auto">
              <a:xfrm>
                <a:off x="549" y="2205"/>
                <a:ext cx="1406" cy="1402"/>
              </a:xfrm>
              <a:prstGeom prst="ellipse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</a:endParaRPr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auto">
              <a:xfrm>
                <a:off x="827" y="2381"/>
                <a:ext cx="236" cy="23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</a:endParaRPr>
              </a:p>
            </p:txBody>
          </p:sp>
        </p:grp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1274965" y="5512391"/>
              <a:ext cx="582088" cy="193057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596 w 4756"/>
                <a:gd name="T19" fmla="*/ 712 h 1576"/>
                <a:gd name="T20" fmla="*/ 688 w 4756"/>
                <a:gd name="T21" fmla="*/ 630 h 1576"/>
                <a:gd name="T22" fmla="*/ 784 w 4756"/>
                <a:gd name="T23" fmla="*/ 550 h 1576"/>
                <a:gd name="T24" fmla="*/ 884 w 4756"/>
                <a:gd name="T25" fmla="*/ 476 h 1576"/>
                <a:gd name="T26" fmla="*/ 986 w 4756"/>
                <a:gd name="T27" fmla="*/ 406 h 1576"/>
                <a:gd name="T28" fmla="*/ 1092 w 4756"/>
                <a:gd name="T29" fmla="*/ 342 h 1576"/>
                <a:gd name="T30" fmla="*/ 1202 w 4756"/>
                <a:gd name="T31" fmla="*/ 282 h 1576"/>
                <a:gd name="T32" fmla="*/ 1316 w 4756"/>
                <a:gd name="T33" fmla="*/ 228 h 1576"/>
                <a:gd name="T34" fmla="*/ 1374 w 4756"/>
                <a:gd name="T35" fmla="*/ 202 h 1576"/>
                <a:gd name="T36" fmla="*/ 1490 w 4756"/>
                <a:gd name="T37" fmla="*/ 156 h 1576"/>
                <a:gd name="T38" fmla="*/ 1610 w 4756"/>
                <a:gd name="T39" fmla="*/ 116 h 1576"/>
                <a:gd name="T40" fmla="*/ 1732 w 4756"/>
                <a:gd name="T41" fmla="*/ 80 h 1576"/>
                <a:gd name="T42" fmla="*/ 1858 w 4756"/>
                <a:gd name="T43" fmla="*/ 52 h 1576"/>
                <a:gd name="T44" fmla="*/ 1984 w 4756"/>
                <a:gd name="T45" fmla="*/ 30 h 1576"/>
                <a:gd name="T46" fmla="*/ 2114 w 4756"/>
                <a:gd name="T47" fmla="*/ 12 h 1576"/>
                <a:gd name="T48" fmla="*/ 2246 w 4756"/>
                <a:gd name="T49" fmla="*/ 2 h 1576"/>
                <a:gd name="T50" fmla="*/ 2378 w 4756"/>
                <a:gd name="T51" fmla="*/ 0 h 1576"/>
                <a:gd name="T52" fmla="*/ 2444 w 4756"/>
                <a:gd name="T53" fmla="*/ 0 h 1576"/>
                <a:gd name="T54" fmla="*/ 2576 w 4756"/>
                <a:gd name="T55" fmla="*/ 8 h 1576"/>
                <a:gd name="T56" fmla="*/ 2706 w 4756"/>
                <a:gd name="T57" fmla="*/ 20 h 1576"/>
                <a:gd name="T58" fmla="*/ 2834 w 4756"/>
                <a:gd name="T59" fmla="*/ 40 h 1576"/>
                <a:gd name="T60" fmla="*/ 2962 w 4756"/>
                <a:gd name="T61" fmla="*/ 66 h 1576"/>
                <a:gd name="T62" fmla="*/ 3084 w 4756"/>
                <a:gd name="T63" fmla="*/ 98 h 1576"/>
                <a:gd name="T64" fmla="*/ 3206 w 4756"/>
                <a:gd name="T65" fmla="*/ 136 h 1576"/>
                <a:gd name="T66" fmla="*/ 3324 w 4756"/>
                <a:gd name="T67" fmla="*/ 178 h 1576"/>
                <a:gd name="T68" fmla="*/ 3382 w 4756"/>
                <a:gd name="T69" fmla="*/ 202 h 1576"/>
                <a:gd name="T70" fmla="*/ 3498 w 4756"/>
                <a:gd name="T71" fmla="*/ 254 h 1576"/>
                <a:gd name="T72" fmla="*/ 3608 w 4756"/>
                <a:gd name="T73" fmla="*/ 312 h 1576"/>
                <a:gd name="T74" fmla="*/ 3716 w 4756"/>
                <a:gd name="T75" fmla="*/ 374 h 1576"/>
                <a:gd name="T76" fmla="*/ 3822 w 4756"/>
                <a:gd name="T77" fmla="*/ 440 h 1576"/>
                <a:gd name="T78" fmla="*/ 3922 w 4756"/>
                <a:gd name="T79" fmla="*/ 512 h 1576"/>
                <a:gd name="T80" fmla="*/ 4020 w 4756"/>
                <a:gd name="T81" fmla="*/ 590 h 1576"/>
                <a:gd name="T82" fmla="*/ 4114 w 4756"/>
                <a:gd name="T83" fmla="*/ 670 h 1576"/>
                <a:gd name="T84" fmla="*/ 4204 w 4756"/>
                <a:gd name="T85" fmla="*/ 756 h 1576"/>
                <a:gd name="T86" fmla="*/ 4246 w 4756"/>
                <a:gd name="T87" fmla="*/ 800 h 1576"/>
                <a:gd name="T88" fmla="*/ 4330 w 4756"/>
                <a:gd name="T89" fmla="*/ 892 h 1576"/>
                <a:gd name="T90" fmla="*/ 4410 w 4756"/>
                <a:gd name="T91" fmla="*/ 988 h 1576"/>
                <a:gd name="T92" fmla="*/ 4484 w 4756"/>
                <a:gd name="T93" fmla="*/ 1086 h 1576"/>
                <a:gd name="T94" fmla="*/ 4552 w 4756"/>
                <a:gd name="T95" fmla="*/ 1190 h 1576"/>
                <a:gd name="T96" fmla="*/ 4618 w 4756"/>
                <a:gd name="T97" fmla="*/ 1296 h 1576"/>
                <a:gd name="T98" fmla="*/ 4678 w 4756"/>
                <a:gd name="T99" fmla="*/ 1406 h 1576"/>
                <a:gd name="T100" fmla="*/ 4732 w 4756"/>
                <a:gd name="T101" fmla="*/ 1518 h 1576"/>
                <a:gd name="T102" fmla="*/ 0 w 4756"/>
                <a:gd name="T103" fmla="*/ 1576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89558" y="5715016"/>
            <a:ext cx="706905" cy="1017196"/>
            <a:chOff x="7365557" y="5500726"/>
            <a:chExt cx="706905" cy="1017196"/>
          </a:xfrm>
        </p:grpSpPr>
        <p:sp>
          <p:nvSpPr>
            <p:cNvPr id="17" name="Oval 27"/>
            <p:cNvSpPr>
              <a:spLocks noChangeArrowheads="1"/>
            </p:cNvSpPr>
            <p:nvPr/>
          </p:nvSpPr>
          <p:spPr bwMode="auto">
            <a:xfrm>
              <a:off x="7365557" y="6225128"/>
              <a:ext cx="706905" cy="29279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  <p:grpSp>
          <p:nvGrpSpPr>
            <p:cNvPr id="18" name="Group 28"/>
            <p:cNvGrpSpPr>
              <a:grpSpLocks/>
            </p:cNvGrpSpPr>
            <p:nvPr/>
          </p:nvGrpSpPr>
          <p:grpSpPr bwMode="auto">
            <a:xfrm>
              <a:off x="7371390" y="5500726"/>
              <a:ext cx="682408" cy="680075"/>
              <a:chOff x="549" y="2205"/>
              <a:chExt cx="1406" cy="1402"/>
            </a:xfrm>
            <a:solidFill>
              <a:srgbClr val="8CC841"/>
            </a:solidFill>
          </p:grpSpPr>
          <p:sp>
            <p:nvSpPr>
              <p:cNvPr id="19" name="Oval 29"/>
              <p:cNvSpPr>
                <a:spLocks noChangeArrowheads="1"/>
              </p:cNvSpPr>
              <p:nvPr/>
            </p:nvSpPr>
            <p:spPr bwMode="auto">
              <a:xfrm>
                <a:off x="549" y="2205"/>
                <a:ext cx="1406" cy="1402"/>
              </a:xfrm>
              <a:prstGeom prst="ellipse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</a:endParaRPr>
              </a:p>
            </p:txBody>
          </p:sp>
          <p:sp>
            <p:nvSpPr>
              <p:cNvPr id="20" name="Oval 30"/>
              <p:cNvSpPr>
                <a:spLocks noChangeArrowheads="1"/>
              </p:cNvSpPr>
              <p:nvPr/>
            </p:nvSpPr>
            <p:spPr bwMode="auto">
              <a:xfrm>
                <a:off x="827" y="2381"/>
                <a:ext cx="236" cy="23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</a:endParaRPr>
              </a:p>
            </p:txBody>
          </p:sp>
        </p:grp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418050" y="5512391"/>
              <a:ext cx="582088" cy="193057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596 w 4756"/>
                <a:gd name="T19" fmla="*/ 712 h 1576"/>
                <a:gd name="T20" fmla="*/ 688 w 4756"/>
                <a:gd name="T21" fmla="*/ 630 h 1576"/>
                <a:gd name="T22" fmla="*/ 784 w 4756"/>
                <a:gd name="T23" fmla="*/ 550 h 1576"/>
                <a:gd name="T24" fmla="*/ 884 w 4756"/>
                <a:gd name="T25" fmla="*/ 476 h 1576"/>
                <a:gd name="T26" fmla="*/ 986 w 4756"/>
                <a:gd name="T27" fmla="*/ 406 h 1576"/>
                <a:gd name="T28" fmla="*/ 1092 w 4756"/>
                <a:gd name="T29" fmla="*/ 342 h 1576"/>
                <a:gd name="T30" fmla="*/ 1202 w 4756"/>
                <a:gd name="T31" fmla="*/ 282 h 1576"/>
                <a:gd name="T32" fmla="*/ 1316 w 4756"/>
                <a:gd name="T33" fmla="*/ 228 h 1576"/>
                <a:gd name="T34" fmla="*/ 1374 w 4756"/>
                <a:gd name="T35" fmla="*/ 202 h 1576"/>
                <a:gd name="T36" fmla="*/ 1490 w 4756"/>
                <a:gd name="T37" fmla="*/ 156 h 1576"/>
                <a:gd name="T38" fmla="*/ 1610 w 4756"/>
                <a:gd name="T39" fmla="*/ 116 h 1576"/>
                <a:gd name="T40" fmla="*/ 1732 w 4756"/>
                <a:gd name="T41" fmla="*/ 80 h 1576"/>
                <a:gd name="T42" fmla="*/ 1858 w 4756"/>
                <a:gd name="T43" fmla="*/ 52 h 1576"/>
                <a:gd name="T44" fmla="*/ 1984 w 4756"/>
                <a:gd name="T45" fmla="*/ 30 h 1576"/>
                <a:gd name="T46" fmla="*/ 2114 w 4756"/>
                <a:gd name="T47" fmla="*/ 12 h 1576"/>
                <a:gd name="T48" fmla="*/ 2246 w 4756"/>
                <a:gd name="T49" fmla="*/ 2 h 1576"/>
                <a:gd name="T50" fmla="*/ 2378 w 4756"/>
                <a:gd name="T51" fmla="*/ 0 h 1576"/>
                <a:gd name="T52" fmla="*/ 2444 w 4756"/>
                <a:gd name="T53" fmla="*/ 0 h 1576"/>
                <a:gd name="T54" fmla="*/ 2576 w 4756"/>
                <a:gd name="T55" fmla="*/ 8 h 1576"/>
                <a:gd name="T56" fmla="*/ 2706 w 4756"/>
                <a:gd name="T57" fmla="*/ 20 h 1576"/>
                <a:gd name="T58" fmla="*/ 2834 w 4756"/>
                <a:gd name="T59" fmla="*/ 40 h 1576"/>
                <a:gd name="T60" fmla="*/ 2962 w 4756"/>
                <a:gd name="T61" fmla="*/ 66 h 1576"/>
                <a:gd name="T62" fmla="*/ 3084 w 4756"/>
                <a:gd name="T63" fmla="*/ 98 h 1576"/>
                <a:gd name="T64" fmla="*/ 3206 w 4756"/>
                <a:gd name="T65" fmla="*/ 136 h 1576"/>
                <a:gd name="T66" fmla="*/ 3324 w 4756"/>
                <a:gd name="T67" fmla="*/ 178 h 1576"/>
                <a:gd name="T68" fmla="*/ 3382 w 4756"/>
                <a:gd name="T69" fmla="*/ 202 h 1576"/>
                <a:gd name="T70" fmla="*/ 3498 w 4756"/>
                <a:gd name="T71" fmla="*/ 254 h 1576"/>
                <a:gd name="T72" fmla="*/ 3608 w 4756"/>
                <a:gd name="T73" fmla="*/ 312 h 1576"/>
                <a:gd name="T74" fmla="*/ 3716 w 4756"/>
                <a:gd name="T75" fmla="*/ 374 h 1576"/>
                <a:gd name="T76" fmla="*/ 3822 w 4756"/>
                <a:gd name="T77" fmla="*/ 440 h 1576"/>
                <a:gd name="T78" fmla="*/ 3922 w 4756"/>
                <a:gd name="T79" fmla="*/ 512 h 1576"/>
                <a:gd name="T80" fmla="*/ 4020 w 4756"/>
                <a:gd name="T81" fmla="*/ 590 h 1576"/>
                <a:gd name="T82" fmla="*/ 4114 w 4756"/>
                <a:gd name="T83" fmla="*/ 670 h 1576"/>
                <a:gd name="T84" fmla="*/ 4204 w 4756"/>
                <a:gd name="T85" fmla="*/ 756 h 1576"/>
                <a:gd name="T86" fmla="*/ 4246 w 4756"/>
                <a:gd name="T87" fmla="*/ 800 h 1576"/>
                <a:gd name="T88" fmla="*/ 4330 w 4756"/>
                <a:gd name="T89" fmla="*/ 892 h 1576"/>
                <a:gd name="T90" fmla="*/ 4410 w 4756"/>
                <a:gd name="T91" fmla="*/ 988 h 1576"/>
                <a:gd name="T92" fmla="*/ 4484 w 4756"/>
                <a:gd name="T93" fmla="*/ 1086 h 1576"/>
                <a:gd name="T94" fmla="*/ 4552 w 4756"/>
                <a:gd name="T95" fmla="*/ 1190 h 1576"/>
                <a:gd name="T96" fmla="*/ 4618 w 4756"/>
                <a:gd name="T97" fmla="*/ 1296 h 1576"/>
                <a:gd name="T98" fmla="*/ 4678 w 4756"/>
                <a:gd name="T99" fmla="*/ 1406 h 1576"/>
                <a:gd name="T100" fmla="*/ 4732 w 4756"/>
                <a:gd name="T101" fmla="*/ 1518 h 1576"/>
                <a:gd name="T102" fmla="*/ 0 w 4756"/>
                <a:gd name="T103" fmla="*/ 1576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</p:grpSp>
      <p:sp>
        <p:nvSpPr>
          <p:cNvPr id="21" name="Freeform 33"/>
          <p:cNvSpPr>
            <a:spLocks/>
          </p:cNvSpPr>
          <p:nvPr/>
        </p:nvSpPr>
        <p:spPr bwMode="auto">
          <a:xfrm>
            <a:off x="3952861" y="6018238"/>
            <a:ext cx="3848137" cy="1054100"/>
          </a:xfrm>
          <a:custGeom>
            <a:avLst/>
            <a:gdLst>
              <a:gd name="T0" fmla="*/ 0 w 4756"/>
              <a:gd name="T1" fmla="*/ 1576 h 1576"/>
              <a:gd name="T2" fmla="*/ 50 w 4756"/>
              <a:gd name="T3" fmla="*/ 1462 h 1576"/>
              <a:gd name="T4" fmla="*/ 108 w 4756"/>
              <a:gd name="T5" fmla="*/ 1350 h 1576"/>
              <a:gd name="T6" fmla="*/ 170 w 4756"/>
              <a:gd name="T7" fmla="*/ 1242 h 1576"/>
              <a:gd name="T8" fmla="*/ 238 w 4756"/>
              <a:gd name="T9" fmla="*/ 1138 h 1576"/>
              <a:gd name="T10" fmla="*/ 310 w 4756"/>
              <a:gd name="T11" fmla="*/ 1036 h 1576"/>
              <a:gd name="T12" fmla="*/ 386 w 4756"/>
              <a:gd name="T13" fmla="*/ 940 h 1576"/>
              <a:gd name="T14" fmla="*/ 468 w 4756"/>
              <a:gd name="T15" fmla="*/ 846 h 1576"/>
              <a:gd name="T16" fmla="*/ 552 w 4756"/>
              <a:gd name="T17" fmla="*/ 756 h 1576"/>
              <a:gd name="T18" fmla="*/ 596 w 4756"/>
              <a:gd name="T19" fmla="*/ 712 h 1576"/>
              <a:gd name="T20" fmla="*/ 688 w 4756"/>
              <a:gd name="T21" fmla="*/ 630 h 1576"/>
              <a:gd name="T22" fmla="*/ 784 w 4756"/>
              <a:gd name="T23" fmla="*/ 550 h 1576"/>
              <a:gd name="T24" fmla="*/ 884 w 4756"/>
              <a:gd name="T25" fmla="*/ 476 h 1576"/>
              <a:gd name="T26" fmla="*/ 986 w 4756"/>
              <a:gd name="T27" fmla="*/ 406 h 1576"/>
              <a:gd name="T28" fmla="*/ 1092 w 4756"/>
              <a:gd name="T29" fmla="*/ 342 h 1576"/>
              <a:gd name="T30" fmla="*/ 1202 w 4756"/>
              <a:gd name="T31" fmla="*/ 282 h 1576"/>
              <a:gd name="T32" fmla="*/ 1316 w 4756"/>
              <a:gd name="T33" fmla="*/ 228 h 1576"/>
              <a:gd name="T34" fmla="*/ 1374 w 4756"/>
              <a:gd name="T35" fmla="*/ 202 h 1576"/>
              <a:gd name="T36" fmla="*/ 1490 w 4756"/>
              <a:gd name="T37" fmla="*/ 156 h 1576"/>
              <a:gd name="T38" fmla="*/ 1610 w 4756"/>
              <a:gd name="T39" fmla="*/ 116 h 1576"/>
              <a:gd name="T40" fmla="*/ 1732 w 4756"/>
              <a:gd name="T41" fmla="*/ 80 h 1576"/>
              <a:gd name="T42" fmla="*/ 1858 w 4756"/>
              <a:gd name="T43" fmla="*/ 52 h 1576"/>
              <a:gd name="T44" fmla="*/ 1984 w 4756"/>
              <a:gd name="T45" fmla="*/ 30 h 1576"/>
              <a:gd name="T46" fmla="*/ 2114 w 4756"/>
              <a:gd name="T47" fmla="*/ 12 h 1576"/>
              <a:gd name="T48" fmla="*/ 2246 w 4756"/>
              <a:gd name="T49" fmla="*/ 2 h 1576"/>
              <a:gd name="T50" fmla="*/ 2378 w 4756"/>
              <a:gd name="T51" fmla="*/ 0 h 1576"/>
              <a:gd name="T52" fmla="*/ 2444 w 4756"/>
              <a:gd name="T53" fmla="*/ 0 h 1576"/>
              <a:gd name="T54" fmla="*/ 2576 w 4756"/>
              <a:gd name="T55" fmla="*/ 8 h 1576"/>
              <a:gd name="T56" fmla="*/ 2706 w 4756"/>
              <a:gd name="T57" fmla="*/ 20 h 1576"/>
              <a:gd name="T58" fmla="*/ 2834 w 4756"/>
              <a:gd name="T59" fmla="*/ 40 h 1576"/>
              <a:gd name="T60" fmla="*/ 2962 w 4756"/>
              <a:gd name="T61" fmla="*/ 66 h 1576"/>
              <a:gd name="T62" fmla="*/ 3084 w 4756"/>
              <a:gd name="T63" fmla="*/ 98 h 1576"/>
              <a:gd name="T64" fmla="*/ 3206 w 4756"/>
              <a:gd name="T65" fmla="*/ 136 h 1576"/>
              <a:gd name="T66" fmla="*/ 3324 w 4756"/>
              <a:gd name="T67" fmla="*/ 178 h 1576"/>
              <a:gd name="T68" fmla="*/ 3382 w 4756"/>
              <a:gd name="T69" fmla="*/ 202 h 1576"/>
              <a:gd name="T70" fmla="*/ 3498 w 4756"/>
              <a:gd name="T71" fmla="*/ 254 h 1576"/>
              <a:gd name="T72" fmla="*/ 3608 w 4756"/>
              <a:gd name="T73" fmla="*/ 312 h 1576"/>
              <a:gd name="T74" fmla="*/ 3716 w 4756"/>
              <a:gd name="T75" fmla="*/ 374 h 1576"/>
              <a:gd name="T76" fmla="*/ 3822 w 4756"/>
              <a:gd name="T77" fmla="*/ 440 h 1576"/>
              <a:gd name="T78" fmla="*/ 3922 w 4756"/>
              <a:gd name="T79" fmla="*/ 512 h 1576"/>
              <a:gd name="T80" fmla="*/ 4020 w 4756"/>
              <a:gd name="T81" fmla="*/ 590 h 1576"/>
              <a:gd name="T82" fmla="*/ 4114 w 4756"/>
              <a:gd name="T83" fmla="*/ 670 h 1576"/>
              <a:gd name="T84" fmla="*/ 4204 w 4756"/>
              <a:gd name="T85" fmla="*/ 756 h 1576"/>
              <a:gd name="T86" fmla="*/ 4246 w 4756"/>
              <a:gd name="T87" fmla="*/ 800 h 1576"/>
              <a:gd name="T88" fmla="*/ 4330 w 4756"/>
              <a:gd name="T89" fmla="*/ 892 h 1576"/>
              <a:gd name="T90" fmla="*/ 4410 w 4756"/>
              <a:gd name="T91" fmla="*/ 988 h 1576"/>
              <a:gd name="T92" fmla="*/ 4484 w 4756"/>
              <a:gd name="T93" fmla="*/ 1086 h 1576"/>
              <a:gd name="T94" fmla="*/ 4552 w 4756"/>
              <a:gd name="T95" fmla="*/ 1190 h 1576"/>
              <a:gd name="T96" fmla="*/ 4618 w 4756"/>
              <a:gd name="T97" fmla="*/ 1296 h 1576"/>
              <a:gd name="T98" fmla="*/ 4678 w 4756"/>
              <a:gd name="T99" fmla="*/ 1406 h 1576"/>
              <a:gd name="T100" fmla="*/ 4732 w 4756"/>
              <a:gd name="T101" fmla="*/ 1518 h 1576"/>
              <a:gd name="T102" fmla="*/ 0 w 4756"/>
              <a:gd name="T103" fmla="*/ 1576 h 157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56"/>
              <a:gd name="T157" fmla="*/ 0 h 1576"/>
              <a:gd name="T158" fmla="*/ 4756 w 4756"/>
              <a:gd name="T159" fmla="*/ 1576 h 157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56" h="1576">
                <a:moveTo>
                  <a:pt x="0" y="1576"/>
                </a:moveTo>
                <a:lnTo>
                  <a:pt x="0" y="1576"/>
                </a:lnTo>
                <a:lnTo>
                  <a:pt x="24" y="1518"/>
                </a:lnTo>
                <a:lnTo>
                  <a:pt x="50" y="1462"/>
                </a:lnTo>
                <a:lnTo>
                  <a:pt x="78" y="1406"/>
                </a:lnTo>
                <a:lnTo>
                  <a:pt x="108" y="1350"/>
                </a:lnTo>
                <a:lnTo>
                  <a:pt x="138" y="1296"/>
                </a:lnTo>
                <a:lnTo>
                  <a:pt x="170" y="1242"/>
                </a:lnTo>
                <a:lnTo>
                  <a:pt x="204" y="1190"/>
                </a:lnTo>
                <a:lnTo>
                  <a:pt x="238" y="1138"/>
                </a:lnTo>
                <a:lnTo>
                  <a:pt x="272" y="1086"/>
                </a:lnTo>
                <a:lnTo>
                  <a:pt x="310" y="1036"/>
                </a:lnTo>
                <a:lnTo>
                  <a:pt x="348" y="988"/>
                </a:lnTo>
                <a:lnTo>
                  <a:pt x="386" y="940"/>
                </a:lnTo>
                <a:lnTo>
                  <a:pt x="426" y="892"/>
                </a:lnTo>
                <a:lnTo>
                  <a:pt x="468" y="846"/>
                </a:lnTo>
                <a:lnTo>
                  <a:pt x="510" y="800"/>
                </a:lnTo>
                <a:lnTo>
                  <a:pt x="552" y="756"/>
                </a:lnTo>
                <a:lnTo>
                  <a:pt x="596" y="712"/>
                </a:lnTo>
                <a:lnTo>
                  <a:pt x="642" y="670"/>
                </a:lnTo>
                <a:lnTo>
                  <a:pt x="688" y="630"/>
                </a:lnTo>
                <a:lnTo>
                  <a:pt x="736" y="590"/>
                </a:lnTo>
                <a:lnTo>
                  <a:pt x="784" y="550"/>
                </a:lnTo>
                <a:lnTo>
                  <a:pt x="834" y="512"/>
                </a:lnTo>
                <a:lnTo>
                  <a:pt x="884" y="476"/>
                </a:lnTo>
                <a:lnTo>
                  <a:pt x="934" y="440"/>
                </a:lnTo>
                <a:lnTo>
                  <a:pt x="986" y="406"/>
                </a:lnTo>
                <a:lnTo>
                  <a:pt x="1040" y="374"/>
                </a:lnTo>
                <a:lnTo>
                  <a:pt x="1092" y="342"/>
                </a:lnTo>
                <a:lnTo>
                  <a:pt x="1148" y="312"/>
                </a:lnTo>
                <a:lnTo>
                  <a:pt x="1202" y="282"/>
                </a:lnTo>
                <a:lnTo>
                  <a:pt x="1258" y="254"/>
                </a:lnTo>
                <a:lnTo>
                  <a:pt x="1316" y="228"/>
                </a:lnTo>
                <a:lnTo>
                  <a:pt x="1374" y="202"/>
                </a:lnTo>
                <a:lnTo>
                  <a:pt x="1432" y="178"/>
                </a:lnTo>
                <a:lnTo>
                  <a:pt x="1490" y="156"/>
                </a:lnTo>
                <a:lnTo>
                  <a:pt x="1550" y="136"/>
                </a:lnTo>
                <a:lnTo>
                  <a:pt x="1610" y="116"/>
                </a:lnTo>
                <a:lnTo>
                  <a:pt x="1672" y="98"/>
                </a:lnTo>
                <a:lnTo>
                  <a:pt x="1732" y="80"/>
                </a:lnTo>
                <a:lnTo>
                  <a:pt x="1794" y="66"/>
                </a:lnTo>
                <a:lnTo>
                  <a:pt x="1858" y="52"/>
                </a:lnTo>
                <a:lnTo>
                  <a:pt x="1922" y="40"/>
                </a:lnTo>
                <a:lnTo>
                  <a:pt x="1984" y="30"/>
                </a:lnTo>
                <a:lnTo>
                  <a:pt x="2050" y="20"/>
                </a:lnTo>
                <a:lnTo>
                  <a:pt x="2114" y="12"/>
                </a:lnTo>
                <a:lnTo>
                  <a:pt x="2180" y="8"/>
                </a:lnTo>
                <a:lnTo>
                  <a:pt x="2246" y="2"/>
                </a:lnTo>
                <a:lnTo>
                  <a:pt x="2312" y="0"/>
                </a:lnTo>
                <a:lnTo>
                  <a:pt x="2378" y="0"/>
                </a:lnTo>
                <a:lnTo>
                  <a:pt x="2444" y="0"/>
                </a:lnTo>
                <a:lnTo>
                  <a:pt x="2510" y="2"/>
                </a:lnTo>
                <a:lnTo>
                  <a:pt x="2576" y="8"/>
                </a:lnTo>
                <a:lnTo>
                  <a:pt x="2642" y="12"/>
                </a:lnTo>
                <a:lnTo>
                  <a:pt x="2706" y="20"/>
                </a:lnTo>
                <a:lnTo>
                  <a:pt x="2772" y="30"/>
                </a:lnTo>
                <a:lnTo>
                  <a:pt x="2834" y="40"/>
                </a:lnTo>
                <a:lnTo>
                  <a:pt x="2898" y="52"/>
                </a:lnTo>
                <a:lnTo>
                  <a:pt x="2962" y="66"/>
                </a:lnTo>
                <a:lnTo>
                  <a:pt x="3024" y="80"/>
                </a:lnTo>
                <a:lnTo>
                  <a:pt x="3084" y="98"/>
                </a:lnTo>
                <a:lnTo>
                  <a:pt x="3146" y="116"/>
                </a:lnTo>
                <a:lnTo>
                  <a:pt x="3206" y="136"/>
                </a:lnTo>
                <a:lnTo>
                  <a:pt x="3266" y="156"/>
                </a:lnTo>
                <a:lnTo>
                  <a:pt x="3324" y="178"/>
                </a:lnTo>
                <a:lnTo>
                  <a:pt x="3382" y="202"/>
                </a:lnTo>
                <a:lnTo>
                  <a:pt x="3440" y="228"/>
                </a:lnTo>
                <a:lnTo>
                  <a:pt x="3498" y="254"/>
                </a:lnTo>
                <a:lnTo>
                  <a:pt x="3554" y="282"/>
                </a:lnTo>
                <a:lnTo>
                  <a:pt x="3608" y="312"/>
                </a:lnTo>
                <a:lnTo>
                  <a:pt x="3664" y="342"/>
                </a:lnTo>
                <a:lnTo>
                  <a:pt x="3716" y="374"/>
                </a:lnTo>
                <a:lnTo>
                  <a:pt x="3770" y="406"/>
                </a:lnTo>
                <a:lnTo>
                  <a:pt x="3822" y="440"/>
                </a:lnTo>
                <a:lnTo>
                  <a:pt x="3872" y="476"/>
                </a:lnTo>
                <a:lnTo>
                  <a:pt x="3922" y="512"/>
                </a:lnTo>
                <a:lnTo>
                  <a:pt x="3972" y="550"/>
                </a:lnTo>
                <a:lnTo>
                  <a:pt x="4020" y="590"/>
                </a:lnTo>
                <a:lnTo>
                  <a:pt x="4068" y="630"/>
                </a:lnTo>
                <a:lnTo>
                  <a:pt x="4114" y="670"/>
                </a:lnTo>
                <a:lnTo>
                  <a:pt x="4160" y="712"/>
                </a:lnTo>
                <a:lnTo>
                  <a:pt x="4204" y="756"/>
                </a:lnTo>
                <a:lnTo>
                  <a:pt x="4246" y="800"/>
                </a:lnTo>
                <a:lnTo>
                  <a:pt x="4288" y="846"/>
                </a:lnTo>
                <a:lnTo>
                  <a:pt x="4330" y="892"/>
                </a:lnTo>
                <a:lnTo>
                  <a:pt x="4370" y="940"/>
                </a:lnTo>
                <a:lnTo>
                  <a:pt x="4410" y="988"/>
                </a:lnTo>
                <a:lnTo>
                  <a:pt x="4446" y="1036"/>
                </a:lnTo>
                <a:lnTo>
                  <a:pt x="4484" y="1086"/>
                </a:lnTo>
                <a:lnTo>
                  <a:pt x="4518" y="1138"/>
                </a:lnTo>
                <a:lnTo>
                  <a:pt x="4552" y="1190"/>
                </a:lnTo>
                <a:lnTo>
                  <a:pt x="4586" y="1242"/>
                </a:lnTo>
                <a:lnTo>
                  <a:pt x="4618" y="1296"/>
                </a:lnTo>
                <a:lnTo>
                  <a:pt x="4648" y="1350"/>
                </a:lnTo>
                <a:lnTo>
                  <a:pt x="4678" y="1406"/>
                </a:lnTo>
                <a:lnTo>
                  <a:pt x="4706" y="1462"/>
                </a:lnTo>
                <a:lnTo>
                  <a:pt x="4732" y="1518"/>
                </a:lnTo>
                <a:lnTo>
                  <a:pt x="4756" y="1576"/>
                </a:lnTo>
                <a:lnTo>
                  <a:pt x="0" y="157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24364" y="6072207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Complications of BV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95406" y="3214710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Researchers have shown an association between BV and pelvic inflammatory disease (PID), which can cause infertility and tubal (ectopic) pregnancy. </a:t>
            </a:r>
          </a:p>
        </p:txBody>
      </p:sp>
      <p:sp>
        <p:nvSpPr>
          <p:cNvPr id="26" name="矩形 25"/>
          <p:cNvSpPr/>
          <p:nvPr/>
        </p:nvSpPr>
        <p:spPr>
          <a:xfrm>
            <a:off x="4595818" y="3246310"/>
            <a:ext cx="30003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BV also can cause adverse outcomes of pregnancy, including premature delivery and low-birth weight infants. </a:t>
            </a:r>
          </a:p>
        </p:txBody>
      </p:sp>
      <p:sp>
        <p:nvSpPr>
          <p:cNvPr id="27" name="矩形 26"/>
          <p:cNvSpPr/>
          <p:nvPr/>
        </p:nvSpPr>
        <p:spPr>
          <a:xfrm>
            <a:off x="7596198" y="3214711"/>
            <a:ext cx="30003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In addition, BV can increase a woman’s susceptibility to other sexual transmitted diseases, such as </a:t>
            </a:r>
            <a:r>
              <a:rPr lang="en-US" altLang="zh-CN" b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chlamydia</a:t>
            </a: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and gonorrhea.</a:t>
            </a:r>
            <a:endParaRPr lang="zh-CN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842220" y="4840721"/>
            <a:ext cx="682408" cy="680075"/>
            <a:chOff x="4175344" y="4840720"/>
            <a:chExt cx="682408" cy="680075"/>
          </a:xfrm>
        </p:grpSpPr>
        <p:grpSp>
          <p:nvGrpSpPr>
            <p:cNvPr id="32" name="Group 28"/>
            <p:cNvGrpSpPr>
              <a:grpSpLocks/>
            </p:cNvGrpSpPr>
            <p:nvPr/>
          </p:nvGrpSpPr>
          <p:grpSpPr bwMode="auto">
            <a:xfrm>
              <a:off x="4175344" y="4840720"/>
              <a:ext cx="682408" cy="680075"/>
              <a:chOff x="549" y="2205"/>
              <a:chExt cx="1406" cy="1402"/>
            </a:xfrm>
            <a:solidFill>
              <a:srgbClr val="8CC841"/>
            </a:solidFill>
          </p:grpSpPr>
          <p:sp>
            <p:nvSpPr>
              <p:cNvPr id="33" name="Oval 29"/>
              <p:cNvSpPr>
                <a:spLocks noChangeArrowheads="1"/>
              </p:cNvSpPr>
              <p:nvPr/>
            </p:nvSpPr>
            <p:spPr bwMode="auto">
              <a:xfrm>
                <a:off x="549" y="2205"/>
                <a:ext cx="1406" cy="1402"/>
              </a:xfrm>
              <a:prstGeom prst="ellipse">
                <a:avLst/>
              </a:prstGeom>
              <a:grp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</a:endParaRPr>
              </a:p>
            </p:txBody>
          </p:sp>
          <p:sp>
            <p:nvSpPr>
              <p:cNvPr id="34" name="Oval 30"/>
              <p:cNvSpPr>
                <a:spLocks noChangeArrowheads="1"/>
              </p:cNvSpPr>
              <p:nvPr/>
            </p:nvSpPr>
            <p:spPr bwMode="auto">
              <a:xfrm>
                <a:off x="827" y="2381"/>
                <a:ext cx="236" cy="23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</a:endParaRPr>
              </a:p>
            </p:txBody>
          </p:sp>
        </p:grp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4195865" y="4852385"/>
              <a:ext cx="582088" cy="193057"/>
            </a:xfrm>
            <a:custGeom>
              <a:avLst/>
              <a:gdLst>
                <a:gd name="T0" fmla="*/ 0 w 4756"/>
                <a:gd name="T1" fmla="*/ 1576 h 1576"/>
                <a:gd name="T2" fmla="*/ 50 w 4756"/>
                <a:gd name="T3" fmla="*/ 1462 h 1576"/>
                <a:gd name="T4" fmla="*/ 108 w 4756"/>
                <a:gd name="T5" fmla="*/ 1350 h 1576"/>
                <a:gd name="T6" fmla="*/ 170 w 4756"/>
                <a:gd name="T7" fmla="*/ 1242 h 1576"/>
                <a:gd name="T8" fmla="*/ 238 w 4756"/>
                <a:gd name="T9" fmla="*/ 1138 h 1576"/>
                <a:gd name="T10" fmla="*/ 310 w 4756"/>
                <a:gd name="T11" fmla="*/ 1036 h 1576"/>
                <a:gd name="T12" fmla="*/ 386 w 4756"/>
                <a:gd name="T13" fmla="*/ 940 h 1576"/>
                <a:gd name="T14" fmla="*/ 468 w 4756"/>
                <a:gd name="T15" fmla="*/ 846 h 1576"/>
                <a:gd name="T16" fmla="*/ 552 w 4756"/>
                <a:gd name="T17" fmla="*/ 756 h 1576"/>
                <a:gd name="T18" fmla="*/ 596 w 4756"/>
                <a:gd name="T19" fmla="*/ 712 h 1576"/>
                <a:gd name="T20" fmla="*/ 688 w 4756"/>
                <a:gd name="T21" fmla="*/ 630 h 1576"/>
                <a:gd name="T22" fmla="*/ 784 w 4756"/>
                <a:gd name="T23" fmla="*/ 550 h 1576"/>
                <a:gd name="T24" fmla="*/ 884 w 4756"/>
                <a:gd name="T25" fmla="*/ 476 h 1576"/>
                <a:gd name="T26" fmla="*/ 986 w 4756"/>
                <a:gd name="T27" fmla="*/ 406 h 1576"/>
                <a:gd name="T28" fmla="*/ 1092 w 4756"/>
                <a:gd name="T29" fmla="*/ 342 h 1576"/>
                <a:gd name="T30" fmla="*/ 1202 w 4756"/>
                <a:gd name="T31" fmla="*/ 282 h 1576"/>
                <a:gd name="T32" fmla="*/ 1316 w 4756"/>
                <a:gd name="T33" fmla="*/ 228 h 1576"/>
                <a:gd name="T34" fmla="*/ 1374 w 4756"/>
                <a:gd name="T35" fmla="*/ 202 h 1576"/>
                <a:gd name="T36" fmla="*/ 1490 w 4756"/>
                <a:gd name="T37" fmla="*/ 156 h 1576"/>
                <a:gd name="T38" fmla="*/ 1610 w 4756"/>
                <a:gd name="T39" fmla="*/ 116 h 1576"/>
                <a:gd name="T40" fmla="*/ 1732 w 4756"/>
                <a:gd name="T41" fmla="*/ 80 h 1576"/>
                <a:gd name="T42" fmla="*/ 1858 w 4756"/>
                <a:gd name="T43" fmla="*/ 52 h 1576"/>
                <a:gd name="T44" fmla="*/ 1984 w 4756"/>
                <a:gd name="T45" fmla="*/ 30 h 1576"/>
                <a:gd name="T46" fmla="*/ 2114 w 4756"/>
                <a:gd name="T47" fmla="*/ 12 h 1576"/>
                <a:gd name="T48" fmla="*/ 2246 w 4756"/>
                <a:gd name="T49" fmla="*/ 2 h 1576"/>
                <a:gd name="T50" fmla="*/ 2378 w 4756"/>
                <a:gd name="T51" fmla="*/ 0 h 1576"/>
                <a:gd name="T52" fmla="*/ 2444 w 4756"/>
                <a:gd name="T53" fmla="*/ 0 h 1576"/>
                <a:gd name="T54" fmla="*/ 2576 w 4756"/>
                <a:gd name="T55" fmla="*/ 8 h 1576"/>
                <a:gd name="T56" fmla="*/ 2706 w 4756"/>
                <a:gd name="T57" fmla="*/ 20 h 1576"/>
                <a:gd name="T58" fmla="*/ 2834 w 4756"/>
                <a:gd name="T59" fmla="*/ 40 h 1576"/>
                <a:gd name="T60" fmla="*/ 2962 w 4756"/>
                <a:gd name="T61" fmla="*/ 66 h 1576"/>
                <a:gd name="T62" fmla="*/ 3084 w 4756"/>
                <a:gd name="T63" fmla="*/ 98 h 1576"/>
                <a:gd name="T64" fmla="*/ 3206 w 4756"/>
                <a:gd name="T65" fmla="*/ 136 h 1576"/>
                <a:gd name="T66" fmla="*/ 3324 w 4756"/>
                <a:gd name="T67" fmla="*/ 178 h 1576"/>
                <a:gd name="T68" fmla="*/ 3382 w 4756"/>
                <a:gd name="T69" fmla="*/ 202 h 1576"/>
                <a:gd name="T70" fmla="*/ 3498 w 4756"/>
                <a:gd name="T71" fmla="*/ 254 h 1576"/>
                <a:gd name="T72" fmla="*/ 3608 w 4756"/>
                <a:gd name="T73" fmla="*/ 312 h 1576"/>
                <a:gd name="T74" fmla="*/ 3716 w 4756"/>
                <a:gd name="T75" fmla="*/ 374 h 1576"/>
                <a:gd name="T76" fmla="*/ 3822 w 4756"/>
                <a:gd name="T77" fmla="*/ 440 h 1576"/>
                <a:gd name="T78" fmla="*/ 3922 w 4756"/>
                <a:gd name="T79" fmla="*/ 512 h 1576"/>
                <a:gd name="T80" fmla="*/ 4020 w 4756"/>
                <a:gd name="T81" fmla="*/ 590 h 1576"/>
                <a:gd name="T82" fmla="*/ 4114 w 4756"/>
                <a:gd name="T83" fmla="*/ 670 h 1576"/>
                <a:gd name="T84" fmla="*/ 4204 w 4756"/>
                <a:gd name="T85" fmla="*/ 756 h 1576"/>
                <a:gd name="T86" fmla="*/ 4246 w 4756"/>
                <a:gd name="T87" fmla="*/ 800 h 1576"/>
                <a:gd name="T88" fmla="*/ 4330 w 4756"/>
                <a:gd name="T89" fmla="*/ 892 h 1576"/>
                <a:gd name="T90" fmla="*/ 4410 w 4756"/>
                <a:gd name="T91" fmla="*/ 988 h 1576"/>
                <a:gd name="T92" fmla="*/ 4484 w 4756"/>
                <a:gd name="T93" fmla="*/ 1086 h 1576"/>
                <a:gd name="T94" fmla="*/ 4552 w 4756"/>
                <a:gd name="T95" fmla="*/ 1190 h 1576"/>
                <a:gd name="T96" fmla="*/ 4618 w 4756"/>
                <a:gd name="T97" fmla="*/ 1296 h 1576"/>
                <a:gd name="T98" fmla="*/ 4678 w 4756"/>
                <a:gd name="T99" fmla="*/ 1406 h 1576"/>
                <a:gd name="T100" fmla="*/ 4732 w 4756"/>
                <a:gd name="T101" fmla="*/ 1518 h 1576"/>
                <a:gd name="T102" fmla="*/ 0 w 4756"/>
                <a:gd name="T103" fmla="*/ 1576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微软雅黑" pitchFamily="34" charset="-122"/>
              </a:endParaRPr>
            </a:p>
          </p:txBody>
        </p:sp>
      </p:grpSp>
      <p:sp>
        <p:nvSpPr>
          <p:cNvPr id="35" name="AutoShape 35"/>
          <p:cNvSpPr>
            <a:spLocks noChangeArrowheads="1"/>
          </p:cNvSpPr>
          <p:nvPr/>
        </p:nvSpPr>
        <p:spPr bwMode="auto">
          <a:xfrm rot="17219023" flipH="1">
            <a:off x="3691654" y="5651301"/>
            <a:ext cx="751762" cy="1148142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rgbClr val="8CC84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34" charset="-122"/>
            </a:endParaRPr>
          </a:p>
        </p:txBody>
      </p:sp>
      <p:sp>
        <p:nvSpPr>
          <p:cNvPr id="38" name="AutoShape 35"/>
          <p:cNvSpPr>
            <a:spLocks noChangeArrowheads="1"/>
          </p:cNvSpPr>
          <p:nvPr/>
        </p:nvSpPr>
        <p:spPr bwMode="auto">
          <a:xfrm rot="4380977">
            <a:off x="7775933" y="5668120"/>
            <a:ext cx="751762" cy="1148142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rgbClr val="8CC84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0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738282" y="4462224"/>
            <a:ext cx="3071834" cy="22529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74638" indent="-274638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zh-CN" b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Trichomoniasis</a:t>
            </a: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is a common sexually transmitted disease (STD) that affects about 7 million Americans yearly.</a:t>
            </a:r>
            <a:endParaRPr lang="en-US" altLang="zh-CN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0088" y="4478262"/>
            <a:ext cx="2130359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It is caused by a single-celled protozoan parasite called </a:t>
            </a:r>
            <a:r>
              <a:rPr lang="en-US" altLang="zh-CN" b="1" i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Trichomonas</a:t>
            </a:r>
            <a:r>
              <a:rPr lang="en-US" altLang="zh-CN" b="1" i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b="1" i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vaginalis</a:t>
            </a: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00858" y="4495769"/>
            <a:ext cx="2752860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The urethra is the most common site of infection in man, and the vagina is the most common site of infection in women.</a:t>
            </a:r>
            <a:endParaRPr lang="zh-CN" altLang="en-US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65"/>
          <p:cNvSpPr>
            <a:spLocks noChangeArrowheads="1"/>
          </p:cNvSpPr>
          <p:nvPr/>
        </p:nvSpPr>
        <p:spPr bwMode="auto">
          <a:xfrm>
            <a:off x="5261550" y="4088544"/>
            <a:ext cx="1548830" cy="2071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zh-CN" altLang="en-US" b="1" kern="0">
              <a:solidFill>
                <a:sysClr val="windowText" lastClr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Oval 65"/>
          <p:cNvSpPr>
            <a:spLocks noChangeArrowheads="1"/>
          </p:cNvSpPr>
          <p:nvPr/>
        </p:nvSpPr>
        <p:spPr bwMode="auto">
          <a:xfrm>
            <a:off x="8027538" y="4088544"/>
            <a:ext cx="1548830" cy="2071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zh-CN" altLang="en-US" b="1" kern="0">
              <a:solidFill>
                <a:sysClr val="windowText" lastClr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Oval 65"/>
          <p:cNvSpPr>
            <a:spLocks noChangeArrowheads="1"/>
          </p:cNvSpPr>
          <p:nvPr/>
        </p:nvSpPr>
        <p:spPr bwMode="auto">
          <a:xfrm>
            <a:off x="2546906" y="4093408"/>
            <a:ext cx="1548830" cy="20718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zh-CN" altLang="en-US" b="1" kern="0">
              <a:solidFill>
                <a:sysClr val="windowText" lastClr="000000"/>
              </a:solidFill>
              <a:latin typeface="Arial" pitchFamily="34" charset="0"/>
              <a:ea typeface="宋体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97228" y="2274719"/>
            <a:ext cx="1499235" cy="19111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95539" y="2274719"/>
            <a:ext cx="1499235" cy="19111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11146" y="2274719"/>
            <a:ext cx="1499235" cy="19111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椭圆 7"/>
          <p:cNvSpPr/>
          <p:nvPr/>
        </p:nvSpPr>
        <p:spPr>
          <a:xfrm>
            <a:off x="3260034" y="2369327"/>
            <a:ext cx="170242" cy="17024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C000"/>
            </a:solidFill>
            <a:prstDash val="solid"/>
          </a:ln>
          <a:effectLst>
            <a:innerShdw blurRad="63500" dist="38100" dir="54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zh-CN" altLang="en-US" b="1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761723" y="2369327"/>
            <a:ext cx="170242" cy="17024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4070"/>
            </a:solidFill>
            <a:prstDash val="solid"/>
          </a:ln>
          <a:effectLst>
            <a:innerShdw blurRad="63500" dist="38100" dir="54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zh-CN" altLang="en-US" b="1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07273" y="1651235"/>
            <a:ext cx="85121" cy="718093"/>
          </a:xfrm>
          <a:prstGeom prst="rect">
            <a:avLst/>
          </a:prstGeom>
          <a:solidFill>
            <a:srgbClr val="D6BE1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b="1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18203" y="1651235"/>
            <a:ext cx="85121" cy="718093"/>
          </a:xfrm>
          <a:prstGeom prst="rect">
            <a:avLst/>
          </a:prstGeom>
          <a:solidFill>
            <a:srgbClr val="8DC90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b="1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08963" y="1651235"/>
            <a:ext cx="85121" cy="718093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b="1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970964" y="2369327"/>
            <a:ext cx="170242" cy="17024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669105"/>
            </a:solidFill>
            <a:prstDash val="solid"/>
          </a:ln>
          <a:effectLst>
            <a:innerShdw blurRad="63500" dist="38100" dir="54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zh-CN" altLang="en-US" b="1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781" y="3269420"/>
            <a:ext cx="1031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  <a:defRPr/>
            </a:pPr>
            <a:r>
              <a:rPr lang="en-US" altLang="zh-CN" sz="2000" b="1" kern="0" dirty="0">
                <a:solidFill>
                  <a:srgbClr val="8F7F0B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000" b="1" kern="0" dirty="0">
              <a:solidFill>
                <a:srgbClr val="8F7F0B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0711" y="3269420"/>
            <a:ext cx="1031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  <a:defRPr/>
            </a:pPr>
            <a:r>
              <a:rPr lang="en-US" altLang="zh-CN" sz="2000" b="1" kern="0" dirty="0">
                <a:solidFill>
                  <a:srgbClr val="669105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000" b="1" kern="0" dirty="0">
              <a:solidFill>
                <a:srgbClr val="66910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21471" y="3269420"/>
            <a:ext cx="10318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30000"/>
              </a:lnSpc>
              <a:defRPr/>
            </a:pPr>
            <a:r>
              <a:rPr lang="en-US" altLang="zh-CN" sz="2000" b="1" kern="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000" b="1" kern="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260034" y="1571613"/>
            <a:ext cx="170242" cy="17024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C000"/>
            </a:solidFill>
            <a:prstDash val="solid"/>
          </a:ln>
          <a:effectLst>
            <a:innerShdw blurRad="63500" dist="38100" dir="54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zh-CN" altLang="en-US" b="1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975641" y="1581942"/>
            <a:ext cx="170242" cy="17024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669105"/>
            </a:solidFill>
            <a:prstDash val="solid"/>
          </a:ln>
          <a:effectLst>
            <a:innerShdw blurRad="63500" dist="38100" dir="54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zh-CN" altLang="en-US" b="1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766400" y="1571612"/>
            <a:ext cx="170242" cy="17024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4070"/>
            </a:solidFill>
            <a:prstDash val="solid"/>
          </a:ln>
          <a:effectLst>
            <a:innerShdw blurRad="63500" dist="38100" dir="54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zh-CN" altLang="en-US" b="1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95604" y="357166"/>
            <a:ext cx="6000792" cy="1072034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Vaginal Infection 2: </a:t>
            </a:r>
            <a:r>
              <a:rPr lang="en-US" altLang="zh-CN" sz="3200" b="1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Trichomoniasis</a:t>
            </a:r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 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95604" y="1428736"/>
            <a:ext cx="6000792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2" descr="http://www.symptome.ch/blog/wp-content/uploads/2013/03/dreamstime_xs_169610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7835" y="357167"/>
            <a:ext cx="1402127" cy="1247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4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67108" y="1585214"/>
            <a:ext cx="6000792" cy="1072034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Vaginal Infection 2: </a:t>
            </a:r>
            <a:r>
              <a:rPr lang="en-US" altLang="zh-CN" sz="3200" b="1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Trichomoniasis</a:t>
            </a:r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 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67108" y="2656784"/>
            <a:ext cx="6000792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238348" y="3148329"/>
            <a:ext cx="80010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638" indent="-274638"/>
            <a:r>
              <a:rPr lang="en-US" altLang="zh-CN" sz="2800" b="1" dirty="0">
                <a:solidFill>
                  <a:srgbClr val="FD778A"/>
                </a:solidFill>
                <a:latin typeface="Arial" pitchFamily="34" charset="0"/>
                <a:cs typeface="Arial" pitchFamily="34" charset="0"/>
              </a:rPr>
              <a:t>SYMPTOMS OF TRICHOMONIASIS</a:t>
            </a:r>
          </a:p>
          <a:p>
            <a:pPr marL="274638" indent="-274638"/>
            <a:endParaRPr lang="en-US" altLang="zh-CN" sz="1600" b="1" dirty="0">
              <a:solidFill>
                <a:srgbClr val="FD778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Men almost never have symptoms. 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When women have symptoms, they usually appear within 5 to 28 days of exposure. 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The symptoms in women include a heavy, yellow-green or gray vaginal discharge with a strong odor, discomfort during intercourse and painful urination. Irritation and itching of the female genital area and, on rare occasions, lower abdominal pain also can be present.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://d3na4zxidw1hr4.cloudfront.net/site_media/uploads/images/post/f/filmtv/28-days-later_jpg_630x573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898" y="1571612"/>
            <a:ext cx="1350210" cy="1228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3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95472" y="3310970"/>
            <a:ext cx="45005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D778A"/>
                </a:solidFill>
                <a:latin typeface="Arial" pitchFamily="34" charset="0"/>
                <a:cs typeface="Arial" pitchFamily="34" charset="0"/>
              </a:rPr>
              <a:t>COMPLICATIONS OF TRICHOMONIASIS:</a:t>
            </a:r>
          </a:p>
          <a:p>
            <a:endParaRPr lang="en-US" altLang="zh-CN" sz="1600" b="1" dirty="0">
              <a:solidFill>
                <a:srgbClr val="FD778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Researchers suggest that </a:t>
            </a:r>
            <a:r>
              <a:rPr lang="en-US" altLang="zh-CN" sz="2000" b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trichomoniasis</a:t>
            </a: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is associated with increased risk of transmission of HIV and may cause a woman to deliver a low-birth weight or premature infant.</a:t>
            </a: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95604" y="1585214"/>
            <a:ext cx="6000792" cy="1072034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Vaginal Infection 2: </a:t>
            </a:r>
            <a:r>
              <a:rPr lang="en-US" altLang="zh-CN" sz="3200" b="1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Trichomoniasis</a:t>
            </a:r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 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95604" y="2656784"/>
            <a:ext cx="6000792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482" name="Picture 2" descr="http://www.techyville.com/wp-content/uploads/2013/03/hiv-c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570" y="3857629"/>
            <a:ext cx="3500430" cy="2817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4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nursing.ouhsc.edu/images/Community-Impact/hw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1" cy="3812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95406" y="142853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D778A"/>
                </a:solidFill>
                <a:latin typeface="Arial Black" pitchFamily="34" charset="0"/>
              </a:rPr>
              <a:t>CONTENT</a:t>
            </a:r>
            <a:endParaRPr lang="zh-CN" altLang="en-US" sz="4400" dirty="0">
              <a:solidFill>
                <a:srgbClr val="FD778A"/>
              </a:solidFill>
              <a:latin typeface="Arial Black" pitchFamily="34" charset="0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3309919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2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5237026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3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7024695" y="400050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4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50812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D778A"/>
                </a:solidFill>
                <a:latin typeface="Arial Black" pitchFamily="34" charset="0"/>
              </a:rPr>
              <a:t>PART 1</a:t>
            </a:r>
            <a:endParaRPr lang="en-US" sz="3200" dirty="0">
              <a:solidFill>
                <a:srgbClr val="FD778A"/>
              </a:solidFill>
            </a:endParaRPr>
          </a:p>
        </p:txBody>
      </p:sp>
      <p:cxnSp>
        <p:nvCxnSpPr>
          <p:cNvPr id="9" name="Straight Connector 12"/>
          <p:cNvCxnSpPr/>
          <p:nvPr/>
        </p:nvCxnSpPr>
        <p:spPr>
          <a:xfrm rot="5400000">
            <a:off x="1951802" y="5214950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 rot="5400000">
            <a:off x="3953654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 rot="5400000">
            <a:off x="5811042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704719"/>
            <a:ext cx="1928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323291"/>
                </a:solidFill>
                <a:latin typeface="Arial Black" pitchFamily="34" charset="0"/>
              </a:rPr>
              <a:t>Five life stages of women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1388" y="4704718"/>
            <a:ext cx="192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Vaginal</a:t>
            </a:r>
          </a:p>
          <a:p>
            <a:pPr marL="182563" indent="-182563"/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   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0182" y="4704719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Vaginal Infection diseases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2082" y="4704718"/>
            <a:ext cx="171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BF Suma</a:t>
            </a:r>
          </a:p>
          <a:p>
            <a:pPr marL="182563" indent="-182563"/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  </a:t>
            </a:r>
            <a:r>
              <a:rPr lang="en-US" altLang="zh-CN" sz="2000" dirty="0" err="1">
                <a:solidFill>
                  <a:srgbClr val="5A5A5A"/>
                </a:solidFill>
                <a:latin typeface="Arial Black" pitchFamily="34" charset="0"/>
              </a:rPr>
              <a:t>FemiCare</a:t>
            </a:r>
            <a:endParaRPr lang="en-US" altLang="zh-CN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cxnSp>
        <p:nvCxnSpPr>
          <p:cNvPr id="16" name="Straight Connector 14"/>
          <p:cNvCxnSpPr/>
          <p:nvPr/>
        </p:nvCxnSpPr>
        <p:spPr>
          <a:xfrm rot="5400000">
            <a:off x="7595403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96132" y="4704718"/>
            <a:ext cx="1643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Risks that causing vaginal infection diseases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24000" y="3786190"/>
            <a:ext cx="9144000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9"/>
          <p:cNvSpPr/>
          <p:nvPr/>
        </p:nvSpPr>
        <p:spPr>
          <a:xfrm>
            <a:off x="8880362" y="4000505"/>
            <a:ext cx="1787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5</a:t>
            </a:r>
            <a:endParaRPr lang="en-US" sz="32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1524032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095604" y="428604"/>
            <a:ext cx="6000792" cy="1072034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Vaginal Infection 3:</a:t>
            </a:r>
          </a:p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Vaginal Yeast Infection 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095604" y="1500174"/>
            <a:ext cx="6000792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2698239" y="1714489"/>
            <a:ext cx="5826655" cy="5072075"/>
            <a:chOff x="1931950" y="955732"/>
            <a:chExt cx="6312458" cy="5641619"/>
          </a:xfrm>
        </p:grpSpPr>
        <p:sp>
          <p:nvSpPr>
            <p:cNvPr id="47" name="Oval 65"/>
            <p:cNvSpPr>
              <a:spLocks noChangeArrowheads="1"/>
            </p:cNvSpPr>
            <p:nvPr/>
          </p:nvSpPr>
          <p:spPr bwMode="auto">
            <a:xfrm rot="10800000" flipV="1">
              <a:off x="3701900" y="6255174"/>
              <a:ext cx="4314329" cy="342177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itchFamily="34" charset="0"/>
                <a:ea typeface="宋体"/>
              </a:endParaRPr>
            </a:p>
          </p:txBody>
        </p:sp>
        <p:sp>
          <p:nvSpPr>
            <p:cNvPr id="48" name="椭圆 2"/>
            <p:cNvSpPr/>
            <p:nvPr/>
          </p:nvSpPr>
          <p:spPr>
            <a:xfrm>
              <a:off x="2052870" y="955732"/>
              <a:ext cx="2231881" cy="2231881"/>
            </a:xfrm>
            <a:custGeom>
              <a:avLst/>
              <a:gdLst/>
              <a:ahLst/>
              <a:cxnLst/>
              <a:rect l="l" t="t" r="r" b="b"/>
              <a:pathLst>
                <a:path w="3672408" h="3672408">
                  <a:moveTo>
                    <a:pt x="1836204" y="342038"/>
                  </a:moveTo>
                  <a:cubicBezTo>
                    <a:pt x="1010999" y="342038"/>
                    <a:pt x="342038" y="1010999"/>
                    <a:pt x="342038" y="1836204"/>
                  </a:cubicBezTo>
                  <a:cubicBezTo>
                    <a:pt x="342038" y="2661409"/>
                    <a:pt x="1010999" y="3330370"/>
                    <a:pt x="1836204" y="3330370"/>
                  </a:cubicBezTo>
                  <a:cubicBezTo>
                    <a:pt x="2661409" y="3330370"/>
                    <a:pt x="3330370" y="2661409"/>
                    <a:pt x="3330370" y="1836204"/>
                  </a:cubicBezTo>
                  <a:cubicBezTo>
                    <a:pt x="3330370" y="1010999"/>
                    <a:pt x="2661409" y="342038"/>
                    <a:pt x="1836204" y="342038"/>
                  </a:cubicBezTo>
                  <a:close/>
                  <a:moveTo>
                    <a:pt x="1836204" y="0"/>
                  </a:moveTo>
                  <a:cubicBezTo>
                    <a:pt x="2850311" y="0"/>
                    <a:pt x="3672408" y="822097"/>
                    <a:pt x="3672408" y="1836204"/>
                  </a:cubicBezTo>
                  <a:cubicBezTo>
                    <a:pt x="3672408" y="2850311"/>
                    <a:pt x="2850311" y="3672408"/>
                    <a:pt x="1836204" y="3672408"/>
                  </a:cubicBezTo>
                  <a:cubicBezTo>
                    <a:pt x="822097" y="3672408"/>
                    <a:pt x="0" y="2850311"/>
                    <a:pt x="0" y="1836204"/>
                  </a:cubicBezTo>
                  <a:cubicBezTo>
                    <a:pt x="0" y="822097"/>
                    <a:pt x="822097" y="0"/>
                    <a:pt x="183620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8C54F">
                    <a:shade val="30000"/>
                    <a:satMod val="115000"/>
                  </a:srgbClr>
                </a:gs>
                <a:gs pos="50000">
                  <a:srgbClr val="98C54F">
                    <a:shade val="67500"/>
                    <a:satMod val="115000"/>
                  </a:srgbClr>
                </a:gs>
                <a:gs pos="100000">
                  <a:srgbClr val="98C54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98C5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9" name="椭圆 2"/>
            <p:cNvSpPr/>
            <p:nvPr/>
          </p:nvSpPr>
          <p:spPr>
            <a:xfrm>
              <a:off x="3309205" y="1491060"/>
              <a:ext cx="4935203" cy="4935203"/>
            </a:xfrm>
            <a:custGeom>
              <a:avLst/>
              <a:gdLst/>
              <a:ahLst/>
              <a:cxnLst/>
              <a:rect l="l" t="t" r="r" b="b"/>
              <a:pathLst>
                <a:path w="3672408" h="3672408">
                  <a:moveTo>
                    <a:pt x="1836204" y="342038"/>
                  </a:moveTo>
                  <a:cubicBezTo>
                    <a:pt x="1010999" y="342038"/>
                    <a:pt x="342038" y="1010999"/>
                    <a:pt x="342038" y="1836204"/>
                  </a:cubicBezTo>
                  <a:cubicBezTo>
                    <a:pt x="342038" y="2661409"/>
                    <a:pt x="1010999" y="3330370"/>
                    <a:pt x="1836204" y="3330370"/>
                  </a:cubicBezTo>
                  <a:cubicBezTo>
                    <a:pt x="2661409" y="3330370"/>
                    <a:pt x="3330370" y="2661409"/>
                    <a:pt x="3330370" y="1836204"/>
                  </a:cubicBezTo>
                  <a:cubicBezTo>
                    <a:pt x="3330370" y="1010999"/>
                    <a:pt x="2661409" y="342038"/>
                    <a:pt x="1836204" y="342038"/>
                  </a:cubicBezTo>
                  <a:close/>
                  <a:moveTo>
                    <a:pt x="1836204" y="0"/>
                  </a:moveTo>
                  <a:cubicBezTo>
                    <a:pt x="2850311" y="0"/>
                    <a:pt x="3672408" y="822097"/>
                    <a:pt x="3672408" y="1836204"/>
                  </a:cubicBezTo>
                  <a:cubicBezTo>
                    <a:pt x="3672408" y="2850311"/>
                    <a:pt x="2850311" y="3672408"/>
                    <a:pt x="1836204" y="3672408"/>
                  </a:cubicBezTo>
                  <a:cubicBezTo>
                    <a:pt x="822097" y="3672408"/>
                    <a:pt x="0" y="2850311"/>
                    <a:pt x="0" y="1836204"/>
                  </a:cubicBezTo>
                  <a:cubicBezTo>
                    <a:pt x="0" y="822097"/>
                    <a:pt x="822097" y="0"/>
                    <a:pt x="183620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8C54F">
                    <a:shade val="30000"/>
                    <a:satMod val="115000"/>
                  </a:srgbClr>
                </a:gs>
                <a:gs pos="50000">
                  <a:srgbClr val="98C54F">
                    <a:shade val="67500"/>
                    <a:satMod val="115000"/>
                  </a:srgbClr>
                </a:gs>
                <a:gs pos="100000">
                  <a:srgbClr val="98C54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solidFill>
                <a:srgbClr val="98C5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731897" y="2071672"/>
              <a:ext cx="4064284" cy="3689306"/>
            </a:xfrm>
            <a:prstGeom prst="ellipse">
              <a:avLst/>
            </a:prstGeom>
            <a:gradFill flip="none" rotWithShape="1">
              <a:gsLst>
                <a:gs pos="0">
                  <a:srgbClr val="98C54F">
                    <a:shade val="30000"/>
                    <a:satMod val="115000"/>
                  </a:srgbClr>
                </a:gs>
                <a:gs pos="50000">
                  <a:srgbClr val="98C54F">
                    <a:shade val="67500"/>
                    <a:satMod val="115000"/>
                  </a:srgbClr>
                </a:gs>
                <a:gs pos="100000">
                  <a:srgbClr val="98C54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dist="50800" dir="5400000" algn="t" rotWithShape="0">
                <a:srgbClr val="526F23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1" name="椭圆 5"/>
            <p:cNvSpPr/>
            <p:nvPr/>
          </p:nvSpPr>
          <p:spPr>
            <a:xfrm>
              <a:off x="3744664" y="2071672"/>
              <a:ext cx="4064285" cy="2033287"/>
            </a:xfrm>
            <a:custGeom>
              <a:avLst/>
              <a:gdLst/>
              <a:ahLst/>
              <a:cxnLst/>
              <a:rect l="l" t="t" r="r" b="b"/>
              <a:pathLst>
                <a:path w="3024336" h="1513020">
                  <a:moveTo>
                    <a:pt x="1512168" y="0"/>
                  </a:moveTo>
                  <a:cubicBezTo>
                    <a:pt x="2347315" y="0"/>
                    <a:pt x="3024336" y="614558"/>
                    <a:pt x="3024336" y="1372653"/>
                  </a:cubicBezTo>
                  <a:lnTo>
                    <a:pt x="3018220" y="1482604"/>
                  </a:lnTo>
                  <a:cubicBezTo>
                    <a:pt x="3019679" y="1402186"/>
                    <a:pt x="3011978" y="1320906"/>
                    <a:pt x="2995990" y="1239502"/>
                  </a:cubicBezTo>
                  <a:cubicBezTo>
                    <a:pt x="2849889" y="495619"/>
                    <a:pt x="2067122" y="23057"/>
                    <a:pt x="1247631" y="184007"/>
                  </a:cubicBezTo>
                  <a:cubicBezTo>
                    <a:pt x="542542" y="322488"/>
                    <a:pt x="39995" y="884830"/>
                    <a:pt x="7811" y="1513020"/>
                  </a:cubicBezTo>
                  <a:cubicBezTo>
                    <a:pt x="2646" y="1466869"/>
                    <a:pt x="0" y="1420041"/>
                    <a:pt x="0" y="1372653"/>
                  </a:cubicBezTo>
                  <a:cubicBezTo>
                    <a:pt x="0" y="614558"/>
                    <a:pt x="677021" y="0"/>
                    <a:pt x="15121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26F23"/>
                </a:gs>
                <a:gs pos="48000">
                  <a:srgbClr val="98C54F">
                    <a:shade val="67500"/>
                    <a:satMod val="115000"/>
                  </a:srgbClr>
                </a:gs>
                <a:gs pos="78000">
                  <a:srgbClr val="98C54F">
                    <a:shade val="100000"/>
                    <a:satMod val="115000"/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2" name="椭圆 17"/>
            <p:cNvSpPr/>
            <p:nvPr/>
          </p:nvSpPr>
          <p:spPr>
            <a:xfrm>
              <a:off x="3379628" y="1491059"/>
              <a:ext cx="4734471" cy="2837933"/>
            </a:xfrm>
            <a:custGeom>
              <a:avLst/>
              <a:gdLst/>
              <a:ahLst/>
              <a:cxnLst/>
              <a:rect l="l" t="t" r="r" b="b"/>
              <a:pathLst>
                <a:path w="4188186" h="2510479">
                  <a:moveTo>
                    <a:pt x="2102895" y="0"/>
                  </a:moveTo>
                  <a:cubicBezTo>
                    <a:pt x="3091636" y="0"/>
                    <a:pt x="3926173" y="660224"/>
                    <a:pt x="4188186" y="1564303"/>
                  </a:cubicBezTo>
                  <a:cubicBezTo>
                    <a:pt x="3763254" y="2130928"/>
                    <a:pt x="2972388" y="2510479"/>
                    <a:pt x="2067298" y="2510479"/>
                  </a:cubicBezTo>
                  <a:cubicBezTo>
                    <a:pt x="1199131" y="2510479"/>
                    <a:pt x="436059" y="2161264"/>
                    <a:pt x="0" y="1632765"/>
                  </a:cubicBezTo>
                  <a:cubicBezTo>
                    <a:pt x="237978" y="693655"/>
                    <a:pt x="1089431" y="0"/>
                    <a:pt x="2102895" y="0"/>
                  </a:cubicBezTo>
                  <a:close/>
                </a:path>
              </a:pathLst>
            </a:custGeom>
            <a:gradFill flip="none" rotWithShape="1">
              <a:gsLst>
                <a:gs pos="833">
                  <a:srgbClr val="98C54F"/>
                </a:gs>
                <a:gs pos="15000">
                  <a:srgbClr val="FFFF00">
                    <a:alpha val="32000"/>
                  </a:srgbClr>
                </a:gs>
                <a:gs pos="8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329960" y="1267588"/>
              <a:ext cx="1838019" cy="16684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50800" dir="5400000" algn="t" rotWithShape="0">
                <a:srgbClr val="526F23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4" name="椭圆 5"/>
            <p:cNvSpPr/>
            <p:nvPr/>
          </p:nvSpPr>
          <p:spPr>
            <a:xfrm>
              <a:off x="2249801" y="1218306"/>
              <a:ext cx="1838019" cy="919528"/>
            </a:xfrm>
            <a:custGeom>
              <a:avLst/>
              <a:gdLst/>
              <a:ahLst/>
              <a:cxnLst/>
              <a:rect l="l" t="t" r="r" b="b"/>
              <a:pathLst>
                <a:path w="3024336" h="1513020">
                  <a:moveTo>
                    <a:pt x="1512168" y="0"/>
                  </a:moveTo>
                  <a:cubicBezTo>
                    <a:pt x="2347315" y="0"/>
                    <a:pt x="3024336" y="614558"/>
                    <a:pt x="3024336" y="1372653"/>
                  </a:cubicBezTo>
                  <a:lnTo>
                    <a:pt x="3018220" y="1482604"/>
                  </a:lnTo>
                  <a:cubicBezTo>
                    <a:pt x="3019679" y="1402186"/>
                    <a:pt x="3011978" y="1320906"/>
                    <a:pt x="2995990" y="1239502"/>
                  </a:cubicBezTo>
                  <a:cubicBezTo>
                    <a:pt x="2849889" y="495619"/>
                    <a:pt x="2067122" y="23057"/>
                    <a:pt x="1247631" y="184007"/>
                  </a:cubicBezTo>
                  <a:cubicBezTo>
                    <a:pt x="542542" y="322488"/>
                    <a:pt x="39995" y="884830"/>
                    <a:pt x="7811" y="1513020"/>
                  </a:cubicBezTo>
                  <a:cubicBezTo>
                    <a:pt x="2646" y="1466869"/>
                    <a:pt x="0" y="1420041"/>
                    <a:pt x="0" y="1372653"/>
                  </a:cubicBezTo>
                  <a:cubicBezTo>
                    <a:pt x="0" y="614558"/>
                    <a:pt x="677021" y="0"/>
                    <a:pt x="151216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16000">
                  <a:sysClr val="window" lastClr="FFFFFF">
                    <a:lumMod val="65000"/>
                    <a:shade val="67500"/>
                    <a:satMod val="115000"/>
                  </a:sysClr>
                </a:gs>
                <a:gs pos="75000">
                  <a:sysClr val="window" lastClr="FFFFFF">
                    <a:lumMod val="65000"/>
                    <a:shade val="100000"/>
                    <a:satMod val="115000"/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31950" y="1511950"/>
              <a:ext cx="2442746" cy="134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30000"/>
                </a:lnSpc>
                <a:defRPr/>
              </a:pPr>
              <a:r>
                <a:rPr lang="en-US" altLang="zh-CN" sz="2800" b="1" kern="0" dirty="0">
                  <a:solidFill>
                    <a:srgbClr val="9BBB59">
                      <a:lumMod val="50000"/>
                    </a:srgbClr>
                  </a:solidFill>
                  <a:effectLst>
                    <a:outerShdw blurRad="50800"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KNOW</a:t>
              </a:r>
            </a:p>
            <a:p>
              <a:pPr algn="ctr" defTabSz="914400">
                <a:lnSpc>
                  <a:spcPct val="130000"/>
                </a:lnSpc>
                <a:defRPr/>
              </a:pPr>
              <a:r>
                <a:rPr lang="en-US" altLang="zh-CN" sz="2800" b="1" kern="0" dirty="0">
                  <a:solidFill>
                    <a:srgbClr val="9BBB59">
                      <a:lumMod val="50000"/>
                    </a:srgbClr>
                  </a:solidFill>
                  <a:effectLst>
                    <a:outerShdw blurRad="50800" dist="38100" dir="5400000" algn="t" rotWithShape="0">
                      <a:sysClr val="window" lastClr="FFFFFF">
                        <a:alpha val="40000"/>
                      </a:sys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IT</a:t>
              </a:r>
              <a:endParaRPr lang="zh-CN" altLang="en-US" sz="2800" b="1" kern="0" dirty="0">
                <a:solidFill>
                  <a:srgbClr val="9BBB59">
                    <a:lumMod val="50000"/>
                  </a:srgbClr>
                </a:solidFill>
                <a:effectLst>
                  <a:outerShdw blurRad="50800" dist="38100" dir="5400000" algn="t" rotWithShape="0">
                    <a:sysClr val="window" lastClr="FFFFFF">
                      <a:alpha val="40000"/>
                    </a:sys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4667240" y="3357563"/>
            <a:ext cx="3286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Vaginal yeast infection or is a common cause of vaginal irritation. Yeast are always present in the vagina in small numbers, and symptoms only appear with overgrowth. 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2" descr="http://www.symptome.ch/blog/wp-content/uploads/2013/03/dreamstime_xs_169610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7835" y="428605"/>
            <a:ext cx="1402127" cy="1247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47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rprem.com/howto/wp-content/uploads/sites/14/2013/01/87453778.jpg"/>
          <p:cNvPicPr>
            <a:picLocks noChangeAspect="1" noChangeArrowheads="1"/>
          </p:cNvPicPr>
          <p:nvPr/>
        </p:nvPicPr>
        <p:blipFill>
          <a:blip r:embed="rId2" cstate="print"/>
          <a:srcRect r="11362"/>
          <a:stretch>
            <a:fillRect/>
          </a:stretch>
        </p:blipFill>
        <p:spPr bwMode="auto">
          <a:xfrm>
            <a:off x="1524000" y="0"/>
            <a:ext cx="9144001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952596" y="2285992"/>
            <a:ext cx="5072098" cy="1072034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pc="-15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Vaginal Infection 3:</a:t>
            </a:r>
          </a:p>
          <a:p>
            <a:pPr algn="ctr"/>
            <a:r>
              <a:rPr lang="en-US" altLang="zh-CN" sz="3200" b="1" spc="-15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Vaginal Yeast Infection </a:t>
            </a:r>
            <a:endParaRPr lang="zh-CN" altLang="en-US" sz="3200" spc="-15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52596" y="3357562"/>
            <a:ext cx="5072098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52596" y="3500438"/>
            <a:ext cx="8358246" cy="3071834"/>
          </a:xfrm>
          <a:prstGeom prst="rect">
            <a:avLst/>
          </a:prstGeom>
          <a:solidFill>
            <a:schemeClr val="tx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95504" y="3576958"/>
            <a:ext cx="821533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D778A"/>
                </a:solidFill>
                <a:latin typeface="Arial" pitchFamily="34" charset="0"/>
                <a:cs typeface="Arial" pitchFamily="34" charset="0"/>
              </a:rPr>
              <a:t>SYMPTOMS OF VAGINAL YEAST INFECTION:</a:t>
            </a:r>
          </a:p>
          <a:p>
            <a:pPr>
              <a:buFont typeface="Arial" pitchFamily="34" charset="0"/>
              <a:buChar char="•"/>
            </a:pPr>
            <a:endParaRPr lang="en-US" altLang="zh-CN" sz="1600" b="1" dirty="0">
              <a:solidFill>
                <a:srgbClr val="FD778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most frequent symptoms of yeast infection are itching, burning and irritation of the vagina. 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Painful urination and/or pain during intercourse are common. 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Vaginal discharge is not always present and may be minimal. 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thick, whitish-gray discharge is typically described as cottage-cheese-like in nature, although it can vary from watery to thick in consistency. </a:t>
            </a:r>
          </a:p>
        </p:txBody>
      </p:sp>
    </p:spTree>
    <p:extLst>
      <p:ext uri="{BB962C8B-B14F-4D97-AF65-F5344CB8AC3E}">
        <p14:creationId xmlns:p14="http://schemas.microsoft.com/office/powerpoint/2010/main" val="1241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nursing.ouhsc.edu/images/Community-Impact/hw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1" cy="3812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95406" y="142853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D778A"/>
                </a:solidFill>
                <a:latin typeface="Arial Black" pitchFamily="34" charset="0"/>
              </a:rPr>
              <a:t>CONTENT</a:t>
            </a:r>
            <a:endParaRPr lang="zh-CN" altLang="en-US" sz="4400" dirty="0">
              <a:solidFill>
                <a:srgbClr val="FD778A"/>
              </a:solidFill>
              <a:latin typeface="Arial Black" pitchFamily="34" charset="0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3309919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2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5237026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3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7024695" y="400050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D778A"/>
                </a:solidFill>
                <a:latin typeface="Arial Black" pitchFamily="34" charset="0"/>
              </a:rPr>
              <a:t>PART 4</a:t>
            </a:r>
            <a:endParaRPr lang="en-US" sz="3200" dirty="0">
              <a:solidFill>
                <a:srgbClr val="FD778A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50812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1</a:t>
            </a:r>
            <a:endParaRPr lang="en-US" sz="3200" dirty="0">
              <a:solidFill>
                <a:srgbClr val="5A5A5A"/>
              </a:solidFill>
            </a:endParaRPr>
          </a:p>
        </p:txBody>
      </p:sp>
      <p:cxnSp>
        <p:nvCxnSpPr>
          <p:cNvPr id="9" name="Straight Connector 12"/>
          <p:cNvCxnSpPr/>
          <p:nvPr/>
        </p:nvCxnSpPr>
        <p:spPr>
          <a:xfrm rot="5400000">
            <a:off x="1951802" y="5214950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 rot="5400000">
            <a:off x="3953654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 rot="5400000">
            <a:off x="5811042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704719"/>
            <a:ext cx="1928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Five life stage of women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1388" y="4704718"/>
            <a:ext cx="192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Vaginal</a:t>
            </a:r>
          </a:p>
          <a:p>
            <a:pPr marL="182563" indent="-182563"/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   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0182" y="4704719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Vaginal Infection diseases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2082" y="4704718"/>
            <a:ext cx="171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BF Suma</a:t>
            </a:r>
          </a:p>
          <a:p>
            <a:pPr marL="182563" indent="-182563"/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  </a:t>
            </a:r>
            <a:r>
              <a:rPr lang="en-US" altLang="zh-CN" sz="2000" dirty="0" err="1">
                <a:solidFill>
                  <a:srgbClr val="5A5A5A"/>
                </a:solidFill>
                <a:latin typeface="Arial Black" pitchFamily="34" charset="0"/>
              </a:rPr>
              <a:t>FemiCare</a:t>
            </a:r>
            <a:endParaRPr lang="en-US" altLang="zh-CN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cxnSp>
        <p:nvCxnSpPr>
          <p:cNvPr id="16" name="Straight Connector 14"/>
          <p:cNvCxnSpPr/>
          <p:nvPr/>
        </p:nvCxnSpPr>
        <p:spPr>
          <a:xfrm rot="5400000">
            <a:off x="7595403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96132" y="4704718"/>
            <a:ext cx="1643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323291"/>
                </a:solidFill>
                <a:latin typeface="Arial Black" pitchFamily="34" charset="0"/>
              </a:rPr>
              <a:t>Risks that causing vaginal infection diseases</a:t>
            </a:r>
            <a:endParaRPr lang="zh-CN" altLang="en-US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24000" y="3786190"/>
            <a:ext cx="9144000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9"/>
          <p:cNvSpPr/>
          <p:nvPr/>
        </p:nvSpPr>
        <p:spPr>
          <a:xfrm>
            <a:off x="8880362" y="4000505"/>
            <a:ext cx="1787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5</a:t>
            </a:r>
            <a:endParaRPr lang="en-US" sz="32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524000" y="0"/>
            <a:ext cx="3071802" cy="6858000"/>
          </a:xfrm>
          <a:prstGeom prst="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458" name="Picture 2" descr="http://dailysavings.files.wordpress.com/2012/05/stk79882cor_rf.jpg"/>
          <p:cNvPicPr>
            <a:picLocks noChangeAspect="1" noChangeArrowheads="1"/>
          </p:cNvPicPr>
          <p:nvPr/>
        </p:nvPicPr>
        <p:blipFill>
          <a:blip r:embed="rId2" cstate="print"/>
          <a:srcRect r="9375"/>
          <a:stretch>
            <a:fillRect/>
          </a:stretch>
        </p:blipFill>
        <p:spPr bwMode="auto">
          <a:xfrm>
            <a:off x="4452918" y="-24"/>
            <a:ext cx="6215114" cy="6858024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1523968" y="-24"/>
            <a:ext cx="4786346" cy="1643074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Why women are easily to get vaginal infection diseases? 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3968" y="1643050"/>
            <a:ext cx="4786346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238348" y="2643182"/>
            <a:ext cx="7000924" cy="392909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indent="-350838">
              <a:buFont typeface="Arial" pitchFamily="34" charset="0"/>
              <a:buChar char="•"/>
            </a:pPr>
            <a:r>
              <a:rPr lang="en-US" altLang="zh-CN" sz="28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Suitable environment:</a:t>
            </a:r>
          </a:p>
          <a:p>
            <a:pPr marL="533400"/>
            <a:r>
              <a:rPr lang="en-US" altLang="zh-CN" sz="20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Vagina provide a warm and humid place which is suitable for bacteria living.</a:t>
            </a:r>
          </a:p>
          <a:p>
            <a:pPr marL="533400"/>
            <a:endParaRPr lang="en-US" altLang="zh-CN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533400" indent="-350838">
              <a:buFont typeface="Arial" pitchFamily="34" charset="0"/>
              <a:buChar char="•"/>
            </a:pPr>
            <a:r>
              <a:rPr lang="en-US" altLang="zh-CN" sz="28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Convenience for bacteria invasion:</a:t>
            </a:r>
          </a:p>
          <a:p>
            <a:pPr marL="533400"/>
            <a:r>
              <a:rPr lang="en-US" altLang="zh-CN" sz="20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The vagina length is 6-8cm and link to the outside that convenience to invade pathogens.</a:t>
            </a:r>
          </a:p>
          <a:p>
            <a:pPr marL="533400"/>
            <a:endParaRPr lang="en-US" altLang="zh-CN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533400" indent="-350838">
              <a:buFont typeface="Arial" pitchFamily="34" charset="0"/>
              <a:buChar char="•"/>
            </a:pPr>
            <a:r>
              <a:rPr lang="en-US" altLang="zh-CN" sz="28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Risk brought by men:</a:t>
            </a:r>
          </a:p>
          <a:p>
            <a:pPr marL="533400"/>
            <a:r>
              <a:rPr lang="en-US" altLang="zh-CN" sz="20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Men’s urethral hide many bacteria that bring hidden dangers during sexual intercourses.</a:t>
            </a:r>
            <a:endParaRPr lang="zh-CN" altLang="en-US" sz="2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95670" y="1500174"/>
            <a:ext cx="5143536" cy="1072034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pc="-15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8 Risk Factors Threaten Women Vaginal Health </a:t>
            </a:r>
            <a:endParaRPr lang="zh-CN" altLang="en-US" sz="3200" spc="-15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95670" y="2571744"/>
            <a:ext cx="5143536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2024035" y="4929199"/>
            <a:ext cx="2085499" cy="1243767"/>
            <a:chOff x="1649714" y="4000504"/>
            <a:chExt cx="3211016" cy="1915013"/>
          </a:xfrm>
        </p:grpSpPr>
        <p:sp>
          <p:nvSpPr>
            <p:cNvPr id="13" name="椭圆 10"/>
            <p:cNvSpPr>
              <a:spLocks noChangeArrowheads="1"/>
            </p:cNvSpPr>
            <p:nvPr/>
          </p:nvSpPr>
          <p:spPr bwMode="auto">
            <a:xfrm flipH="1" flipV="1">
              <a:off x="1649714" y="5072074"/>
              <a:ext cx="3211016" cy="84344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3000"/>
                    <a:lumOff val="7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8" name="组合 8"/>
            <p:cNvGrpSpPr>
              <a:grpSpLocks/>
            </p:cNvGrpSpPr>
            <p:nvPr/>
          </p:nvGrpSpPr>
          <p:grpSpPr bwMode="auto">
            <a:xfrm>
              <a:off x="2769435" y="4000504"/>
              <a:ext cx="996950" cy="1784350"/>
              <a:chOff x="6876256" y="2742174"/>
              <a:chExt cx="1513892" cy="2709936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6876256" y="4093288"/>
                <a:ext cx="1512168" cy="1358822"/>
              </a:xfrm>
              <a:prstGeom prst="roundRect">
                <a:avLst>
                  <a:gd name="adj" fmla="val 5673"/>
                </a:avLst>
              </a:prstGeom>
              <a:gradFill flip="none" rotWithShape="1">
                <a:gsLst>
                  <a:gs pos="42000">
                    <a:srgbClr val="FF7711"/>
                  </a:gs>
                  <a:gs pos="8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</a:gsLst>
                <a:lin ang="6600000" scaled="0"/>
                <a:tileRect/>
              </a:gradFill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extrusionH="63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6877980" y="4082395"/>
                <a:ext cx="1512168" cy="1358822"/>
              </a:xfrm>
              <a:prstGeom prst="roundRect">
                <a:avLst>
                  <a:gd name="adj" fmla="val 5673"/>
                </a:avLst>
              </a:prstGeom>
              <a:noFill/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椭圆 10"/>
              <p:cNvSpPr/>
              <p:nvPr/>
            </p:nvSpPr>
            <p:spPr>
              <a:xfrm>
                <a:off x="6953397" y="2742174"/>
                <a:ext cx="1378895" cy="2189165"/>
              </a:xfrm>
              <a:custGeom>
                <a:avLst/>
                <a:gdLst>
                  <a:gd name="connsiteX0" fmla="*/ 564273 w 1405538"/>
                  <a:gd name="connsiteY0" fmla="*/ 0 h 2135354"/>
                  <a:gd name="connsiteX1" fmla="*/ 823003 w 1405538"/>
                  <a:gd name="connsiteY1" fmla="*/ 0 h 2135354"/>
                  <a:gd name="connsiteX2" fmla="*/ 1405538 w 1405538"/>
                  <a:gd name="connsiteY2" fmla="*/ 1732147 h 2135354"/>
                  <a:gd name="connsiteX3" fmla="*/ 1387275 w 1405538"/>
                  <a:gd name="connsiteY3" fmla="*/ 1841423 h 2135354"/>
                  <a:gd name="connsiteX4" fmla="*/ 1380484 w 1405538"/>
                  <a:gd name="connsiteY4" fmla="*/ 1841423 h 2135354"/>
                  <a:gd name="connsiteX5" fmla="*/ 1383925 w 1405538"/>
                  <a:gd name="connsiteY5" fmla="*/ 1855288 h 2135354"/>
                  <a:gd name="connsiteX6" fmla="*/ 694344 w 1405538"/>
                  <a:gd name="connsiteY6" fmla="*/ 2135354 h 2135354"/>
                  <a:gd name="connsiteX7" fmla="*/ 4763 w 1405538"/>
                  <a:gd name="connsiteY7" fmla="*/ 1855288 h 2135354"/>
                  <a:gd name="connsiteX8" fmla="*/ 8205 w 1405538"/>
                  <a:gd name="connsiteY8" fmla="*/ 1841423 h 2135354"/>
                  <a:gd name="connsiteX9" fmla="*/ 0 w 1405538"/>
                  <a:gd name="connsiteY9" fmla="*/ 1841423 h 2135354"/>
                  <a:gd name="connsiteX10" fmla="*/ 564273 w 1405538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60593 w 1457926"/>
                  <a:gd name="connsiteY8" fmla="*/ 1841423 h 2135354"/>
                  <a:gd name="connsiteX9" fmla="*/ 0 w 1457926"/>
                  <a:gd name="connsiteY9" fmla="*/ 1731886 h 2135354"/>
                  <a:gd name="connsiteX10" fmla="*/ 616661 w 1457926"/>
                  <a:gd name="connsiteY10" fmla="*/ 0 h 2135354"/>
                  <a:gd name="connsiteX0" fmla="*/ 689418 w 1530683"/>
                  <a:gd name="connsiteY0" fmla="*/ 0 h 2135354"/>
                  <a:gd name="connsiteX1" fmla="*/ 948148 w 1530683"/>
                  <a:gd name="connsiteY1" fmla="*/ 0 h 2135354"/>
                  <a:gd name="connsiteX2" fmla="*/ 1530683 w 1530683"/>
                  <a:gd name="connsiteY2" fmla="*/ 1732147 h 2135354"/>
                  <a:gd name="connsiteX3" fmla="*/ 1512420 w 1530683"/>
                  <a:gd name="connsiteY3" fmla="*/ 1841423 h 2135354"/>
                  <a:gd name="connsiteX4" fmla="*/ 1505629 w 1530683"/>
                  <a:gd name="connsiteY4" fmla="*/ 1841423 h 2135354"/>
                  <a:gd name="connsiteX5" fmla="*/ 1509070 w 1530683"/>
                  <a:gd name="connsiteY5" fmla="*/ 1855288 h 2135354"/>
                  <a:gd name="connsiteX6" fmla="*/ 819489 w 1530683"/>
                  <a:gd name="connsiteY6" fmla="*/ 2135354 h 2135354"/>
                  <a:gd name="connsiteX7" fmla="*/ 129908 w 1530683"/>
                  <a:gd name="connsiteY7" fmla="*/ 1855288 h 2135354"/>
                  <a:gd name="connsiteX8" fmla="*/ 0 w 1530683"/>
                  <a:gd name="connsiteY8" fmla="*/ 1841423 h 2135354"/>
                  <a:gd name="connsiteX9" fmla="*/ 72757 w 1530683"/>
                  <a:gd name="connsiteY9" fmla="*/ 1731886 h 2135354"/>
                  <a:gd name="connsiteX10" fmla="*/ 689418 w 1530683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0 w 1457926"/>
                  <a:gd name="connsiteY8" fmla="*/ 1731886 h 2135354"/>
                  <a:gd name="connsiteX9" fmla="*/ 616661 w 1457926"/>
                  <a:gd name="connsiteY9" fmla="*/ 0 h 2135354"/>
                  <a:gd name="connsiteX0" fmla="*/ 559510 w 1400775"/>
                  <a:gd name="connsiteY0" fmla="*/ 0 h 2135354"/>
                  <a:gd name="connsiteX1" fmla="*/ 818240 w 1400775"/>
                  <a:gd name="connsiteY1" fmla="*/ 0 h 2135354"/>
                  <a:gd name="connsiteX2" fmla="*/ 1400775 w 1400775"/>
                  <a:gd name="connsiteY2" fmla="*/ 1732147 h 2135354"/>
                  <a:gd name="connsiteX3" fmla="*/ 1382512 w 1400775"/>
                  <a:gd name="connsiteY3" fmla="*/ 1841423 h 2135354"/>
                  <a:gd name="connsiteX4" fmla="*/ 1375721 w 1400775"/>
                  <a:gd name="connsiteY4" fmla="*/ 1841423 h 2135354"/>
                  <a:gd name="connsiteX5" fmla="*/ 1379162 w 1400775"/>
                  <a:gd name="connsiteY5" fmla="*/ 1855288 h 2135354"/>
                  <a:gd name="connsiteX6" fmla="*/ 689581 w 1400775"/>
                  <a:gd name="connsiteY6" fmla="*/ 2135354 h 2135354"/>
                  <a:gd name="connsiteX7" fmla="*/ 0 w 1400775"/>
                  <a:gd name="connsiteY7" fmla="*/ 1855288 h 2135354"/>
                  <a:gd name="connsiteX8" fmla="*/ 559510 w 1400775"/>
                  <a:gd name="connsiteY8" fmla="*/ 0 h 2135354"/>
                  <a:gd name="connsiteX0" fmla="*/ 559510 w 1382512"/>
                  <a:gd name="connsiteY0" fmla="*/ 0 h 2135354"/>
                  <a:gd name="connsiteX1" fmla="*/ 818240 w 1382512"/>
                  <a:gd name="connsiteY1" fmla="*/ 0 h 2135354"/>
                  <a:gd name="connsiteX2" fmla="*/ 1382512 w 1382512"/>
                  <a:gd name="connsiteY2" fmla="*/ 1841423 h 2135354"/>
                  <a:gd name="connsiteX3" fmla="*/ 1375721 w 1382512"/>
                  <a:gd name="connsiteY3" fmla="*/ 1841423 h 2135354"/>
                  <a:gd name="connsiteX4" fmla="*/ 1379162 w 1382512"/>
                  <a:gd name="connsiteY4" fmla="*/ 1855288 h 2135354"/>
                  <a:gd name="connsiteX5" fmla="*/ 689581 w 1382512"/>
                  <a:gd name="connsiteY5" fmla="*/ 2135354 h 2135354"/>
                  <a:gd name="connsiteX6" fmla="*/ 0 w 1382512"/>
                  <a:gd name="connsiteY6" fmla="*/ 1855288 h 2135354"/>
                  <a:gd name="connsiteX7" fmla="*/ 559510 w 1382512"/>
                  <a:gd name="connsiteY7" fmla="*/ 0 h 2135354"/>
                  <a:gd name="connsiteX0" fmla="*/ 559510 w 1392037"/>
                  <a:gd name="connsiteY0" fmla="*/ 0 h 2135354"/>
                  <a:gd name="connsiteX1" fmla="*/ 818240 w 1392037"/>
                  <a:gd name="connsiteY1" fmla="*/ 0 h 2135354"/>
                  <a:gd name="connsiteX2" fmla="*/ 1392037 w 1392037"/>
                  <a:gd name="connsiteY2" fmla="*/ 1727123 h 2135354"/>
                  <a:gd name="connsiteX3" fmla="*/ 1375721 w 1392037"/>
                  <a:gd name="connsiteY3" fmla="*/ 1841423 h 2135354"/>
                  <a:gd name="connsiteX4" fmla="*/ 1379162 w 1392037"/>
                  <a:gd name="connsiteY4" fmla="*/ 1855288 h 2135354"/>
                  <a:gd name="connsiteX5" fmla="*/ 689581 w 1392037"/>
                  <a:gd name="connsiteY5" fmla="*/ 2135354 h 2135354"/>
                  <a:gd name="connsiteX6" fmla="*/ 0 w 1392037"/>
                  <a:gd name="connsiteY6" fmla="*/ 1855288 h 2135354"/>
                  <a:gd name="connsiteX7" fmla="*/ 559510 w 1392037"/>
                  <a:gd name="connsiteY7" fmla="*/ 0 h 2135354"/>
                  <a:gd name="connsiteX0" fmla="*/ 559510 w 1379162"/>
                  <a:gd name="connsiteY0" fmla="*/ 0 h 2135354"/>
                  <a:gd name="connsiteX1" fmla="*/ 818240 w 1379162"/>
                  <a:gd name="connsiteY1" fmla="*/ 0 h 2135354"/>
                  <a:gd name="connsiteX2" fmla="*/ 1375721 w 1379162"/>
                  <a:gd name="connsiteY2" fmla="*/ 1841423 h 2135354"/>
                  <a:gd name="connsiteX3" fmla="*/ 1379162 w 1379162"/>
                  <a:gd name="connsiteY3" fmla="*/ 1855288 h 2135354"/>
                  <a:gd name="connsiteX4" fmla="*/ 689581 w 1379162"/>
                  <a:gd name="connsiteY4" fmla="*/ 2135354 h 2135354"/>
                  <a:gd name="connsiteX5" fmla="*/ 0 w 1379162"/>
                  <a:gd name="connsiteY5" fmla="*/ 1855288 h 2135354"/>
                  <a:gd name="connsiteX6" fmla="*/ 559510 w 1379162"/>
                  <a:gd name="connsiteY6" fmla="*/ 0 h 2135354"/>
                  <a:gd name="connsiteX0" fmla="*/ 559510 w 1379162"/>
                  <a:gd name="connsiteY0" fmla="*/ 3 h 2135357"/>
                  <a:gd name="connsiteX1" fmla="*/ 818240 w 1379162"/>
                  <a:gd name="connsiteY1" fmla="*/ 3 h 2135357"/>
                  <a:gd name="connsiteX2" fmla="*/ 1375721 w 1379162"/>
                  <a:gd name="connsiteY2" fmla="*/ 1841426 h 2135357"/>
                  <a:gd name="connsiteX3" fmla="*/ 1379162 w 1379162"/>
                  <a:gd name="connsiteY3" fmla="*/ 1855291 h 2135357"/>
                  <a:gd name="connsiteX4" fmla="*/ 689581 w 1379162"/>
                  <a:gd name="connsiteY4" fmla="*/ 2135357 h 2135357"/>
                  <a:gd name="connsiteX5" fmla="*/ 0 w 1379162"/>
                  <a:gd name="connsiteY5" fmla="*/ 1855291 h 2135357"/>
                  <a:gd name="connsiteX6" fmla="*/ 559510 w 1379162"/>
                  <a:gd name="connsiteY6" fmla="*/ 3 h 2135357"/>
                  <a:gd name="connsiteX0" fmla="*/ 559510 w 1379162"/>
                  <a:gd name="connsiteY0" fmla="*/ 40216 h 2175570"/>
                  <a:gd name="connsiteX1" fmla="*/ 818240 w 1379162"/>
                  <a:gd name="connsiteY1" fmla="*/ 40216 h 2175570"/>
                  <a:gd name="connsiteX2" fmla="*/ 1375721 w 1379162"/>
                  <a:gd name="connsiteY2" fmla="*/ 1881639 h 2175570"/>
                  <a:gd name="connsiteX3" fmla="*/ 1379162 w 1379162"/>
                  <a:gd name="connsiteY3" fmla="*/ 1895504 h 2175570"/>
                  <a:gd name="connsiteX4" fmla="*/ 689581 w 1379162"/>
                  <a:gd name="connsiteY4" fmla="*/ 2175570 h 2175570"/>
                  <a:gd name="connsiteX5" fmla="*/ 0 w 1379162"/>
                  <a:gd name="connsiteY5" fmla="*/ 1895504 h 2175570"/>
                  <a:gd name="connsiteX6" fmla="*/ 559510 w 1379162"/>
                  <a:gd name="connsiteY6" fmla="*/ 40216 h 2175570"/>
                  <a:gd name="connsiteX0" fmla="*/ 559510 w 1379162"/>
                  <a:gd name="connsiteY0" fmla="*/ 50079 h 2185433"/>
                  <a:gd name="connsiteX1" fmla="*/ 818240 w 1379162"/>
                  <a:gd name="connsiteY1" fmla="*/ 50079 h 2185433"/>
                  <a:gd name="connsiteX2" fmla="*/ 1375721 w 1379162"/>
                  <a:gd name="connsiteY2" fmla="*/ 1891502 h 2185433"/>
                  <a:gd name="connsiteX3" fmla="*/ 1379162 w 1379162"/>
                  <a:gd name="connsiteY3" fmla="*/ 1905367 h 2185433"/>
                  <a:gd name="connsiteX4" fmla="*/ 689581 w 1379162"/>
                  <a:gd name="connsiteY4" fmla="*/ 2185433 h 2185433"/>
                  <a:gd name="connsiteX5" fmla="*/ 0 w 1379162"/>
                  <a:gd name="connsiteY5" fmla="*/ 1905367 h 2185433"/>
                  <a:gd name="connsiteX6" fmla="*/ 559510 w 1379162"/>
                  <a:gd name="connsiteY6" fmla="*/ 50079 h 2185433"/>
                  <a:gd name="connsiteX0" fmla="*/ 559510 w 1379162"/>
                  <a:gd name="connsiteY0" fmla="*/ 52984 h 2188338"/>
                  <a:gd name="connsiteX1" fmla="*/ 818240 w 1379162"/>
                  <a:gd name="connsiteY1" fmla="*/ 52984 h 2188338"/>
                  <a:gd name="connsiteX2" fmla="*/ 1375721 w 1379162"/>
                  <a:gd name="connsiteY2" fmla="*/ 1894407 h 2188338"/>
                  <a:gd name="connsiteX3" fmla="*/ 1379162 w 1379162"/>
                  <a:gd name="connsiteY3" fmla="*/ 1908272 h 2188338"/>
                  <a:gd name="connsiteX4" fmla="*/ 689581 w 1379162"/>
                  <a:gd name="connsiteY4" fmla="*/ 2188338 h 2188338"/>
                  <a:gd name="connsiteX5" fmla="*/ 0 w 1379162"/>
                  <a:gd name="connsiteY5" fmla="*/ 1908272 h 2188338"/>
                  <a:gd name="connsiteX6" fmla="*/ 559510 w 1379162"/>
                  <a:gd name="connsiteY6" fmla="*/ 52984 h 2188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9162" h="2188338">
                    <a:moveTo>
                      <a:pt x="559510" y="52984"/>
                    </a:moveTo>
                    <a:cubicBezTo>
                      <a:pt x="593366" y="5359"/>
                      <a:pt x="731997" y="-37503"/>
                      <a:pt x="818240" y="52984"/>
                    </a:cubicBezTo>
                    <a:cubicBezTo>
                      <a:pt x="816162" y="50325"/>
                      <a:pt x="1282234" y="1585192"/>
                      <a:pt x="1375721" y="1894407"/>
                    </a:cubicBezTo>
                    <a:cubicBezTo>
                      <a:pt x="1378870" y="1898789"/>
                      <a:pt x="1379162" y="1903517"/>
                      <a:pt x="1379162" y="1908272"/>
                    </a:cubicBezTo>
                    <a:cubicBezTo>
                      <a:pt x="1379162" y="2062948"/>
                      <a:pt x="1070426" y="2188338"/>
                      <a:pt x="689581" y="2188338"/>
                    </a:cubicBezTo>
                    <a:cubicBezTo>
                      <a:pt x="308736" y="2188338"/>
                      <a:pt x="0" y="2062948"/>
                      <a:pt x="0" y="1908272"/>
                    </a:cubicBezTo>
                    <a:lnTo>
                      <a:pt x="559510" y="52984"/>
                    </a:lnTo>
                    <a:close/>
                  </a:path>
                </a:pathLst>
              </a:custGeom>
              <a:gradFill flip="none" rotWithShape="1">
                <a:gsLst>
                  <a:gs pos="70000">
                    <a:srgbClr val="FF810E"/>
                  </a:gs>
                  <a:gs pos="31000">
                    <a:srgbClr val="FF7711"/>
                  </a:gs>
                  <a:gs pos="53000">
                    <a:srgbClr val="FFB001"/>
                  </a:gs>
                  <a:gs pos="89000">
                    <a:srgbClr val="D74E05"/>
                  </a:gs>
                  <a:gs pos="0">
                    <a:srgbClr val="C73E0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椭圆 10"/>
              <p:cNvSpPr/>
              <p:nvPr/>
            </p:nvSpPr>
            <p:spPr>
              <a:xfrm>
                <a:off x="7264372" y="3236425"/>
                <a:ext cx="759356" cy="429154"/>
              </a:xfrm>
              <a:custGeom>
                <a:avLst/>
                <a:gdLst/>
                <a:ahLst/>
                <a:cxnLst/>
                <a:rect l="l" t="t" r="r" b="b"/>
                <a:pathLst>
                  <a:path w="590834" h="334594">
                    <a:moveTo>
                      <a:pt x="86928" y="0"/>
                    </a:moveTo>
                    <a:cubicBezTo>
                      <a:pt x="160265" y="23782"/>
                      <a:pt x="240109" y="35684"/>
                      <a:pt x="323402" y="35684"/>
                    </a:cubicBezTo>
                    <a:cubicBezTo>
                      <a:pt x="387332" y="35684"/>
                      <a:pt x="449230" y="28672"/>
                      <a:pt x="507434" y="13120"/>
                    </a:cubicBezTo>
                    <a:cubicBezTo>
                      <a:pt x="531772" y="93575"/>
                      <a:pt x="560176" y="187373"/>
                      <a:pt x="590834" y="288543"/>
                    </a:cubicBezTo>
                    <a:cubicBezTo>
                      <a:pt x="499769" y="318822"/>
                      <a:pt x="400175" y="334594"/>
                      <a:pt x="296010" y="334594"/>
                    </a:cubicBezTo>
                    <a:cubicBezTo>
                      <a:pt x="191403" y="334594"/>
                      <a:pt x="91406" y="318688"/>
                      <a:pt x="0" y="288246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椭圆 10"/>
              <p:cNvSpPr/>
              <p:nvPr/>
            </p:nvSpPr>
            <p:spPr>
              <a:xfrm>
                <a:off x="7054645" y="3976593"/>
                <a:ext cx="1181221" cy="417099"/>
              </a:xfrm>
              <a:custGeom>
                <a:avLst/>
                <a:gdLst/>
                <a:ahLst/>
                <a:cxnLst/>
                <a:rect l="l" t="t" r="r" b="b"/>
                <a:pathLst>
                  <a:path w="1082218" h="392352">
                    <a:moveTo>
                      <a:pt x="92746" y="0"/>
                    </a:moveTo>
                    <a:cubicBezTo>
                      <a:pt x="229132" y="56158"/>
                      <a:pt x="381210" y="86960"/>
                      <a:pt x="541436" y="86960"/>
                    </a:cubicBezTo>
                    <a:cubicBezTo>
                      <a:pt x="701493" y="86960"/>
                      <a:pt x="853418" y="56223"/>
                      <a:pt x="989694" y="184"/>
                    </a:cubicBezTo>
                    <a:cubicBezTo>
                      <a:pt x="1021621" y="105469"/>
                      <a:pt x="1052999" y="208935"/>
                      <a:pt x="1082218" y="305289"/>
                    </a:cubicBezTo>
                    <a:cubicBezTo>
                      <a:pt x="917102" y="361516"/>
                      <a:pt x="732512" y="392352"/>
                      <a:pt x="537839" y="392352"/>
                    </a:cubicBezTo>
                    <a:cubicBezTo>
                      <a:pt x="345739" y="392352"/>
                      <a:pt x="163457" y="362325"/>
                      <a:pt x="0" y="307539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4381489" y="4929199"/>
            <a:ext cx="2085499" cy="1243767"/>
            <a:chOff x="4384189" y="4000504"/>
            <a:chExt cx="3211016" cy="1915013"/>
          </a:xfrm>
        </p:grpSpPr>
        <p:sp>
          <p:nvSpPr>
            <p:cNvPr id="15" name="椭圆 10"/>
            <p:cNvSpPr>
              <a:spLocks noChangeArrowheads="1"/>
            </p:cNvSpPr>
            <p:nvPr/>
          </p:nvSpPr>
          <p:spPr bwMode="auto">
            <a:xfrm flipH="1" flipV="1">
              <a:off x="4384189" y="5072074"/>
              <a:ext cx="3211016" cy="84344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3000"/>
                    <a:lumOff val="7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4" name="组合 14"/>
            <p:cNvGrpSpPr>
              <a:grpSpLocks/>
            </p:cNvGrpSpPr>
            <p:nvPr/>
          </p:nvGrpSpPr>
          <p:grpSpPr bwMode="auto">
            <a:xfrm>
              <a:off x="5504698" y="4000504"/>
              <a:ext cx="996950" cy="1784350"/>
              <a:chOff x="6876256" y="2742174"/>
              <a:chExt cx="1513892" cy="2709936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6876256" y="4093288"/>
                <a:ext cx="1512168" cy="1358822"/>
              </a:xfrm>
              <a:prstGeom prst="roundRect">
                <a:avLst>
                  <a:gd name="adj" fmla="val 5673"/>
                </a:avLst>
              </a:prstGeom>
              <a:gradFill flip="none" rotWithShape="1">
                <a:gsLst>
                  <a:gs pos="42000">
                    <a:srgbClr val="FF7711"/>
                  </a:gs>
                  <a:gs pos="8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</a:gsLst>
                <a:lin ang="6600000" scaled="0"/>
                <a:tileRect/>
              </a:gradFill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extrusionH="63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6877980" y="4082395"/>
                <a:ext cx="1512168" cy="1358822"/>
              </a:xfrm>
              <a:prstGeom prst="roundRect">
                <a:avLst>
                  <a:gd name="adj" fmla="val 5673"/>
                </a:avLst>
              </a:prstGeom>
              <a:noFill/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10"/>
              <p:cNvSpPr/>
              <p:nvPr/>
            </p:nvSpPr>
            <p:spPr>
              <a:xfrm>
                <a:off x="6953397" y="2742174"/>
                <a:ext cx="1378895" cy="2189165"/>
              </a:xfrm>
              <a:custGeom>
                <a:avLst/>
                <a:gdLst>
                  <a:gd name="connsiteX0" fmla="*/ 564273 w 1405538"/>
                  <a:gd name="connsiteY0" fmla="*/ 0 h 2135354"/>
                  <a:gd name="connsiteX1" fmla="*/ 823003 w 1405538"/>
                  <a:gd name="connsiteY1" fmla="*/ 0 h 2135354"/>
                  <a:gd name="connsiteX2" fmla="*/ 1405538 w 1405538"/>
                  <a:gd name="connsiteY2" fmla="*/ 1732147 h 2135354"/>
                  <a:gd name="connsiteX3" fmla="*/ 1387275 w 1405538"/>
                  <a:gd name="connsiteY3" fmla="*/ 1841423 h 2135354"/>
                  <a:gd name="connsiteX4" fmla="*/ 1380484 w 1405538"/>
                  <a:gd name="connsiteY4" fmla="*/ 1841423 h 2135354"/>
                  <a:gd name="connsiteX5" fmla="*/ 1383925 w 1405538"/>
                  <a:gd name="connsiteY5" fmla="*/ 1855288 h 2135354"/>
                  <a:gd name="connsiteX6" fmla="*/ 694344 w 1405538"/>
                  <a:gd name="connsiteY6" fmla="*/ 2135354 h 2135354"/>
                  <a:gd name="connsiteX7" fmla="*/ 4763 w 1405538"/>
                  <a:gd name="connsiteY7" fmla="*/ 1855288 h 2135354"/>
                  <a:gd name="connsiteX8" fmla="*/ 8205 w 1405538"/>
                  <a:gd name="connsiteY8" fmla="*/ 1841423 h 2135354"/>
                  <a:gd name="connsiteX9" fmla="*/ 0 w 1405538"/>
                  <a:gd name="connsiteY9" fmla="*/ 1841423 h 2135354"/>
                  <a:gd name="connsiteX10" fmla="*/ 564273 w 1405538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60593 w 1457926"/>
                  <a:gd name="connsiteY8" fmla="*/ 1841423 h 2135354"/>
                  <a:gd name="connsiteX9" fmla="*/ 0 w 1457926"/>
                  <a:gd name="connsiteY9" fmla="*/ 1731886 h 2135354"/>
                  <a:gd name="connsiteX10" fmla="*/ 616661 w 1457926"/>
                  <a:gd name="connsiteY10" fmla="*/ 0 h 2135354"/>
                  <a:gd name="connsiteX0" fmla="*/ 689418 w 1530683"/>
                  <a:gd name="connsiteY0" fmla="*/ 0 h 2135354"/>
                  <a:gd name="connsiteX1" fmla="*/ 948148 w 1530683"/>
                  <a:gd name="connsiteY1" fmla="*/ 0 h 2135354"/>
                  <a:gd name="connsiteX2" fmla="*/ 1530683 w 1530683"/>
                  <a:gd name="connsiteY2" fmla="*/ 1732147 h 2135354"/>
                  <a:gd name="connsiteX3" fmla="*/ 1512420 w 1530683"/>
                  <a:gd name="connsiteY3" fmla="*/ 1841423 h 2135354"/>
                  <a:gd name="connsiteX4" fmla="*/ 1505629 w 1530683"/>
                  <a:gd name="connsiteY4" fmla="*/ 1841423 h 2135354"/>
                  <a:gd name="connsiteX5" fmla="*/ 1509070 w 1530683"/>
                  <a:gd name="connsiteY5" fmla="*/ 1855288 h 2135354"/>
                  <a:gd name="connsiteX6" fmla="*/ 819489 w 1530683"/>
                  <a:gd name="connsiteY6" fmla="*/ 2135354 h 2135354"/>
                  <a:gd name="connsiteX7" fmla="*/ 129908 w 1530683"/>
                  <a:gd name="connsiteY7" fmla="*/ 1855288 h 2135354"/>
                  <a:gd name="connsiteX8" fmla="*/ 0 w 1530683"/>
                  <a:gd name="connsiteY8" fmla="*/ 1841423 h 2135354"/>
                  <a:gd name="connsiteX9" fmla="*/ 72757 w 1530683"/>
                  <a:gd name="connsiteY9" fmla="*/ 1731886 h 2135354"/>
                  <a:gd name="connsiteX10" fmla="*/ 689418 w 1530683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0 w 1457926"/>
                  <a:gd name="connsiteY8" fmla="*/ 1731886 h 2135354"/>
                  <a:gd name="connsiteX9" fmla="*/ 616661 w 1457926"/>
                  <a:gd name="connsiteY9" fmla="*/ 0 h 2135354"/>
                  <a:gd name="connsiteX0" fmla="*/ 559510 w 1400775"/>
                  <a:gd name="connsiteY0" fmla="*/ 0 h 2135354"/>
                  <a:gd name="connsiteX1" fmla="*/ 818240 w 1400775"/>
                  <a:gd name="connsiteY1" fmla="*/ 0 h 2135354"/>
                  <a:gd name="connsiteX2" fmla="*/ 1400775 w 1400775"/>
                  <a:gd name="connsiteY2" fmla="*/ 1732147 h 2135354"/>
                  <a:gd name="connsiteX3" fmla="*/ 1382512 w 1400775"/>
                  <a:gd name="connsiteY3" fmla="*/ 1841423 h 2135354"/>
                  <a:gd name="connsiteX4" fmla="*/ 1375721 w 1400775"/>
                  <a:gd name="connsiteY4" fmla="*/ 1841423 h 2135354"/>
                  <a:gd name="connsiteX5" fmla="*/ 1379162 w 1400775"/>
                  <a:gd name="connsiteY5" fmla="*/ 1855288 h 2135354"/>
                  <a:gd name="connsiteX6" fmla="*/ 689581 w 1400775"/>
                  <a:gd name="connsiteY6" fmla="*/ 2135354 h 2135354"/>
                  <a:gd name="connsiteX7" fmla="*/ 0 w 1400775"/>
                  <a:gd name="connsiteY7" fmla="*/ 1855288 h 2135354"/>
                  <a:gd name="connsiteX8" fmla="*/ 559510 w 1400775"/>
                  <a:gd name="connsiteY8" fmla="*/ 0 h 2135354"/>
                  <a:gd name="connsiteX0" fmla="*/ 559510 w 1382512"/>
                  <a:gd name="connsiteY0" fmla="*/ 0 h 2135354"/>
                  <a:gd name="connsiteX1" fmla="*/ 818240 w 1382512"/>
                  <a:gd name="connsiteY1" fmla="*/ 0 h 2135354"/>
                  <a:gd name="connsiteX2" fmla="*/ 1382512 w 1382512"/>
                  <a:gd name="connsiteY2" fmla="*/ 1841423 h 2135354"/>
                  <a:gd name="connsiteX3" fmla="*/ 1375721 w 1382512"/>
                  <a:gd name="connsiteY3" fmla="*/ 1841423 h 2135354"/>
                  <a:gd name="connsiteX4" fmla="*/ 1379162 w 1382512"/>
                  <a:gd name="connsiteY4" fmla="*/ 1855288 h 2135354"/>
                  <a:gd name="connsiteX5" fmla="*/ 689581 w 1382512"/>
                  <a:gd name="connsiteY5" fmla="*/ 2135354 h 2135354"/>
                  <a:gd name="connsiteX6" fmla="*/ 0 w 1382512"/>
                  <a:gd name="connsiteY6" fmla="*/ 1855288 h 2135354"/>
                  <a:gd name="connsiteX7" fmla="*/ 559510 w 1382512"/>
                  <a:gd name="connsiteY7" fmla="*/ 0 h 2135354"/>
                  <a:gd name="connsiteX0" fmla="*/ 559510 w 1392037"/>
                  <a:gd name="connsiteY0" fmla="*/ 0 h 2135354"/>
                  <a:gd name="connsiteX1" fmla="*/ 818240 w 1392037"/>
                  <a:gd name="connsiteY1" fmla="*/ 0 h 2135354"/>
                  <a:gd name="connsiteX2" fmla="*/ 1392037 w 1392037"/>
                  <a:gd name="connsiteY2" fmla="*/ 1727123 h 2135354"/>
                  <a:gd name="connsiteX3" fmla="*/ 1375721 w 1392037"/>
                  <a:gd name="connsiteY3" fmla="*/ 1841423 h 2135354"/>
                  <a:gd name="connsiteX4" fmla="*/ 1379162 w 1392037"/>
                  <a:gd name="connsiteY4" fmla="*/ 1855288 h 2135354"/>
                  <a:gd name="connsiteX5" fmla="*/ 689581 w 1392037"/>
                  <a:gd name="connsiteY5" fmla="*/ 2135354 h 2135354"/>
                  <a:gd name="connsiteX6" fmla="*/ 0 w 1392037"/>
                  <a:gd name="connsiteY6" fmla="*/ 1855288 h 2135354"/>
                  <a:gd name="connsiteX7" fmla="*/ 559510 w 1392037"/>
                  <a:gd name="connsiteY7" fmla="*/ 0 h 2135354"/>
                  <a:gd name="connsiteX0" fmla="*/ 559510 w 1379162"/>
                  <a:gd name="connsiteY0" fmla="*/ 0 h 2135354"/>
                  <a:gd name="connsiteX1" fmla="*/ 818240 w 1379162"/>
                  <a:gd name="connsiteY1" fmla="*/ 0 h 2135354"/>
                  <a:gd name="connsiteX2" fmla="*/ 1375721 w 1379162"/>
                  <a:gd name="connsiteY2" fmla="*/ 1841423 h 2135354"/>
                  <a:gd name="connsiteX3" fmla="*/ 1379162 w 1379162"/>
                  <a:gd name="connsiteY3" fmla="*/ 1855288 h 2135354"/>
                  <a:gd name="connsiteX4" fmla="*/ 689581 w 1379162"/>
                  <a:gd name="connsiteY4" fmla="*/ 2135354 h 2135354"/>
                  <a:gd name="connsiteX5" fmla="*/ 0 w 1379162"/>
                  <a:gd name="connsiteY5" fmla="*/ 1855288 h 2135354"/>
                  <a:gd name="connsiteX6" fmla="*/ 559510 w 1379162"/>
                  <a:gd name="connsiteY6" fmla="*/ 0 h 2135354"/>
                  <a:gd name="connsiteX0" fmla="*/ 559510 w 1379162"/>
                  <a:gd name="connsiteY0" fmla="*/ 3 h 2135357"/>
                  <a:gd name="connsiteX1" fmla="*/ 818240 w 1379162"/>
                  <a:gd name="connsiteY1" fmla="*/ 3 h 2135357"/>
                  <a:gd name="connsiteX2" fmla="*/ 1375721 w 1379162"/>
                  <a:gd name="connsiteY2" fmla="*/ 1841426 h 2135357"/>
                  <a:gd name="connsiteX3" fmla="*/ 1379162 w 1379162"/>
                  <a:gd name="connsiteY3" fmla="*/ 1855291 h 2135357"/>
                  <a:gd name="connsiteX4" fmla="*/ 689581 w 1379162"/>
                  <a:gd name="connsiteY4" fmla="*/ 2135357 h 2135357"/>
                  <a:gd name="connsiteX5" fmla="*/ 0 w 1379162"/>
                  <a:gd name="connsiteY5" fmla="*/ 1855291 h 2135357"/>
                  <a:gd name="connsiteX6" fmla="*/ 559510 w 1379162"/>
                  <a:gd name="connsiteY6" fmla="*/ 3 h 2135357"/>
                  <a:gd name="connsiteX0" fmla="*/ 559510 w 1379162"/>
                  <a:gd name="connsiteY0" fmla="*/ 40216 h 2175570"/>
                  <a:gd name="connsiteX1" fmla="*/ 818240 w 1379162"/>
                  <a:gd name="connsiteY1" fmla="*/ 40216 h 2175570"/>
                  <a:gd name="connsiteX2" fmla="*/ 1375721 w 1379162"/>
                  <a:gd name="connsiteY2" fmla="*/ 1881639 h 2175570"/>
                  <a:gd name="connsiteX3" fmla="*/ 1379162 w 1379162"/>
                  <a:gd name="connsiteY3" fmla="*/ 1895504 h 2175570"/>
                  <a:gd name="connsiteX4" fmla="*/ 689581 w 1379162"/>
                  <a:gd name="connsiteY4" fmla="*/ 2175570 h 2175570"/>
                  <a:gd name="connsiteX5" fmla="*/ 0 w 1379162"/>
                  <a:gd name="connsiteY5" fmla="*/ 1895504 h 2175570"/>
                  <a:gd name="connsiteX6" fmla="*/ 559510 w 1379162"/>
                  <a:gd name="connsiteY6" fmla="*/ 40216 h 2175570"/>
                  <a:gd name="connsiteX0" fmla="*/ 559510 w 1379162"/>
                  <a:gd name="connsiteY0" fmla="*/ 50079 h 2185433"/>
                  <a:gd name="connsiteX1" fmla="*/ 818240 w 1379162"/>
                  <a:gd name="connsiteY1" fmla="*/ 50079 h 2185433"/>
                  <a:gd name="connsiteX2" fmla="*/ 1375721 w 1379162"/>
                  <a:gd name="connsiteY2" fmla="*/ 1891502 h 2185433"/>
                  <a:gd name="connsiteX3" fmla="*/ 1379162 w 1379162"/>
                  <a:gd name="connsiteY3" fmla="*/ 1905367 h 2185433"/>
                  <a:gd name="connsiteX4" fmla="*/ 689581 w 1379162"/>
                  <a:gd name="connsiteY4" fmla="*/ 2185433 h 2185433"/>
                  <a:gd name="connsiteX5" fmla="*/ 0 w 1379162"/>
                  <a:gd name="connsiteY5" fmla="*/ 1905367 h 2185433"/>
                  <a:gd name="connsiteX6" fmla="*/ 559510 w 1379162"/>
                  <a:gd name="connsiteY6" fmla="*/ 50079 h 2185433"/>
                  <a:gd name="connsiteX0" fmla="*/ 559510 w 1379162"/>
                  <a:gd name="connsiteY0" fmla="*/ 52984 h 2188338"/>
                  <a:gd name="connsiteX1" fmla="*/ 818240 w 1379162"/>
                  <a:gd name="connsiteY1" fmla="*/ 52984 h 2188338"/>
                  <a:gd name="connsiteX2" fmla="*/ 1375721 w 1379162"/>
                  <a:gd name="connsiteY2" fmla="*/ 1894407 h 2188338"/>
                  <a:gd name="connsiteX3" fmla="*/ 1379162 w 1379162"/>
                  <a:gd name="connsiteY3" fmla="*/ 1908272 h 2188338"/>
                  <a:gd name="connsiteX4" fmla="*/ 689581 w 1379162"/>
                  <a:gd name="connsiteY4" fmla="*/ 2188338 h 2188338"/>
                  <a:gd name="connsiteX5" fmla="*/ 0 w 1379162"/>
                  <a:gd name="connsiteY5" fmla="*/ 1908272 h 2188338"/>
                  <a:gd name="connsiteX6" fmla="*/ 559510 w 1379162"/>
                  <a:gd name="connsiteY6" fmla="*/ 52984 h 2188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9162" h="2188338">
                    <a:moveTo>
                      <a:pt x="559510" y="52984"/>
                    </a:moveTo>
                    <a:cubicBezTo>
                      <a:pt x="593366" y="5359"/>
                      <a:pt x="731997" y="-37503"/>
                      <a:pt x="818240" y="52984"/>
                    </a:cubicBezTo>
                    <a:cubicBezTo>
                      <a:pt x="816162" y="50325"/>
                      <a:pt x="1282234" y="1585192"/>
                      <a:pt x="1375721" y="1894407"/>
                    </a:cubicBezTo>
                    <a:cubicBezTo>
                      <a:pt x="1378870" y="1898789"/>
                      <a:pt x="1379162" y="1903517"/>
                      <a:pt x="1379162" y="1908272"/>
                    </a:cubicBezTo>
                    <a:cubicBezTo>
                      <a:pt x="1379162" y="2062948"/>
                      <a:pt x="1070426" y="2188338"/>
                      <a:pt x="689581" y="2188338"/>
                    </a:cubicBezTo>
                    <a:cubicBezTo>
                      <a:pt x="308736" y="2188338"/>
                      <a:pt x="0" y="2062948"/>
                      <a:pt x="0" y="1908272"/>
                    </a:cubicBezTo>
                    <a:lnTo>
                      <a:pt x="559510" y="52984"/>
                    </a:lnTo>
                    <a:close/>
                  </a:path>
                </a:pathLst>
              </a:custGeom>
              <a:gradFill flip="none" rotWithShape="1">
                <a:gsLst>
                  <a:gs pos="70000">
                    <a:srgbClr val="FF810E"/>
                  </a:gs>
                  <a:gs pos="31000">
                    <a:srgbClr val="FF7711"/>
                  </a:gs>
                  <a:gs pos="53000">
                    <a:srgbClr val="FFB001"/>
                  </a:gs>
                  <a:gs pos="89000">
                    <a:srgbClr val="D74E05"/>
                  </a:gs>
                  <a:gs pos="0">
                    <a:srgbClr val="C73E0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椭圆 10"/>
              <p:cNvSpPr/>
              <p:nvPr/>
            </p:nvSpPr>
            <p:spPr>
              <a:xfrm>
                <a:off x="7264371" y="3236425"/>
                <a:ext cx="759357" cy="429154"/>
              </a:xfrm>
              <a:custGeom>
                <a:avLst/>
                <a:gdLst/>
                <a:ahLst/>
                <a:cxnLst/>
                <a:rect l="l" t="t" r="r" b="b"/>
                <a:pathLst>
                  <a:path w="590834" h="334594">
                    <a:moveTo>
                      <a:pt x="86928" y="0"/>
                    </a:moveTo>
                    <a:cubicBezTo>
                      <a:pt x="160265" y="23782"/>
                      <a:pt x="240109" y="35684"/>
                      <a:pt x="323402" y="35684"/>
                    </a:cubicBezTo>
                    <a:cubicBezTo>
                      <a:pt x="387332" y="35684"/>
                      <a:pt x="449230" y="28672"/>
                      <a:pt x="507434" y="13120"/>
                    </a:cubicBezTo>
                    <a:cubicBezTo>
                      <a:pt x="531772" y="93575"/>
                      <a:pt x="560176" y="187373"/>
                      <a:pt x="590834" y="288543"/>
                    </a:cubicBezTo>
                    <a:cubicBezTo>
                      <a:pt x="499769" y="318822"/>
                      <a:pt x="400175" y="334594"/>
                      <a:pt x="296010" y="334594"/>
                    </a:cubicBezTo>
                    <a:cubicBezTo>
                      <a:pt x="191403" y="334594"/>
                      <a:pt x="91406" y="318688"/>
                      <a:pt x="0" y="288246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椭圆 10"/>
              <p:cNvSpPr/>
              <p:nvPr/>
            </p:nvSpPr>
            <p:spPr>
              <a:xfrm>
                <a:off x="7054645" y="3976593"/>
                <a:ext cx="1181221" cy="417099"/>
              </a:xfrm>
              <a:custGeom>
                <a:avLst/>
                <a:gdLst/>
                <a:ahLst/>
                <a:cxnLst/>
                <a:rect l="l" t="t" r="r" b="b"/>
                <a:pathLst>
                  <a:path w="1082218" h="392352">
                    <a:moveTo>
                      <a:pt x="92746" y="0"/>
                    </a:moveTo>
                    <a:cubicBezTo>
                      <a:pt x="229132" y="56158"/>
                      <a:pt x="381210" y="86960"/>
                      <a:pt x="541436" y="86960"/>
                    </a:cubicBezTo>
                    <a:cubicBezTo>
                      <a:pt x="701493" y="86960"/>
                      <a:pt x="853418" y="56223"/>
                      <a:pt x="989694" y="184"/>
                    </a:cubicBezTo>
                    <a:cubicBezTo>
                      <a:pt x="1021621" y="105469"/>
                      <a:pt x="1052999" y="208935"/>
                      <a:pt x="1082218" y="305289"/>
                    </a:cubicBezTo>
                    <a:cubicBezTo>
                      <a:pt x="917102" y="361516"/>
                      <a:pt x="732512" y="392352"/>
                      <a:pt x="537839" y="392352"/>
                    </a:cubicBezTo>
                    <a:cubicBezTo>
                      <a:pt x="345739" y="392352"/>
                      <a:pt x="163457" y="362325"/>
                      <a:pt x="0" y="307539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6453191" y="4929199"/>
            <a:ext cx="2085499" cy="1243767"/>
            <a:chOff x="4384189" y="4000504"/>
            <a:chExt cx="3211016" cy="1915013"/>
          </a:xfrm>
        </p:grpSpPr>
        <p:sp>
          <p:nvSpPr>
            <p:cNvPr id="74" name="椭圆 10"/>
            <p:cNvSpPr>
              <a:spLocks noChangeArrowheads="1"/>
            </p:cNvSpPr>
            <p:nvPr/>
          </p:nvSpPr>
          <p:spPr bwMode="auto">
            <a:xfrm flipH="1" flipV="1">
              <a:off x="4384189" y="5072074"/>
              <a:ext cx="3211016" cy="84344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3000"/>
                    <a:lumOff val="7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5" name="组合 14"/>
            <p:cNvGrpSpPr>
              <a:grpSpLocks/>
            </p:cNvGrpSpPr>
            <p:nvPr/>
          </p:nvGrpSpPr>
          <p:grpSpPr bwMode="auto">
            <a:xfrm>
              <a:off x="5504698" y="4000502"/>
              <a:ext cx="996950" cy="1784350"/>
              <a:chOff x="6876256" y="2742174"/>
              <a:chExt cx="1513892" cy="2709936"/>
            </a:xfrm>
          </p:grpSpPr>
          <p:sp>
            <p:nvSpPr>
              <p:cNvPr id="76" name="圆角矩形 75"/>
              <p:cNvSpPr/>
              <p:nvPr/>
            </p:nvSpPr>
            <p:spPr>
              <a:xfrm>
                <a:off x="6876256" y="4093288"/>
                <a:ext cx="1512168" cy="1358822"/>
              </a:xfrm>
              <a:prstGeom prst="roundRect">
                <a:avLst>
                  <a:gd name="adj" fmla="val 5673"/>
                </a:avLst>
              </a:prstGeom>
              <a:gradFill flip="none" rotWithShape="1">
                <a:gsLst>
                  <a:gs pos="42000">
                    <a:srgbClr val="FF7711"/>
                  </a:gs>
                  <a:gs pos="8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</a:gsLst>
                <a:lin ang="6600000" scaled="0"/>
                <a:tileRect/>
              </a:gradFill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extrusionH="63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6877980" y="4082395"/>
                <a:ext cx="1512168" cy="1358822"/>
              </a:xfrm>
              <a:prstGeom prst="roundRect">
                <a:avLst>
                  <a:gd name="adj" fmla="val 5673"/>
                </a:avLst>
              </a:prstGeom>
              <a:noFill/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椭圆 10"/>
              <p:cNvSpPr/>
              <p:nvPr/>
            </p:nvSpPr>
            <p:spPr>
              <a:xfrm>
                <a:off x="6953397" y="2742174"/>
                <a:ext cx="1378895" cy="2189165"/>
              </a:xfrm>
              <a:custGeom>
                <a:avLst/>
                <a:gdLst>
                  <a:gd name="connsiteX0" fmla="*/ 564273 w 1405538"/>
                  <a:gd name="connsiteY0" fmla="*/ 0 h 2135354"/>
                  <a:gd name="connsiteX1" fmla="*/ 823003 w 1405538"/>
                  <a:gd name="connsiteY1" fmla="*/ 0 h 2135354"/>
                  <a:gd name="connsiteX2" fmla="*/ 1405538 w 1405538"/>
                  <a:gd name="connsiteY2" fmla="*/ 1732147 h 2135354"/>
                  <a:gd name="connsiteX3" fmla="*/ 1387275 w 1405538"/>
                  <a:gd name="connsiteY3" fmla="*/ 1841423 h 2135354"/>
                  <a:gd name="connsiteX4" fmla="*/ 1380484 w 1405538"/>
                  <a:gd name="connsiteY4" fmla="*/ 1841423 h 2135354"/>
                  <a:gd name="connsiteX5" fmla="*/ 1383925 w 1405538"/>
                  <a:gd name="connsiteY5" fmla="*/ 1855288 h 2135354"/>
                  <a:gd name="connsiteX6" fmla="*/ 694344 w 1405538"/>
                  <a:gd name="connsiteY6" fmla="*/ 2135354 h 2135354"/>
                  <a:gd name="connsiteX7" fmla="*/ 4763 w 1405538"/>
                  <a:gd name="connsiteY7" fmla="*/ 1855288 h 2135354"/>
                  <a:gd name="connsiteX8" fmla="*/ 8205 w 1405538"/>
                  <a:gd name="connsiteY8" fmla="*/ 1841423 h 2135354"/>
                  <a:gd name="connsiteX9" fmla="*/ 0 w 1405538"/>
                  <a:gd name="connsiteY9" fmla="*/ 1841423 h 2135354"/>
                  <a:gd name="connsiteX10" fmla="*/ 564273 w 1405538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60593 w 1457926"/>
                  <a:gd name="connsiteY8" fmla="*/ 1841423 h 2135354"/>
                  <a:gd name="connsiteX9" fmla="*/ 0 w 1457926"/>
                  <a:gd name="connsiteY9" fmla="*/ 1731886 h 2135354"/>
                  <a:gd name="connsiteX10" fmla="*/ 616661 w 1457926"/>
                  <a:gd name="connsiteY10" fmla="*/ 0 h 2135354"/>
                  <a:gd name="connsiteX0" fmla="*/ 689418 w 1530683"/>
                  <a:gd name="connsiteY0" fmla="*/ 0 h 2135354"/>
                  <a:gd name="connsiteX1" fmla="*/ 948148 w 1530683"/>
                  <a:gd name="connsiteY1" fmla="*/ 0 h 2135354"/>
                  <a:gd name="connsiteX2" fmla="*/ 1530683 w 1530683"/>
                  <a:gd name="connsiteY2" fmla="*/ 1732147 h 2135354"/>
                  <a:gd name="connsiteX3" fmla="*/ 1512420 w 1530683"/>
                  <a:gd name="connsiteY3" fmla="*/ 1841423 h 2135354"/>
                  <a:gd name="connsiteX4" fmla="*/ 1505629 w 1530683"/>
                  <a:gd name="connsiteY4" fmla="*/ 1841423 h 2135354"/>
                  <a:gd name="connsiteX5" fmla="*/ 1509070 w 1530683"/>
                  <a:gd name="connsiteY5" fmla="*/ 1855288 h 2135354"/>
                  <a:gd name="connsiteX6" fmla="*/ 819489 w 1530683"/>
                  <a:gd name="connsiteY6" fmla="*/ 2135354 h 2135354"/>
                  <a:gd name="connsiteX7" fmla="*/ 129908 w 1530683"/>
                  <a:gd name="connsiteY7" fmla="*/ 1855288 h 2135354"/>
                  <a:gd name="connsiteX8" fmla="*/ 0 w 1530683"/>
                  <a:gd name="connsiteY8" fmla="*/ 1841423 h 2135354"/>
                  <a:gd name="connsiteX9" fmla="*/ 72757 w 1530683"/>
                  <a:gd name="connsiteY9" fmla="*/ 1731886 h 2135354"/>
                  <a:gd name="connsiteX10" fmla="*/ 689418 w 1530683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0 w 1457926"/>
                  <a:gd name="connsiteY8" fmla="*/ 1731886 h 2135354"/>
                  <a:gd name="connsiteX9" fmla="*/ 616661 w 1457926"/>
                  <a:gd name="connsiteY9" fmla="*/ 0 h 2135354"/>
                  <a:gd name="connsiteX0" fmla="*/ 559510 w 1400775"/>
                  <a:gd name="connsiteY0" fmla="*/ 0 h 2135354"/>
                  <a:gd name="connsiteX1" fmla="*/ 818240 w 1400775"/>
                  <a:gd name="connsiteY1" fmla="*/ 0 h 2135354"/>
                  <a:gd name="connsiteX2" fmla="*/ 1400775 w 1400775"/>
                  <a:gd name="connsiteY2" fmla="*/ 1732147 h 2135354"/>
                  <a:gd name="connsiteX3" fmla="*/ 1382512 w 1400775"/>
                  <a:gd name="connsiteY3" fmla="*/ 1841423 h 2135354"/>
                  <a:gd name="connsiteX4" fmla="*/ 1375721 w 1400775"/>
                  <a:gd name="connsiteY4" fmla="*/ 1841423 h 2135354"/>
                  <a:gd name="connsiteX5" fmla="*/ 1379162 w 1400775"/>
                  <a:gd name="connsiteY5" fmla="*/ 1855288 h 2135354"/>
                  <a:gd name="connsiteX6" fmla="*/ 689581 w 1400775"/>
                  <a:gd name="connsiteY6" fmla="*/ 2135354 h 2135354"/>
                  <a:gd name="connsiteX7" fmla="*/ 0 w 1400775"/>
                  <a:gd name="connsiteY7" fmla="*/ 1855288 h 2135354"/>
                  <a:gd name="connsiteX8" fmla="*/ 559510 w 1400775"/>
                  <a:gd name="connsiteY8" fmla="*/ 0 h 2135354"/>
                  <a:gd name="connsiteX0" fmla="*/ 559510 w 1382512"/>
                  <a:gd name="connsiteY0" fmla="*/ 0 h 2135354"/>
                  <a:gd name="connsiteX1" fmla="*/ 818240 w 1382512"/>
                  <a:gd name="connsiteY1" fmla="*/ 0 h 2135354"/>
                  <a:gd name="connsiteX2" fmla="*/ 1382512 w 1382512"/>
                  <a:gd name="connsiteY2" fmla="*/ 1841423 h 2135354"/>
                  <a:gd name="connsiteX3" fmla="*/ 1375721 w 1382512"/>
                  <a:gd name="connsiteY3" fmla="*/ 1841423 h 2135354"/>
                  <a:gd name="connsiteX4" fmla="*/ 1379162 w 1382512"/>
                  <a:gd name="connsiteY4" fmla="*/ 1855288 h 2135354"/>
                  <a:gd name="connsiteX5" fmla="*/ 689581 w 1382512"/>
                  <a:gd name="connsiteY5" fmla="*/ 2135354 h 2135354"/>
                  <a:gd name="connsiteX6" fmla="*/ 0 w 1382512"/>
                  <a:gd name="connsiteY6" fmla="*/ 1855288 h 2135354"/>
                  <a:gd name="connsiteX7" fmla="*/ 559510 w 1382512"/>
                  <a:gd name="connsiteY7" fmla="*/ 0 h 2135354"/>
                  <a:gd name="connsiteX0" fmla="*/ 559510 w 1392037"/>
                  <a:gd name="connsiteY0" fmla="*/ 0 h 2135354"/>
                  <a:gd name="connsiteX1" fmla="*/ 818240 w 1392037"/>
                  <a:gd name="connsiteY1" fmla="*/ 0 h 2135354"/>
                  <a:gd name="connsiteX2" fmla="*/ 1392037 w 1392037"/>
                  <a:gd name="connsiteY2" fmla="*/ 1727123 h 2135354"/>
                  <a:gd name="connsiteX3" fmla="*/ 1375721 w 1392037"/>
                  <a:gd name="connsiteY3" fmla="*/ 1841423 h 2135354"/>
                  <a:gd name="connsiteX4" fmla="*/ 1379162 w 1392037"/>
                  <a:gd name="connsiteY4" fmla="*/ 1855288 h 2135354"/>
                  <a:gd name="connsiteX5" fmla="*/ 689581 w 1392037"/>
                  <a:gd name="connsiteY5" fmla="*/ 2135354 h 2135354"/>
                  <a:gd name="connsiteX6" fmla="*/ 0 w 1392037"/>
                  <a:gd name="connsiteY6" fmla="*/ 1855288 h 2135354"/>
                  <a:gd name="connsiteX7" fmla="*/ 559510 w 1392037"/>
                  <a:gd name="connsiteY7" fmla="*/ 0 h 2135354"/>
                  <a:gd name="connsiteX0" fmla="*/ 559510 w 1379162"/>
                  <a:gd name="connsiteY0" fmla="*/ 0 h 2135354"/>
                  <a:gd name="connsiteX1" fmla="*/ 818240 w 1379162"/>
                  <a:gd name="connsiteY1" fmla="*/ 0 h 2135354"/>
                  <a:gd name="connsiteX2" fmla="*/ 1375721 w 1379162"/>
                  <a:gd name="connsiteY2" fmla="*/ 1841423 h 2135354"/>
                  <a:gd name="connsiteX3" fmla="*/ 1379162 w 1379162"/>
                  <a:gd name="connsiteY3" fmla="*/ 1855288 h 2135354"/>
                  <a:gd name="connsiteX4" fmla="*/ 689581 w 1379162"/>
                  <a:gd name="connsiteY4" fmla="*/ 2135354 h 2135354"/>
                  <a:gd name="connsiteX5" fmla="*/ 0 w 1379162"/>
                  <a:gd name="connsiteY5" fmla="*/ 1855288 h 2135354"/>
                  <a:gd name="connsiteX6" fmla="*/ 559510 w 1379162"/>
                  <a:gd name="connsiteY6" fmla="*/ 0 h 2135354"/>
                  <a:gd name="connsiteX0" fmla="*/ 559510 w 1379162"/>
                  <a:gd name="connsiteY0" fmla="*/ 3 h 2135357"/>
                  <a:gd name="connsiteX1" fmla="*/ 818240 w 1379162"/>
                  <a:gd name="connsiteY1" fmla="*/ 3 h 2135357"/>
                  <a:gd name="connsiteX2" fmla="*/ 1375721 w 1379162"/>
                  <a:gd name="connsiteY2" fmla="*/ 1841426 h 2135357"/>
                  <a:gd name="connsiteX3" fmla="*/ 1379162 w 1379162"/>
                  <a:gd name="connsiteY3" fmla="*/ 1855291 h 2135357"/>
                  <a:gd name="connsiteX4" fmla="*/ 689581 w 1379162"/>
                  <a:gd name="connsiteY4" fmla="*/ 2135357 h 2135357"/>
                  <a:gd name="connsiteX5" fmla="*/ 0 w 1379162"/>
                  <a:gd name="connsiteY5" fmla="*/ 1855291 h 2135357"/>
                  <a:gd name="connsiteX6" fmla="*/ 559510 w 1379162"/>
                  <a:gd name="connsiteY6" fmla="*/ 3 h 2135357"/>
                  <a:gd name="connsiteX0" fmla="*/ 559510 w 1379162"/>
                  <a:gd name="connsiteY0" fmla="*/ 40216 h 2175570"/>
                  <a:gd name="connsiteX1" fmla="*/ 818240 w 1379162"/>
                  <a:gd name="connsiteY1" fmla="*/ 40216 h 2175570"/>
                  <a:gd name="connsiteX2" fmla="*/ 1375721 w 1379162"/>
                  <a:gd name="connsiteY2" fmla="*/ 1881639 h 2175570"/>
                  <a:gd name="connsiteX3" fmla="*/ 1379162 w 1379162"/>
                  <a:gd name="connsiteY3" fmla="*/ 1895504 h 2175570"/>
                  <a:gd name="connsiteX4" fmla="*/ 689581 w 1379162"/>
                  <a:gd name="connsiteY4" fmla="*/ 2175570 h 2175570"/>
                  <a:gd name="connsiteX5" fmla="*/ 0 w 1379162"/>
                  <a:gd name="connsiteY5" fmla="*/ 1895504 h 2175570"/>
                  <a:gd name="connsiteX6" fmla="*/ 559510 w 1379162"/>
                  <a:gd name="connsiteY6" fmla="*/ 40216 h 2175570"/>
                  <a:gd name="connsiteX0" fmla="*/ 559510 w 1379162"/>
                  <a:gd name="connsiteY0" fmla="*/ 50079 h 2185433"/>
                  <a:gd name="connsiteX1" fmla="*/ 818240 w 1379162"/>
                  <a:gd name="connsiteY1" fmla="*/ 50079 h 2185433"/>
                  <a:gd name="connsiteX2" fmla="*/ 1375721 w 1379162"/>
                  <a:gd name="connsiteY2" fmla="*/ 1891502 h 2185433"/>
                  <a:gd name="connsiteX3" fmla="*/ 1379162 w 1379162"/>
                  <a:gd name="connsiteY3" fmla="*/ 1905367 h 2185433"/>
                  <a:gd name="connsiteX4" fmla="*/ 689581 w 1379162"/>
                  <a:gd name="connsiteY4" fmla="*/ 2185433 h 2185433"/>
                  <a:gd name="connsiteX5" fmla="*/ 0 w 1379162"/>
                  <a:gd name="connsiteY5" fmla="*/ 1905367 h 2185433"/>
                  <a:gd name="connsiteX6" fmla="*/ 559510 w 1379162"/>
                  <a:gd name="connsiteY6" fmla="*/ 50079 h 2185433"/>
                  <a:gd name="connsiteX0" fmla="*/ 559510 w 1379162"/>
                  <a:gd name="connsiteY0" fmla="*/ 52984 h 2188338"/>
                  <a:gd name="connsiteX1" fmla="*/ 818240 w 1379162"/>
                  <a:gd name="connsiteY1" fmla="*/ 52984 h 2188338"/>
                  <a:gd name="connsiteX2" fmla="*/ 1375721 w 1379162"/>
                  <a:gd name="connsiteY2" fmla="*/ 1894407 h 2188338"/>
                  <a:gd name="connsiteX3" fmla="*/ 1379162 w 1379162"/>
                  <a:gd name="connsiteY3" fmla="*/ 1908272 h 2188338"/>
                  <a:gd name="connsiteX4" fmla="*/ 689581 w 1379162"/>
                  <a:gd name="connsiteY4" fmla="*/ 2188338 h 2188338"/>
                  <a:gd name="connsiteX5" fmla="*/ 0 w 1379162"/>
                  <a:gd name="connsiteY5" fmla="*/ 1908272 h 2188338"/>
                  <a:gd name="connsiteX6" fmla="*/ 559510 w 1379162"/>
                  <a:gd name="connsiteY6" fmla="*/ 52984 h 2188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9162" h="2188338">
                    <a:moveTo>
                      <a:pt x="559510" y="52984"/>
                    </a:moveTo>
                    <a:cubicBezTo>
                      <a:pt x="593366" y="5359"/>
                      <a:pt x="731997" y="-37503"/>
                      <a:pt x="818240" y="52984"/>
                    </a:cubicBezTo>
                    <a:cubicBezTo>
                      <a:pt x="816162" y="50325"/>
                      <a:pt x="1282234" y="1585192"/>
                      <a:pt x="1375721" y="1894407"/>
                    </a:cubicBezTo>
                    <a:cubicBezTo>
                      <a:pt x="1378870" y="1898789"/>
                      <a:pt x="1379162" y="1903517"/>
                      <a:pt x="1379162" y="1908272"/>
                    </a:cubicBezTo>
                    <a:cubicBezTo>
                      <a:pt x="1379162" y="2062948"/>
                      <a:pt x="1070426" y="2188338"/>
                      <a:pt x="689581" y="2188338"/>
                    </a:cubicBezTo>
                    <a:cubicBezTo>
                      <a:pt x="308736" y="2188338"/>
                      <a:pt x="0" y="2062948"/>
                      <a:pt x="0" y="1908272"/>
                    </a:cubicBezTo>
                    <a:lnTo>
                      <a:pt x="559510" y="52984"/>
                    </a:lnTo>
                    <a:close/>
                  </a:path>
                </a:pathLst>
              </a:custGeom>
              <a:gradFill flip="none" rotWithShape="1">
                <a:gsLst>
                  <a:gs pos="70000">
                    <a:srgbClr val="FF810E"/>
                  </a:gs>
                  <a:gs pos="31000">
                    <a:srgbClr val="FF7711"/>
                  </a:gs>
                  <a:gs pos="53000">
                    <a:srgbClr val="FFB001"/>
                  </a:gs>
                  <a:gs pos="89000">
                    <a:srgbClr val="D74E05"/>
                  </a:gs>
                  <a:gs pos="0">
                    <a:srgbClr val="C73E0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椭圆 10"/>
              <p:cNvSpPr/>
              <p:nvPr/>
            </p:nvSpPr>
            <p:spPr>
              <a:xfrm>
                <a:off x="7264371" y="3236425"/>
                <a:ext cx="759357" cy="429154"/>
              </a:xfrm>
              <a:custGeom>
                <a:avLst/>
                <a:gdLst/>
                <a:ahLst/>
                <a:cxnLst/>
                <a:rect l="l" t="t" r="r" b="b"/>
                <a:pathLst>
                  <a:path w="590834" h="334594">
                    <a:moveTo>
                      <a:pt x="86928" y="0"/>
                    </a:moveTo>
                    <a:cubicBezTo>
                      <a:pt x="160265" y="23782"/>
                      <a:pt x="240109" y="35684"/>
                      <a:pt x="323402" y="35684"/>
                    </a:cubicBezTo>
                    <a:cubicBezTo>
                      <a:pt x="387332" y="35684"/>
                      <a:pt x="449230" y="28672"/>
                      <a:pt x="507434" y="13120"/>
                    </a:cubicBezTo>
                    <a:cubicBezTo>
                      <a:pt x="531772" y="93575"/>
                      <a:pt x="560176" y="187373"/>
                      <a:pt x="590834" y="288543"/>
                    </a:cubicBezTo>
                    <a:cubicBezTo>
                      <a:pt x="499769" y="318822"/>
                      <a:pt x="400175" y="334594"/>
                      <a:pt x="296010" y="334594"/>
                    </a:cubicBezTo>
                    <a:cubicBezTo>
                      <a:pt x="191403" y="334594"/>
                      <a:pt x="91406" y="318688"/>
                      <a:pt x="0" y="288246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椭圆 10"/>
              <p:cNvSpPr/>
              <p:nvPr/>
            </p:nvSpPr>
            <p:spPr>
              <a:xfrm>
                <a:off x="7054645" y="3976593"/>
                <a:ext cx="1181221" cy="417099"/>
              </a:xfrm>
              <a:custGeom>
                <a:avLst/>
                <a:gdLst/>
                <a:ahLst/>
                <a:cxnLst/>
                <a:rect l="l" t="t" r="r" b="b"/>
                <a:pathLst>
                  <a:path w="1082218" h="392352">
                    <a:moveTo>
                      <a:pt x="92746" y="0"/>
                    </a:moveTo>
                    <a:cubicBezTo>
                      <a:pt x="229132" y="56158"/>
                      <a:pt x="381210" y="86960"/>
                      <a:pt x="541436" y="86960"/>
                    </a:cubicBezTo>
                    <a:cubicBezTo>
                      <a:pt x="701493" y="86960"/>
                      <a:pt x="853418" y="56223"/>
                      <a:pt x="989694" y="184"/>
                    </a:cubicBezTo>
                    <a:cubicBezTo>
                      <a:pt x="1021621" y="105469"/>
                      <a:pt x="1052999" y="208935"/>
                      <a:pt x="1082218" y="305289"/>
                    </a:cubicBezTo>
                    <a:cubicBezTo>
                      <a:pt x="917102" y="361516"/>
                      <a:pt x="732512" y="392352"/>
                      <a:pt x="537839" y="392352"/>
                    </a:cubicBezTo>
                    <a:cubicBezTo>
                      <a:pt x="345739" y="392352"/>
                      <a:pt x="163457" y="362325"/>
                      <a:pt x="0" y="307539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8868286" y="4714885"/>
            <a:ext cx="2085499" cy="1243767"/>
            <a:chOff x="4384189" y="4000504"/>
            <a:chExt cx="3211016" cy="1915013"/>
          </a:xfrm>
        </p:grpSpPr>
        <p:sp>
          <p:nvSpPr>
            <p:cNvPr id="82" name="椭圆 10"/>
            <p:cNvSpPr>
              <a:spLocks noChangeArrowheads="1"/>
            </p:cNvSpPr>
            <p:nvPr/>
          </p:nvSpPr>
          <p:spPr bwMode="auto">
            <a:xfrm flipH="1" flipV="1">
              <a:off x="4384189" y="5072074"/>
              <a:ext cx="3211016" cy="84344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3000"/>
                    <a:lumOff val="7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3" name="组合 14"/>
            <p:cNvGrpSpPr>
              <a:grpSpLocks/>
            </p:cNvGrpSpPr>
            <p:nvPr/>
          </p:nvGrpSpPr>
          <p:grpSpPr bwMode="auto">
            <a:xfrm>
              <a:off x="5504698" y="4000500"/>
              <a:ext cx="996950" cy="1784350"/>
              <a:chOff x="6876256" y="2742174"/>
              <a:chExt cx="1513892" cy="2709936"/>
            </a:xfrm>
          </p:grpSpPr>
          <p:sp>
            <p:nvSpPr>
              <p:cNvPr id="84" name="圆角矩形 83"/>
              <p:cNvSpPr/>
              <p:nvPr/>
            </p:nvSpPr>
            <p:spPr>
              <a:xfrm>
                <a:off x="6876256" y="4093288"/>
                <a:ext cx="1512168" cy="1358822"/>
              </a:xfrm>
              <a:prstGeom prst="roundRect">
                <a:avLst>
                  <a:gd name="adj" fmla="val 5673"/>
                </a:avLst>
              </a:prstGeom>
              <a:gradFill flip="none" rotWithShape="1">
                <a:gsLst>
                  <a:gs pos="42000">
                    <a:srgbClr val="FF7711"/>
                  </a:gs>
                  <a:gs pos="89000">
                    <a:srgbClr val="FFAA01"/>
                  </a:gs>
                  <a:gs pos="100000">
                    <a:srgbClr val="FECE02"/>
                  </a:gs>
                  <a:gs pos="0">
                    <a:srgbClr val="C73E01"/>
                  </a:gs>
                </a:gsLst>
                <a:lin ang="6600000" scaled="0"/>
                <a:tileRect/>
              </a:gradFill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extrusionH="63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圆角矩形 84"/>
              <p:cNvSpPr/>
              <p:nvPr/>
            </p:nvSpPr>
            <p:spPr>
              <a:xfrm>
                <a:off x="6877980" y="4082395"/>
                <a:ext cx="1512168" cy="1358822"/>
              </a:xfrm>
              <a:prstGeom prst="roundRect">
                <a:avLst>
                  <a:gd name="adj" fmla="val 5673"/>
                </a:avLst>
              </a:prstGeom>
              <a:noFill/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椭圆 10"/>
              <p:cNvSpPr/>
              <p:nvPr/>
            </p:nvSpPr>
            <p:spPr>
              <a:xfrm>
                <a:off x="6953397" y="2742174"/>
                <a:ext cx="1378895" cy="2189165"/>
              </a:xfrm>
              <a:custGeom>
                <a:avLst/>
                <a:gdLst>
                  <a:gd name="connsiteX0" fmla="*/ 564273 w 1405538"/>
                  <a:gd name="connsiteY0" fmla="*/ 0 h 2135354"/>
                  <a:gd name="connsiteX1" fmla="*/ 823003 w 1405538"/>
                  <a:gd name="connsiteY1" fmla="*/ 0 h 2135354"/>
                  <a:gd name="connsiteX2" fmla="*/ 1405538 w 1405538"/>
                  <a:gd name="connsiteY2" fmla="*/ 1732147 h 2135354"/>
                  <a:gd name="connsiteX3" fmla="*/ 1387275 w 1405538"/>
                  <a:gd name="connsiteY3" fmla="*/ 1841423 h 2135354"/>
                  <a:gd name="connsiteX4" fmla="*/ 1380484 w 1405538"/>
                  <a:gd name="connsiteY4" fmla="*/ 1841423 h 2135354"/>
                  <a:gd name="connsiteX5" fmla="*/ 1383925 w 1405538"/>
                  <a:gd name="connsiteY5" fmla="*/ 1855288 h 2135354"/>
                  <a:gd name="connsiteX6" fmla="*/ 694344 w 1405538"/>
                  <a:gd name="connsiteY6" fmla="*/ 2135354 h 2135354"/>
                  <a:gd name="connsiteX7" fmla="*/ 4763 w 1405538"/>
                  <a:gd name="connsiteY7" fmla="*/ 1855288 h 2135354"/>
                  <a:gd name="connsiteX8" fmla="*/ 8205 w 1405538"/>
                  <a:gd name="connsiteY8" fmla="*/ 1841423 h 2135354"/>
                  <a:gd name="connsiteX9" fmla="*/ 0 w 1405538"/>
                  <a:gd name="connsiteY9" fmla="*/ 1841423 h 2135354"/>
                  <a:gd name="connsiteX10" fmla="*/ 564273 w 1405538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60593 w 1457926"/>
                  <a:gd name="connsiteY8" fmla="*/ 1841423 h 2135354"/>
                  <a:gd name="connsiteX9" fmla="*/ 0 w 1457926"/>
                  <a:gd name="connsiteY9" fmla="*/ 1731886 h 2135354"/>
                  <a:gd name="connsiteX10" fmla="*/ 616661 w 1457926"/>
                  <a:gd name="connsiteY10" fmla="*/ 0 h 2135354"/>
                  <a:gd name="connsiteX0" fmla="*/ 689418 w 1530683"/>
                  <a:gd name="connsiteY0" fmla="*/ 0 h 2135354"/>
                  <a:gd name="connsiteX1" fmla="*/ 948148 w 1530683"/>
                  <a:gd name="connsiteY1" fmla="*/ 0 h 2135354"/>
                  <a:gd name="connsiteX2" fmla="*/ 1530683 w 1530683"/>
                  <a:gd name="connsiteY2" fmla="*/ 1732147 h 2135354"/>
                  <a:gd name="connsiteX3" fmla="*/ 1512420 w 1530683"/>
                  <a:gd name="connsiteY3" fmla="*/ 1841423 h 2135354"/>
                  <a:gd name="connsiteX4" fmla="*/ 1505629 w 1530683"/>
                  <a:gd name="connsiteY4" fmla="*/ 1841423 h 2135354"/>
                  <a:gd name="connsiteX5" fmla="*/ 1509070 w 1530683"/>
                  <a:gd name="connsiteY5" fmla="*/ 1855288 h 2135354"/>
                  <a:gd name="connsiteX6" fmla="*/ 819489 w 1530683"/>
                  <a:gd name="connsiteY6" fmla="*/ 2135354 h 2135354"/>
                  <a:gd name="connsiteX7" fmla="*/ 129908 w 1530683"/>
                  <a:gd name="connsiteY7" fmla="*/ 1855288 h 2135354"/>
                  <a:gd name="connsiteX8" fmla="*/ 0 w 1530683"/>
                  <a:gd name="connsiteY8" fmla="*/ 1841423 h 2135354"/>
                  <a:gd name="connsiteX9" fmla="*/ 72757 w 1530683"/>
                  <a:gd name="connsiteY9" fmla="*/ 1731886 h 2135354"/>
                  <a:gd name="connsiteX10" fmla="*/ 689418 w 1530683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0 w 1457926"/>
                  <a:gd name="connsiteY8" fmla="*/ 1731886 h 2135354"/>
                  <a:gd name="connsiteX9" fmla="*/ 616661 w 1457926"/>
                  <a:gd name="connsiteY9" fmla="*/ 0 h 2135354"/>
                  <a:gd name="connsiteX0" fmla="*/ 559510 w 1400775"/>
                  <a:gd name="connsiteY0" fmla="*/ 0 h 2135354"/>
                  <a:gd name="connsiteX1" fmla="*/ 818240 w 1400775"/>
                  <a:gd name="connsiteY1" fmla="*/ 0 h 2135354"/>
                  <a:gd name="connsiteX2" fmla="*/ 1400775 w 1400775"/>
                  <a:gd name="connsiteY2" fmla="*/ 1732147 h 2135354"/>
                  <a:gd name="connsiteX3" fmla="*/ 1382512 w 1400775"/>
                  <a:gd name="connsiteY3" fmla="*/ 1841423 h 2135354"/>
                  <a:gd name="connsiteX4" fmla="*/ 1375721 w 1400775"/>
                  <a:gd name="connsiteY4" fmla="*/ 1841423 h 2135354"/>
                  <a:gd name="connsiteX5" fmla="*/ 1379162 w 1400775"/>
                  <a:gd name="connsiteY5" fmla="*/ 1855288 h 2135354"/>
                  <a:gd name="connsiteX6" fmla="*/ 689581 w 1400775"/>
                  <a:gd name="connsiteY6" fmla="*/ 2135354 h 2135354"/>
                  <a:gd name="connsiteX7" fmla="*/ 0 w 1400775"/>
                  <a:gd name="connsiteY7" fmla="*/ 1855288 h 2135354"/>
                  <a:gd name="connsiteX8" fmla="*/ 559510 w 1400775"/>
                  <a:gd name="connsiteY8" fmla="*/ 0 h 2135354"/>
                  <a:gd name="connsiteX0" fmla="*/ 559510 w 1382512"/>
                  <a:gd name="connsiteY0" fmla="*/ 0 h 2135354"/>
                  <a:gd name="connsiteX1" fmla="*/ 818240 w 1382512"/>
                  <a:gd name="connsiteY1" fmla="*/ 0 h 2135354"/>
                  <a:gd name="connsiteX2" fmla="*/ 1382512 w 1382512"/>
                  <a:gd name="connsiteY2" fmla="*/ 1841423 h 2135354"/>
                  <a:gd name="connsiteX3" fmla="*/ 1375721 w 1382512"/>
                  <a:gd name="connsiteY3" fmla="*/ 1841423 h 2135354"/>
                  <a:gd name="connsiteX4" fmla="*/ 1379162 w 1382512"/>
                  <a:gd name="connsiteY4" fmla="*/ 1855288 h 2135354"/>
                  <a:gd name="connsiteX5" fmla="*/ 689581 w 1382512"/>
                  <a:gd name="connsiteY5" fmla="*/ 2135354 h 2135354"/>
                  <a:gd name="connsiteX6" fmla="*/ 0 w 1382512"/>
                  <a:gd name="connsiteY6" fmla="*/ 1855288 h 2135354"/>
                  <a:gd name="connsiteX7" fmla="*/ 559510 w 1382512"/>
                  <a:gd name="connsiteY7" fmla="*/ 0 h 2135354"/>
                  <a:gd name="connsiteX0" fmla="*/ 559510 w 1392037"/>
                  <a:gd name="connsiteY0" fmla="*/ 0 h 2135354"/>
                  <a:gd name="connsiteX1" fmla="*/ 818240 w 1392037"/>
                  <a:gd name="connsiteY1" fmla="*/ 0 h 2135354"/>
                  <a:gd name="connsiteX2" fmla="*/ 1392037 w 1392037"/>
                  <a:gd name="connsiteY2" fmla="*/ 1727123 h 2135354"/>
                  <a:gd name="connsiteX3" fmla="*/ 1375721 w 1392037"/>
                  <a:gd name="connsiteY3" fmla="*/ 1841423 h 2135354"/>
                  <a:gd name="connsiteX4" fmla="*/ 1379162 w 1392037"/>
                  <a:gd name="connsiteY4" fmla="*/ 1855288 h 2135354"/>
                  <a:gd name="connsiteX5" fmla="*/ 689581 w 1392037"/>
                  <a:gd name="connsiteY5" fmla="*/ 2135354 h 2135354"/>
                  <a:gd name="connsiteX6" fmla="*/ 0 w 1392037"/>
                  <a:gd name="connsiteY6" fmla="*/ 1855288 h 2135354"/>
                  <a:gd name="connsiteX7" fmla="*/ 559510 w 1392037"/>
                  <a:gd name="connsiteY7" fmla="*/ 0 h 2135354"/>
                  <a:gd name="connsiteX0" fmla="*/ 559510 w 1379162"/>
                  <a:gd name="connsiteY0" fmla="*/ 0 h 2135354"/>
                  <a:gd name="connsiteX1" fmla="*/ 818240 w 1379162"/>
                  <a:gd name="connsiteY1" fmla="*/ 0 h 2135354"/>
                  <a:gd name="connsiteX2" fmla="*/ 1375721 w 1379162"/>
                  <a:gd name="connsiteY2" fmla="*/ 1841423 h 2135354"/>
                  <a:gd name="connsiteX3" fmla="*/ 1379162 w 1379162"/>
                  <a:gd name="connsiteY3" fmla="*/ 1855288 h 2135354"/>
                  <a:gd name="connsiteX4" fmla="*/ 689581 w 1379162"/>
                  <a:gd name="connsiteY4" fmla="*/ 2135354 h 2135354"/>
                  <a:gd name="connsiteX5" fmla="*/ 0 w 1379162"/>
                  <a:gd name="connsiteY5" fmla="*/ 1855288 h 2135354"/>
                  <a:gd name="connsiteX6" fmla="*/ 559510 w 1379162"/>
                  <a:gd name="connsiteY6" fmla="*/ 0 h 2135354"/>
                  <a:gd name="connsiteX0" fmla="*/ 559510 w 1379162"/>
                  <a:gd name="connsiteY0" fmla="*/ 3 h 2135357"/>
                  <a:gd name="connsiteX1" fmla="*/ 818240 w 1379162"/>
                  <a:gd name="connsiteY1" fmla="*/ 3 h 2135357"/>
                  <a:gd name="connsiteX2" fmla="*/ 1375721 w 1379162"/>
                  <a:gd name="connsiteY2" fmla="*/ 1841426 h 2135357"/>
                  <a:gd name="connsiteX3" fmla="*/ 1379162 w 1379162"/>
                  <a:gd name="connsiteY3" fmla="*/ 1855291 h 2135357"/>
                  <a:gd name="connsiteX4" fmla="*/ 689581 w 1379162"/>
                  <a:gd name="connsiteY4" fmla="*/ 2135357 h 2135357"/>
                  <a:gd name="connsiteX5" fmla="*/ 0 w 1379162"/>
                  <a:gd name="connsiteY5" fmla="*/ 1855291 h 2135357"/>
                  <a:gd name="connsiteX6" fmla="*/ 559510 w 1379162"/>
                  <a:gd name="connsiteY6" fmla="*/ 3 h 2135357"/>
                  <a:gd name="connsiteX0" fmla="*/ 559510 w 1379162"/>
                  <a:gd name="connsiteY0" fmla="*/ 40216 h 2175570"/>
                  <a:gd name="connsiteX1" fmla="*/ 818240 w 1379162"/>
                  <a:gd name="connsiteY1" fmla="*/ 40216 h 2175570"/>
                  <a:gd name="connsiteX2" fmla="*/ 1375721 w 1379162"/>
                  <a:gd name="connsiteY2" fmla="*/ 1881639 h 2175570"/>
                  <a:gd name="connsiteX3" fmla="*/ 1379162 w 1379162"/>
                  <a:gd name="connsiteY3" fmla="*/ 1895504 h 2175570"/>
                  <a:gd name="connsiteX4" fmla="*/ 689581 w 1379162"/>
                  <a:gd name="connsiteY4" fmla="*/ 2175570 h 2175570"/>
                  <a:gd name="connsiteX5" fmla="*/ 0 w 1379162"/>
                  <a:gd name="connsiteY5" fmla="*/ 1895504 h 2175570"/>
                  <a:gd name="connsiteX6" fmla="*/ 559510 w 1379162"/>
                  <a:gd name="connsiteY6" fmla="*/ 40216 h 2175570"/>
                  <a:gd name="connsiteX0" fmla="*/ 559510 w 1379162"/>
                  <a:gd name="connsiteY0" fmla="*/ 50079 h 2185433"/>
                  <a:gd name="connsiteX1" fmla="*/ 818240 w 1379162"/>
                  <a:gd name="connsiteY1" fmla="*/ 50079 h 2185433"/>
                  <a:gd name="connsiteX2" fmla="*/ 1375721 w 1379162"/>
                  <a:gd name="connsiteY2" fmla="*/ 1891502 h 2185433"/>
                  <a:gd name="connsiteX3" fmla="*/ 1379162 w 1379162"/>
                  <a:gd name="connsiteY3" fmla="*/ 1905367 h 2185433"/>
                  <a:gd name="connsiteX4" fmla="*/ 689581 w 1379162"/>
                  <a:gd name="connsiteY4" fmla="*/ 2185433 h 2185433"/>
                  <a:gd name="connsiteX5" fmla="*/ 0 w 1379162"/>
                  <a:gd name="connsiteY5" fmla="*/ 1905367 h 2185433"/>
                  <a:gd name="connsiteX6" fmla="*/ 559510 w 1379162"/>
                  <a:gd name="connsiteY6" fmla="*/ 50079 h 2185433"/>
                  <a:gd name="connsiteX0" fmla="*/ 559510 w 1379162"/>
                  <a:gd name="connsiteY0" fmla="*/ 52984 h 2188338"/>
                  <a:gd name="connsiteX1" fmla="*/ 818240 w 1379162"/>
                  <a:gd name="connsiteY1" fmla="*/ 52984 h 2188338"/>
                  <a:gd name="connsiteX2" fmla="*/ 1375721 w 1379162"/>
                  <a:gd name="connsiteY2" fmla="*/ 1894407 h 2188338"/>
                  <a:gd name="connsiteX3" fmla="*/ 1379162 w 1379162"/>
                  <a:gd name="connsiteY3" fmla="*/ 1908272 h 2188338"/>
                  <a:gd name="connsiteX4" fmla="*/ 689581 w 1379162"/>
                  <a:gd name="connsiteY4" fmla="*/ 2188338 h 2188338"/>
                  <a:gd name="connsiteX5" fmla="*/ 0 w 1379162"/>
                  <a:gd name="connsiteY5" fmla="*/ 1908272 h 2188338"/>
                  <a:gd name="connsiteX6" fmla="*/ 559510 w 1379162"/>
                  <a:gd name="connsiteY6" fmla="*/ 52984 h 2188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9162" h="2188338">
                    <a:moveTo>
                      <a:pt x="559510" y="52984"/>
                    </a:moveTo>
                    <a:cubicBezTo>
                      <a:pt x="593366" y="5359"/>
                      <a:pt x="731997" y="-37503"/>
                      <a:pt x="818240" y="52984"/>
                    </a:cubicBezTo>
                    <a:cubicBezTo>
                      <a:pt x="816162" y="50325"/>
                      <a:pt x="1282234" y="1585192"/>
                      <a:pt x="1375721" y="1894407"/>
                    </a:cubicBezTo>
                    <a:cubicBezTo>
                      <a:pt x="1378870" y="1898789"/>
                      <a:pt x="1379162" y="1903517"/>
                      <a:pt x="1379162" y="1908272"/>
                    </a:cubicBezTo>
                    <a:cubicBezTo>
                      <a:pt x="1379162" y="2062948"/>
                      <a:pt x="1070426" y="2188338"/>
                      <a:pt x="689581" y="2188338"/>
                    </a:cubicBezTo>
                    <a:cubicBezTo>
                      <a:pt x="308736" y="2188338"/>
                      <a:pt x="0" y="2062948"/>
                      <a:pt x="0" y="1908272"/>
                    </a:cubicBezTo>
                    <a:lnTo>
                      <a:pt x="559510" y="52984"/>
                    </a:lnTo>
                    <a:close/>
                  </a:path>
                </a:pathLst>
              </a:custGeom>
              <a:gradFill flip="none" rotWithShape="1">
                <a:gsLst>
                  <a:gs pos="70000">
                    <a:srgbClr val="FF810E"/>
                  </a:gs>
                  <a:gs pos="31000">
                    <a:srgbClr val="FF7711"/>
                  </a:gs>
                  <a:gs pos="53000">
                    <a:srgbClr val="FFB001"/>
                  </a:gs>
                  <a:gs pos="89000">
                    <a:srgbClr val="D74E05"/>
                  </a:gs>
                  <a:gs pos="0">
                    <a:srgbClr val="C73E0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椭圆 10"/>
              <p:cNvSpPr/>
              <p:nvPr/>
            </p:nvSpPr>
            <p:spPr>
              <a:xfrm>
                <a:off x="7264371" y="3236425"/>
                <a:ext cx="759357" cy="429154"/>
              </a:xfrm>
              <a:custGeom>
                <a:avLst/>
                <a:gdLst/>
                <a:ahLst/>
                <a:cxnLst/>
                <a:rect l="l" t="t" r="r" b="b"/>
                <a:pathLst>
                  <a:path w="590834" h="334594">
                    <a:moveTo>
                      <a:pt x="86928" y="0"/>
                    </a:moveTo>
                    <a:cubicBezTo>
                      <a:pt x="160265" y="23782"/>
                      <a:pt x="240109" y="35684"/>
                      <a:pt x="323402" y="35684"/>
                    </a:cubicBezTo>
                    <a:cubicBezTo>
                      <a:pt x="387332" y="35684"/>
                      <a:pt x="449230" y="28672"/>
                      <a:pt x="507434" y="13120"/>
                    </a:cubicBezTo>
                    <a:cubicBezTo>
                      <a:pt x="531772" y="93575"/>
                      <a:pt x="560176" y="187373"/>
                      <a:pt x="590834" y="288543"/>
                    </a:cubicBezTo>
                    <a:cubicBezTo>
                      <a:pt x="499769" y="318822"/>
                      <a:pt x="400175" y="334594"/>
                      <a:pt x="296010" y="334594"/>
                    </a:cubicBezTo>
                    <a:cubicBezTo>
                      <a:pt x="191403" y="334594"/>
                      <a:pt x="91406" y="318688"/>
                      <a:pt x="0" y="288246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椭圆 10"/>
              <p:cNvSpPr/>
              <p:nvPr/>
            </p:nvSpPr>
            <p:spPr>
              <a:xfrm>
                <a:off x="7054645" y="3976593"/>
                <a:ext cx="1181221" cy="417099"/>
              </a:xfrm>
              <a:custGeom>
                <a:avLst/>
                <a:gdLst/>
                <a:ahLst/>
                <a:cxnLst/>
                <a:rect l="l" t="t" r="r" b="b"/>
                <a:pathLst>
                  <a:path w="1082218" h="392352">
                    <a:moveTo>
                      <a:pt x="92746" y="0"/>
                    </a:moveTo>
                    <a:cubicBezTo>
                      <a:pt x="229132" y="56158"/>
                      <a:pt x="381210" y="86960"/>
                      <a:pt x="541436" y="86960"/>
                    </a:cubicBezTo>
                    <a:cubicBezTo>
                      <a:pt x="701493" y="86960"/>
                      <a:pt x="853418" y="56223"/>
                      <a:pt x="989694" y="184"/>
                    </a:cubicBezTo>
                    <a:cubicBezTo>
                      <a:pt x="1021621" y="105469"/>
                      <a:pt x="1052999" y="208935"/>
                      <a:pt x="1082218" y="305289"/>
                    </a:cubicBezTo>
                    <a:cubicBezTo>
                      <a:pt x="917102" y="361516"/>
                      <a:pt x="732512" y="392352"/>
                      <a:pt x="537839" y="392352"/>
                    </a:cubicBezTo>
                    <a:cubicBezTo>
                      <a:pt x="345739" y="392352"/>
                      <a:pt x="163457" y="362325"/>
                      <a:pt x="0" y="307539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1152982" y="5424302"/>
            <a:ext cx="2085499" cy="1248730"/>
            <a:chOff x="3053254" y="4863932"/>
            <a:chExt cx="3211016" cy="1922654"/>
          </a:xfrm>
        </p:grpSpPr>
        <p:sp>
          <p:nvSpPr>
            <p:cNvPr id="92" name="椭圆 10"/>
            <p:cNvSpPr>
              <a:spLocks noChangeArrowheads="1"/>
            </p:cNvSpPr>
            <p:nvPr/>
          </p:nvSpPr>
          <p:spPr bwMode="auto">
            <a:xfrm flipH="1" flipV="1">
              <a:off x="3053254" y="5943143"/>
              <a:ext cx="3211016" cy="84344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3000"/>
                    <a:lumOff val="7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3" name="组合 27"/>
            <p:cNvGrpSpPr>
              <a:grpSpLocks/>
            </p:cNvGrpSpPr>
            <p:nvPr/>
          </p:nvGrpSpPr>
          <p:grpSpPr bwMode="auto">
            <a:xfrm>
              <a:off x="4209298" y="4863931"/>
              <a:ext cx="968375" cy="1733549"/>
              <a:chOff x="179512" y="2797966"/>
              <a:chExt cx="1513892" cy="2709936"/>
            </a:xfrm>
          </p:grpSpPr>
          <p:sp>
            <p:nvSpPr>
              <p:cNvPr id="94" name="圆角矩形 93"/>
              <p:cNvSpPr/>
              <p:nvPr/>
            </p:nvSpPr>
            <p:spPr>
              <a:xfrm>
                <a:off x="179512" y="4149080"/>
                <a:ext cx="1512168" cy="1358822"/>
              </a:xfrm>
              <a:prstGeom prst="roundRect">
                <a:avLst>
                  <a:gd name="adj" fmla="val 5673"/>
                </a:avLst>
              </a:prstGeom>
              <a:solidFill>
                <a:srgbClr val="BE1247"/>
              </a:solidFill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extrusionH="63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181236" y="4138187"/>
                <a:ext cx="1512168" cy="1358822"/>
              </a:xfrm>
              <a:prstGeom prst="roundRect">
                <a:avLst>
                  <a:gd name="adj" fmla="val 5673"/>
                </a:avLst>
              </a:prstGeom>
              <a:gradFill flip="none" rotWithShape="1">
                <a:gsLst>
                  <a:gs pos="0">
                    <a:srgbClr val="BE1247"/>
                  </a:gs>
                  <a:gs pos="33000">
                    <a:srgbClr val="D2144F"/>
                  </a:gs>
                  <a:gs pos="90000">
                    <a:srgbClr val="F87477"/>
                  </a:gs>
                  <a:gs pos="100000">
                    <a:srgbClr val="FA9496"/>
                  </a:gs>
                </a:gsLst>
                <a:lin ang="7200000" scaled="0"/>
                <a:tileRect/>
              </a:gradFill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椭圆 10"/>
              <p:cNvSpPr/>
              <p:nvPr/>
            </p:nvSpPr>
            <p:spPr>
              <a:xfrm>
                <a:off x="256447" y="2797966"/>
                <a:ext cx="1379875" cy="2188794"/>
              </a:xfrm>
              <a:custGeom>
                <a:avLst/>
                <a:gdLst>
                  <a:gd name="connsiteX0" fmla="*/ 564273 w 1405538"/>
                  <a:gd name="connsiteY0" fmla="*/ 0 h 2135354"/>
                  <a:gd name="connsiteX1" fmla="*/ 823003 w 1405538"/>
                  <a:gd name="connsiteY1" fmla="*/ 0 h 2135354"/>
                  <a:gd name="connsiteX2" fmla="*/ 1405538 w 1405538"/>
                  <a:gd name="connsiteY2" fmla="*/ 1732147 h 2135354"/>
                  <a:gd name="connsiteX3" fmla="*/ 1387275 w 1405538"/>
                  <a:gd name="connsiteY3" fmla="*/ 1841423 h 2135354"/>
                  <a:gd name="connsiteX4" fmla="*/ 1380484 w 1405538"/>
                  <a:gd name="connsiteY4" fmla="*/ 1841423 h 2135354"/>
                  <a:gd name="connsiteX5" fmla="*/ 1383925 w 1405538"/>
                  <a:gd name="connsiteY5" fmla="*/ 1855288 h 2135354"/>
                  <a:gd name="connsiteX6" fmla="*/ 694344 w 1405538"/>
                  <a:gd name="connsiteY6" fmla="*/ 2135354 h 2135354"/>
                  <a:gd name="connsiteX7" fmla="*/ 4763 w 1405538"/>
                  <a:gd name="connsiteY7" fmla="*/ 1855288 h 2135354"/>
                  <a:gd name="connsiteX8" fmla="*/ 8205 w 1405538"/>
                  <a:gd name="connsiteY8" fmla="*/ 1841423 h 2135354"/>
                  <a:gd name="connsiteX9" fmla="*/ 0 w 1405538"/>
                  <a:gd name="connsiteY9" fmla="*/ 1841423 h 2135354"/>
                  <a:gd name="connsiteX10" fmla="*/ 564273 w 1405538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60593 w 1457926"/>
                  <a:gd name="connsiteY8" fmla="*/ 1841423 h 2135354"/>
                  <a:gd name="connsiteX9" fmla="*/ 0 w 1457926"/>
                  <a:gd name="connsiteY9" fmla="*/ 1731886 h 2135354"/>
                  <a:gd name="connsiteX10" fmla="*/ 616661 w 1457926"/>
                  <a:gd name="connsiteY10" fmla="*/ 0 h 2135354"/>
                  <a:gd name="connsiteX0" fmla="*/ 689418 w 1530683"/>
                  <a:gd name="connsiteY0" fmla="*/ 0 h 2135354"/>
                  <a:gd name="connsiteX1" fmla="*/ 948148 w 1530683"/>
                  <a:gd name="connsiteY1" fmla="*/ 0 h 2135354"/>
                  <a:gd name="connsiteX2" fmla="*/ 1530683 w 1530683"/>
                  <a:gd name="connsiteY2" fmla="*/ 1732147 h 2135354"/>
                  <a:gd name="connsiteX3" fmla="*/ 1512420 w 1530683"/>
                  <a:gd name="connsiteY3" fmla="*/ 1841423 h 2135354"/>
                  <a:gd name="connsiteX4" fmla="*/ 1505629 w 1530683"/>
                  <a:gd name="connsiteY4" fmla="*/ 1841423 h 2135354"/>
                  <a:gd name="connsiteX5" fmla="*/ 1509070 w 1530683"/>
                  <a:gd name="connsiteY5" fmla="*/ 1855288 h 2135354"/>
                  <a:gd name="connsiteX6" fmla="*/ 819489 w 1530683"/>
                  <a:gd name="connsiteY6" fmla="*/ 2135354 h 2135354"/>
                  <a:gd name="connsiteX7" fmla="*/ 129908 w 1530683"/>
                  <a:gd name="connsiteY7" fmla="*/ 1855288 h 2135354"/>
                  <a:gd name="connsiteX8" fmla="*/ 0 w 1530683"/>
                  <a:gd name="connsiteY8" fmla="*/ 1841423 h 2135354"/>
                  <a:gd name="connsiteX9" fmla="*/ 72757 w 1530683"/>
                  <a:gd name="connsiteY9" fmla="*/ 1731886 h 2135354"/>
                  <a:gd name="connsiteX10" fmla="*/ 689418 w 1530683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0 w 1457926"/>
                  <a:gd name="connsiteY8" fmla="*/ 1731886 h 2135354"/>
                  <a:gd name="connsiteX9" fmla="*/ 616661 w 1457926"/>
                  <a:gd name="connsiteY9" fmla="*/ 0 h 2135354"/>
                  <a:gd name="connsiteX0" fmla="*/ 559510 w 1400775"/>
                  <a:gd name="connsiteY0" fmla="*/ 0 h 2135354"/>
                  <a:gd name="connsiteX1" fmla="*/ 818240 w 1400775"/>
                  <a:gd name="connsiteY1" fmla="*/ 0 h 2135354"/>
                  <a:gd name="connsiteX2" fmla="*/ 1400775 w 1400775"/>
                  <a:gd name="connsiteY2" fmla="*/ 1732147 h 2135354"/>
                  <a:gd name="connsiteX3" fmla="*/ 1382512 w 1400775"/>
                  <a:gd name="connsiteY3" fmla="*/ 1841423 h 2135354"/>
                  <a:gd name="connsiteX4" fmla="*/ 1375721 w 1400775"/>
                  <a:gd name="connsiteY4" fmla="*/ 1841423 h 2135354"/>
                  <a:gd name="connsiteX5" fmla="*/ 1379162 w 1400775"/>
                  <a:gd name="connsiteY5" fmla="*/ 1855288 h 2135354"/>
                  <a:gd name="connsiteX6" fmla="*/ 689581 w 1400775"/>
                  <a:gd name="connsiteY6" fmla="*/ 2135354 h 2135354"/>
                  <a:gd name="connsiteX7" fmla="*/ 0 w 1400775"/>
                  <a:gd name="connsiteY7" fmla="*/ 1855288 h 2135354"/>
                  <a:gd name="connsiteX8" fmla="*/ 559510 w 1400775"/>
                  <a:gd name="connsiteY8" fmla="*/ 0 h 2135354"/>
                  <a:gd name="connsiteX0" fmla="*/ 559510 w 1382512"/>
                  <a:gd name="connsiteY0" fmla="*/ 0 h 2135354"/>
                  <a:gd name="connsiteX1" fmla="*/ 818240 w 1382512"/>
                  <a:gd name="connsiteY1" fmla="*/ 0 h 2135354"/>
                  <a:gd name="connsiteX2" fmla="*/ 1382512 w 1382512"/>
                  <a:gd name="connsiteY2" fmla="*/ 1841423 h 2135354"/>
                  <a:gd name="connsiteX3" fmla="*/ 1375721 w 1382512"/>
                  <a:gd name="connsiteY3" fmla="*/ 1841423 h 2135354"/>
                  <a:gd name="connsiteX4" fmla="*/ 1379162 w 1382512"/>
                  <a:gd name="connsiteY4" fmla="*/ 1855288 h 2135354"/>
                  <a:gd name="connsiteX5" fmla="*/ 689581 w 1382512"/>
                  <a:gd name="connsiteY5" fmla="*/ 2135354 h 2135354"/>
                  <a:gd name="connsiteX6" fmla="*/ 0 w 1382512"/>
                  <a:gd name="connsiteY6" fmla="*/ 1855288 h 2135354"/>
                  <a:gd name="connsiteX7" fmla="*/ 559510 w 1382512"/>
                  <a:gd name="connsiteY7" fmla="*/ 0 h 2135354"/>
                  <a:gd name="connsiteX0" fmla="*/ 559510 w 1392037"/>
                  <a:gd name="connsiteY0" fmla="*/ 0 h 2135354"/>
                  <a:gd name="connsiteX1" fmla="*/ 818240 w 1392037"/>
                  <a:gd name="connsiteY1" fmla="*/ 0 h 2135354"/>
                  <a:gd name="connsiteX2" fmla="*/ 1392037 w 1392037"/>
                  <a:gd name="connsiteY2" fmla="*/ 1727123 h 2135354"/>
                  <a:gd name="connsiteX3" fmla="*/ 1375721 w 1392037"/>
                  <a:gd name="connsiteY3" fmla="*/ 1841423 h 2135354"/>
                  <a:gd name="connsiteX4" fmla="*/ 1379162 w 1392037"/>
                  <a:gd name="connsiteY4" fmla="*/ 1855288 h 2135354"/>
                  <a:gd name="connsiteX5" fmla="*/ 689581 w 1392037"/>
                  <a:gd name="connsiteY5" fmla="*/ 2135354 h 2135354"/>
                  <a:gd name="connsiteX6" fmla="*/ 0 w 1392037"/>
                  <a:gd name="connsiteY6" fmla="*/ 1855288 h 2135354"/>
                  <a:gd name="connsiteX7" fmla="*/ 559510 w 1392037"/>
                  <a:gd name="connsiteY7" fmla="*/ 0 h 2135354"/>
                  <a:gd name="connsiteX0" fmla="*/ 559510 w 1379162"/>
                  <a:gd name="connsiteY0" fmla="*/ 0 h 2135354"/>
                  <a:gd name="connsiteX1" fmla="*/ 818240 w 1379162"/>
                  <a:gd name="connsiteY1" fmla="*/ 0 h 2135354"/>
                  <a:gd name="connsiteX2" fmla="*/ 1375721 w 1379162"/>
                  <a:gd name="connsiteY2" fmla="*/ 1841423 h 2135354"/>
                  <a:gd name="connsiteX3" fmla="*/ 1379162 w 1379162"/>
                  <a:gd name="connsiteY3" fmla="*/ 1855288 h 2135354"/>
                  <a:gd name="connsiteX4" fmla="*/ 689581 w 1379162"/>
                  <a:gd name="connsiteY4" fmla="*/ 2135354 h 2135354"/>
                  <a:gd name="connsiteX5" fmla="*/ 0 w 1379162"/>
                  <a:gd name="connsiteY5" fmla="*/ 1855288 h 2135354"/>
                  <a:gd name="connsiteX6" fmla="*/ 559510 w 1379162"/>
                  <a:gd name="connsiteY6" fmla="*/ 0 h 2135354"/>
                  <a:gd name="connsiteX0" fmla="*/ 559510 w 1379162"/>
                  <a:gd name="connsiteY0" fmla="*/ 3 h 2135357"/>
                  <a:gd name="connsiteX1" fmla="*/ 818240 w 1379162"/>
                  <a:gd name="connsiteY1" fmla="*/ 3 h 2135357"/>
                  <a:gd name="connsiteX2" fmla="*/ 1375721 w 1379162"/>
                  <a:gd name="connsiteY2" fmla="*/ 1841426 h 2135357"/>
                  <a:gd name="connsiteX3" fmla="*/ 1379162 w 1379162"/>
                  <a:gd name="connsiteY3" fmla="*/ 1855291 h 2135357"/>
                  <a:gd name="connsiteX4" fmla="*/ 689581 w 1379162"/>
                  <a:gd name="connsiteY4" fmla="*/ 2135357 h 2135357"/>
                  <a:gd name="connsiteX5" fmla="*/ 0 w 1379162"/>
                  <a:gd name="connsiteY5" fmla="*/ 1855291 h 2135357"/>
                  <a:gd name="connsiteX6" fmla="*/ 559510 w 1379162"/>
                  <a:gd name="connsiteY6" fmla="*/ 3 h 2135357"/>
                  <a:gd name="connsiteX0" fmla="*/ 559510 w 1379162"/>
                  <a:gd name="connsiteY0" fmla="*/ 40216 h 2175570"/>
                  <a:gd name="connsiteX1" fmla="*/ 818240 w 1379162"/>
                  <a:gd name="connsiteY1" fmla="*/ 40216 h 2175570"/>
                  <a:gd name="connsiteX2" fmla="*/ 1375721 w 1379162"/>
                  <a:gd name="connsiteY2" fmla="*/ 1881639 h 2175570"/>
                  <a:gd name="connsiteX3" fmla="*/ 1379162 w 1379162"/>
                  <a:gd name="connsiteY3" fmla="*/ 1895504 h 2175570"/>
                  <a:gd name="connsiteX4" fmla="*/ 689581 w 1379162"/>
                  <a:gd name="connsiteY4" fmla="*/ 2175570 h 2175570"/>
                  <a:gd name="connsiteX5" fmla="*/ 0 w 1379162"/>
                  <a:gd name="connsiteY5" fmla="*/ 1895504 h 2175570"/>
                  <a:gd name="connsiteX6" fmla="*/ 559510 w 1379162"/>
                  <a:gd name="connsiteY6" fmla="*/ 40216 h 2175570"/>
                  <a:gd name="connsiteX0" fmla="*/ 559510 w 1379162"/>
                  <a:gd name="connsiteY0" fmla="*/ 50079 h 2185433"/>
                  <a:gd name="connsiteX1" fmla="*/ 818240 w 1379162"/>
                  <a:gd name="connsiteY1" fmla="*/ 50079 h 2185433"/>
                  <a:gd name="connsiteX2" fmla="*/ 1375721 w 1379162"/>
                  <a:gd name="connsiteY2" fmla="*/ 1891502 h 2185433"/>
                  <a:gd name="connsiteX3" fmla="*/ 1379162 w 1379162"/>
                  <a:gd name="connsiteY3" fmla="*/ 1905367 h 2185433"/>
                  <a:gd name="connsiteX4" fmla="*/ 689581 w 1379162"/>
                  <a:gd name="connsiteY4" fmla="*/ 2185433 h 2185433"/>
                  <a:gd name="connsiteX5" fmla="*/ 0 w 1379162"/>
                  <a:gd name="connsiteY5" fmla="*/ 1905367 h 2185433"/>
                  <a:gd name="connsiteX6" fmla="*/ 559510 w 1379162"/>
                  <a:gd name="connsiteY6" fmla="*/ 50079 h 2185433"/>
                  <a:gd name="connsiteX0" fmla="*/ 559510 w 1379162"/>
                  <a:gd name="connsiteY0" fmla="*/ 52984 h 2188338"/>
                  <a:gd name="connsiteX1" fmla="*/ 818240 w 1379162"/>
                  <a:gd name="connsiteY1" fmla="*/ 52984 h 2188338"/>
                  <a:gd name="connsiteX2" fmla="*/ 1375721 w 1379162"/>
                  <a:gd name="connsiteY2" fmla="*/ 1894407 h 2188338"/>
                  <a:gd name="connsiteX3" fmla="*/ 1379162 w 1379162"/>
                  <a:gd name="connsiteY3" fmla="*/ 1908272 h 2188338"/>
                  <a:gd name="connsiteX4" fmla="*/ 689581 w 1379162"/>
                  <a:gd name="connsiteY4" fmla="*/ 2188338 h 2188338"/>
                  <a:gd name="connsiteX5" fmla="*/ 0 w 1379162"/>
                  <a:gd name="connsiteY5" fmla="*/ 1908272 h 2188338"/>
                  <a:gd name="connsiteX6" fmla="*/ 559510 w 1379162"/>
                  <a:gd name="connsiteY6" fmla="*/ 52984 h 2188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9162" h="2188338">
                    <a:moveTo>
                      <a:pt x="559510" y="52984"/>
                    </a:moveTo>
                    <a:cubicBezTo>
                      <a:pt x="593366" y="5359"/>
                      <a:pt x="731997" y="-37503"/>
                      <a:pt x="818240" y="52984"/>
                    </a:cubicBezTo>
                    <a:cubicBezTo>
                      <a:pt x="816162" y="50325"/>
                      <a:pt x="1282234" y="1585192"/>
                      <a:pt x="1375721" y="1894407"/>
                    </a:cubicBezTo>
                    <a:cubicBezTo>
                      <a:pt x="1378870" y="1898789"/>
                      <a:pt x="1379162" y="1903517"/>
                      <a:pt x="1379162" y="1908272"/>
                    </a:cubicBezTo>
                    <a:cubicBezTo>
                      <a:pt x="1379162" y="2062948"/>
                      <a:pt x="1070426" y="2188338"/>
                      <a:pt x="689581" y="2188338"/>
                    </a:cubicBezTo>
                    <a:cubicBezTo>
                      <a:pt x="308736" y="2188338"/>
                      <a:pt x="0" y="2062948"/>
                      <a:pt x="0" y="1908272"/>
                    </a:cubicBezTo>
                    <a:lnTo>
                      <a:pt x="559510" y="52984"/>
                    </a:lnTo>
                    <a:close/>
                  </a:path>
                </a:pathLst>
              </a:custGeom>
              <a:gradFill flip="none" rotWithShape="1">
                <a:gsLst>
                  <a:gs pos="98000">
                    <a:srgbClr val="C5134A"/>
                  </a:gs>
                  <a:gs pos="0">
                    <a:srgbClr val="BE1247"/>
                  </a:gs>
                  <a:gs pos="19000">
                    <a:srgbClr val="D2144F"/>
                  </a:gs>
                  <a:gs pos="54000">
                    <a:srgbClr val="F87477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椭圆 10"/>
              <p:cNvSpPr/>
              <p:nvPr/>
            </p:nvSpPr>
            <p:spPr>
              <a:xfrm>
                <a:off x="569152" y="3291810"/>
                <a:ext cx="756947" cy="429321"/>
              </a:xfrm>
              <a:custGeom>
                <a:avLst/>
                <a:gdLst/>
                <a:ahLst/>
                <a:cxnLst/>
                <a:rect l="l" t="t" r="r" b="b"/>
                <a:pathLst>
                  <a:path w="590834" h="334594">
                    <a:moveTo>
                      <a:pt x="86928" y="0"/>
                    </a:moveTo>
                    <a:cubicBezTo>
                      <a:pt x="160265" y="23782"/>
                      <a:pt x="240109" y="35684"/>
                      <a:pt x="323402" y="35684"/>
                    </a:cubicBezTo>
                    <a:cubicBezTo>
                      <a:pt x="387332" y="35684"/>
                      <a:pt x="449230" y="28672"/>
                      <a:pt x="507434" y="13120"/>
                    </a:cubicBezTo>
                    <a:cubicBezTo>
                      <a:pt x="531772" y="93575"/>
                      <a:pt x="560176" y="187373"/>
                      <a:pt x="590834" y="288543"/>
                    </a:cubicBezTo>
                    <a:cubicBezTo>
                      <a:pt x="499769" y="318822"/>
                      <a:pt x="400175" y="334594"/>
                      <a:pt x="296010" y="334594"/>
                    </a:cubicBezTo>
                    <a:cubicBezTo>
                      <a:pt x="191403" y="334594"/>
                      <a:pt x="91406" y="318688"/>
                      <a:pt x="0" y="288246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椭圆 10"/>
              <p:cNvSpPr/>
              <p:nvPr/>
            </p:nvSpPr>
            <p:spPr>
              <a:xfrm>
                <a:off x="358201" y="4031335"/>
                <a:ext cx="1181332" cy="419394"/>
              </a:xfrm>
              <a:custGeom>
                <a:avLst/>
                <a:gdLst/>
                <a:ahLst/>
                <a:cxnLst/>
                <a:rect l="l" t="t" r="r" b="b"/>
                <a:pathLst>
                  <a:path w="1082218" h="392352">
                    <a:moveTo>
                      <a:pt x="92746" y="0"/>
                    </a:moveTo>
                    <a:cubicBezTo>
                      <a:pt x="229132" y="56158"/>
                      <a:pt x="381210" y="86960"/>
                      <a:pt x="541436" y="86960"/>
                    </a:cubicBezTo>
                    <a:cubicBezTo>
                      <a:pt x="701493" y="86960"/>
                      <a:pt x="853418" y="56223"/>
                      <a:pt x="989694" y="184"/>
                    </a:cubicBezTo>
                    <a:cubicBezTo>
                      <a:pt x="1021621" y="105469"/>
                      <a:pt x="1052999" y="208935"/>
                      <a:pt x="1082218" y="305289"/>
                    </a:cubicBezTo>
                    <a:cubicBezTo>
                      <a:pt x="917102" y="361516"/>
                      <a:pt x="732512" y="392352"/>
                      <a:pt x="537839" y="392352"/>
                    </a:cubicBezTo>
                    <a:cubicBezTo>
                      <a:pt x="345739" y="392352"/>
                      <a:pt x="163457" y="362325"/>
                      <a:pt x="0" y="307539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3167043" y="5424302"/>
            <a:ext cx="2085499" cy="1248730"/>
            <a:chOff x="3053254" y="4863932"/>
            <a:chExt cx="3211016" cy="1922654"/>
          </a:xfrm>
        </p:grpSpPr>
        <p:sp>
          <p:nvSpPr>
            <p:cNvPr id="14" name="椭圆 10"/>
            <p:cNvSpPr>
              <a:spLocks noChangeArrowheads="1"/>
            </p:cNvSpPr>
            <p:nvPr/>
          </p:nvSpPr>
          <p:spPr bwMode="auto">
            <a:xfrm flipH="1" flipV="1">
              <a:off x="3053254" y="5943143"/>
              <a:ext cx="3211016" cy="84344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3000"/>
                    <a:lumOff val="7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7" name="组合 27"/>
            <p:cNvGrpSpPr>
              <a:grpSpLocks/>
            </p:cNvGrpSpPr>
            <p:nvPr/>
          </p:nvGrpSpPr>
          <p:grpSpPr bwMode="auto">
            <a:xfrm>
              <a:off x="4209298" y="4863932"/>
              <a:ext cx="968375" cy="1733550"/>
              <a:chOff x="179512" y="2797966"/>
              <a:chExt cx="1513892" cy="2709936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179512" y="4149080"/>
                <a:ext cx="1512168" cy="1358822"/>
              </a:xfrm>
              <a:prstGeom prst="roundRect">
                <a:avLst>
                  <a:gd name="adj" fmla="val 5673"/>
                </a:avLst>
              </a:prstGeom>
              <a:solidFill>
                <a:srgbClr val="BE1247"/>
              </a:solidFill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extrusionH="63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181236" y="4138187"/>
                <a:ext cx="1512168" cy="1358822"/>
              </a:xfrm>
              <a:prstGeom prst="roundRect">
                <a:avLst>
                  <a:gd name="adj" fmla="val 5673"/>
                </a:avLst>
              </a:prstGeom>
              <a:gradFill flip="none" rotWithShape="1">
                <a:gsLst>
                  <a:gs pos="0">
                    <a:srgbClr val="BE1247"/>
                  </a:gs>
                  <a:gs pos="33000">
                    <a:srgbClr val="D2144F"/>
                  </a:gs>
                  <a:gs pos="90000">
                    <a:srgbClr val="F87477"/>
                  </a:gs>
                  <a:gs pos="100000">
                    <a:srgbClr val="FA9496"/>
                  </a:gs>
                </a:gsLst>
                <a:lin ang="7200000" scaled="0"/>
                <a:tileRect/>
              </a:gradFill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椭圆 10"/>
              <p:cNvSpPr/>
              <p:nvPr/>
            </p:nvSpPr>
            <p:spPr>
              <a:xfrm>
                <a:off x="256447" y="2797966"/>
                <a:ext cx="1379875" cy="2188794"/>
              </a:xfrm>
              <a:custGeom>
                <a:avLst/>
                <a:gdLst>
                  <a:gd name="connsiteX0" fmla="*/ 564273 w 1405538"/>
                  <a:gd name="connsiteY0" fmla="*/ 0 h 2135354"/>
                  <a:gd name="connsiteX1" fmla="*/ 823003 w 1405538"/>
                  <a:gd name="connsiteY1" fmla="*/ 0 h 2135354"/>
                  <a:gd name="connsiteX2" fmla="*/ 1405538 w 1405538"/>
                  <a:gd name="connsiteY2" fmla="*/ 1732147 h 2135354"/>
                  <a:gd name="connsiteX3" fmla="*/ 1387275 w 1405538"/>
                  <a:gd name="connsiteY3" fmla="*/ 1841423 h 2135354"/>
                  <a:gd name="connsiteX4" fmla="*/ 1380484 w 1405538"/>
                  <a:gd name="connsiteY4" fmla="*/ 1841423 h 2135354"/>
                  <a:gd name="connsiteX5" fmla="*/ 1383925 w 1405538"/>
                  <a:gd name="connsiteY5" fmla="*/ 1855288 h 2135354"/>
                  <a:gd name="connsiteX6" fmla="*/ 694344 w 1405538"/>
                  <a:gd name="connsiteY6" fmla="*/ 2135354 h 2135354"/>
                  <a:gd name="connsiteX7" fmla="*/ 4763 w 1405538"/>
                  <a:gd name="connsiteY7" fmla="*/ 1855288 h 2135354"/>
                  <a:gd name="connsiteX8" fmla="*/ 8205 w 1405538"/>
                  <a:gd name="connsiteY8" fmla="*/ 1841423 h 2135354"/>
                  <a:gd name="connsiteX9" fmla="*/ 0 w 1405538"/>
                  <a:gd name="connsiteY9" fmla="*/ 1841423 h 2135354"/>
                  <a:gd name="connsiteX10" fmla="*/ 564273 w 1405538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60593 w 1457926"/>
                  <a:gd name="connsiteY8" fmla="*/ 1841423 h 2135354"/>
                  <a:gd name="connsiteX9" fmla="*/ 0 w 1457926"/>
                  <a:gd name="connsiteY9" fmla="*/ 1731886 h 2135354"/>
                  <a:gd name="connsiteX10" fmla="*/ 616661 w 1457926"/>
                  <a:gd name="connsiteY10" fmla="*/ 0 h 2135354"/>
                  <a:gd name="connsiteX0" fmla="*/ 689418 w 1530683"/>
                  <a:gd name="connsiteY0" fmla="*/ 0 h 2135354"/>
                  <a:gd name="connsiteX1" fmla="*/ 948148 w 1530683"/>
                  <a:gd name="connsiteY1" fmla="*/ 0 h 2135354"/>
                  <a:gd name="connsiteX2" fmla="*/ 1530683 w 1530683"/>
                  <a:gd name="connsiteY2" fmla="*/ 1732147 h 2135354"/>
                  <a:gd name="connsiteX3" fmla="*/ 1512420 w 1530683"/>
                  <a:gd name="connsiteY3" fmla="*/ 1841423 h 2135354"/>
                  <a:gd name="connsiteX4" fmla="*/ 1505629 w 1530683"/>
                  <a:gd name="connsiteY4" fmla="*/ 1841423 h 2135354"/>
                  <a:gd name="connsiteX5" fmla="*/ 1509070 w 1530683"/>
                  <a:gd name="connsiteY5" fmla="*/ 1855288 h 2135354"/>
                  <a:gd name="connsiteX6" fmla="*/ 819489 w 1530683"/>
                  <a:gd name="connsiteY6" fmla="*/ 2135354 h 2135354"/>
                  <a:gd name="connsiteX7" fmla="*/ 129908 w 1530683"/>
                  <a:gd name="connsiteY7" fmla="*/ 1855288 h 2135354"/>
                  <a:gd name="connsiteX8" fmla="*/ 0 w 1530683"/>
                  <a:gd name="connsiteY8" fmla="*/ 1841423 h 2135354"/>
                  <a:gd name="connsiteX9" fmla="*/ 72757 w 1530683"/>
                  <a:gd name="connsiteY9" fmla="*/ 1731886 h 2135354"/>
                  <a:gd name="connsiteX10" fmla="*/ 689418 w 1530683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0 w 1457926"/>
                  <a:gd name="connsiteY8" fmla="*/ 1731886 h 2135354"/>
                  <a:gd name="connsiteX9" fmla="*/ 616661 w 1457926"/>
                  <a:gd name="connsiteY9" fmla="*/ 0 h 2135354"/>
                  <a:gd name="connsiteX0" fmla="*/ 559510 w 1400775"/>
                  <a:gd name="connsiteY0" fmla="*/ 0 h 2135354"/>
                  <a:gd name="connsiteX1" fmla="*/ 818240 w 1400775"/>
                  <a:gd name="connsiteY1" fmla="*/ 0 h 2135354"/>
                  <a:gd name="connsiteX2" fmla="*/ 1400775 w 1400775"/>
                  <a:gd name="connsiteY2" fmla="*/ 1732147 h 2135354"/>
                  <a:gd name="connsiteX3" fmla="*/ 1382512 w 1400775"/>
                  <a:gd name="connsiteY3" fmla="*/ 1841423 h 2135354"/>
                  <a:gd name="connsiteX4" fmla="*/ 1375721 w 1400775"/>
                  <a:gd name="connsiteY4" fmla="*/ 1841423 h 2135354"/>
                  <a:gd name="connsiteX5" fmla="*/ 1379162 w 1400775"/>
                  <a:gd name="connsiteY5" fmla="*/ 1855288 h 2135354"/>
                  <a:gd name="connsiteX6" fmla="*/ 689581 w 1400775"/>
                  <a:gd name="connsiteY6" fmla="*/ 2135354 h 2135354"/>
                  <a:gd name="connsiteX7" fmla="*/ 0 w 1400775"/>
                  <a:gd name="connsiteY7" fmla="*/ 1855288 h 2135354"/>
                  <a:gd name="connsiteX8" fmla="*/ 559510 w 1400775"/>
                  <a:gd name="connsiteY8" fmla="*/ 0 h 2135354"/>
                  <a:gd name="connsiteX0" fmla="*/ 559510 w 1382512"/>
                  <a:gd name="connsiteY0" fmla="*/ 0 h 2135354"/>
                  <a:gd name="connsiteX1" fmla="*/ 818240 w 1382512"/>
                  <a:gd name="connsiteY1" fmla="*/ 0 h 2135354"/>
                  <a:gd name="connsiteX2" fmla="*/ 1382512 w 1382512"/>
                  <a:gd name="connsiteY2" fmla="*/ 1841423 h 2135354"/>
                  <a:gd name="connsiteX3" fmla="*/ 1375721 w 1382512"/>
                  <a:gd name="connsiteY3" fmla="*/ 1841423 h 2135354"/>
                  <a:gd name="connsiteX4" fmla="*/ 1379162 w 1382512"/>
                  <a:gd name="connsiteY4" fmla="*/ 1855288 h 2135354"/>
                  <a:gd name="connsiteX5" fmla="*/ 689581 w 1382512"/>
                  <a:gd name="connsiteY5" fmla="*/ 2135354 h 2135354"/>
                  <a:gd name="connsiteX6" fmla="*/ 0 w 1382512"/>
                  <a:gd name="connsiteY6" fmla="*/ 1855288 h 2135354"/>
                  <a:gd name="connsiteX7" fmla="*/ 559510 w 1382512"/>
                  <a:gd name="connsiteY7" fmla="*/ 0 h 2135354"/>
                  <a:gd name="connsiteX0" fmla="*/ 559510 w 1392037"/>
                  <a:gd name="connsiteY0" fmla="*/ 0 h 2135354"/>
                  <a:gd name="connsiteX1" fmla="*/ 818240 w 1392037"/>
                  <a:gd name="connsiteY1" fmla="*/ 0 h 2135354"/>
                  <a:gd name="connsiteX2" fmla="*/ 1392037 w 1392037"/>
                  <a:gd name="connsiteY2" fmla="*/ 1727123 h 2135354"/>
                  <a:gd name="connsiteX3" fmla="*/ 1375721 w 1392037"/>
                  <a:gd name="connsiteY3" fmla="*/ 1841423 h 2135354"/>
                  <a:gd name="connsiteX4" fmla="*/ 1379162 w 1392037"/>
                  <a:gd name="connsiteY4" fmla="*/ 1855288 h 2135354"/>
                  <a:gd name="connsiteX5" fmla="*/ 689581 w 1392037"/>
                  <a:gd name="connsiteY5" fmla="*/ 2135354 h 2135354"/>
                  <a:gd name="connsiteX6" fmla="*/ 0 w 1392037"/>
                  <a:gd name="connsiteY6" fmla="*/ 1855288 h 2135354"/>
                  <a:gd name="connsiteX7" fmla="*/ 559510 w 1392037"/>
                  <a:gd name="connsiteY7" fmla="*/ 0 h 2135354"/>
                  <a:gd name="connsiteX0" fmla="*/ 559510 w 1379162"/>
                  <a:gd name="connsiteY0" fmla="*/ 0 h 2135354"/>
                  <a:gd name="connsiteX1" fmla="*/ 818240 w 1379162"/>
                  <a:gd name="connsiteY1" fmla="*/ 0 h 2135354"/>
                  <a:gd name="connsiteX2" fmla="*/ 1375721 w 1379162"/>
                  <a:gd name="connsiteY2" fmla="*/ 1841423 h 2135354"/>
                  <a:gd name="connsiteX3" fmla="*/ 1379162 w 1379162"/>
                  <a:gd name="connsiteY3" fmla="*/ 1855288 h 2135354"/>
                  <a:gd name="connsiteX4" fmla="*/ 689581 w 1379162"/>
                  <a:gd name="connsiteY4" fmla="*/ 2135354 h 2135354"/>
                  <a:gd name="connsiteX5" fmla="*/ 0 w 1379162"/>
                  <a:gd name="connsiteY5" fmla="*/ 1855288 h 2135354"/>
                  <a:gd name="connsiteX6" fmla="*/ 559510 w 1379162"/>
                  <a:gd name="connsiteY6" fmla="*/ 0 h 2135354"/>
                  <a:gd name="connsiteX0" fmla="*/ 559510 w 1379162"/>
                  <a:gd name="connsiteY0" fmla="*/ 3 h 2135357"/>
                  <a:gd name="connsiteX1" fmla="*/ 818240 w 1379162"/>
                  <a:gd name="connsiteY1" fmla="*/ 3 h 2135357"/>
                  <a:gd name="connsiteX2" fmla="*/ 1375721 w 1379162"/>
                  <a:gd name="connsiteY2" fmla="*/ 1841426 h 2135357"/>
                  <a:gd name="connsiteX3" fmla="*/ 1379162 w 1379162"/>
                  <a:gd name="connsiteY3" fmla="*/ 1855291 h 2135357"/>
                  <a:gd name="connsiteX4" fmla="*/ 689581 w 1379162"/>
                  <a:gd name="connsiteY4" fmla="*/ 2135357 h 2135357"/>
                  <a:gd name="connsiteX5" fmla="*/ 0 w 1379162"/>
                  <a:gd name="connsiteY5" fmla="*/ 1855291 h 2135357"/>
                  <a:gd name="connsiteX6" fmla="*/ 559510 w 1379162"/>
                  <a:gd name="connsiteY6" fmla="*/ 3 h 2135357"/>
                  <a:gd name="connsiteX0" fmla="*/ 559510 w 1379162"/>
                  <a:gd name="connsiteY0" fmla="*/ 40216 h 2175570"/>
                  <a:gd name="connsiteX1" fmla="*/ 818240 w 1379162"/>
                  <a:gd name="connsiteY1" fmla="*/ 40216 h 2175570"/>
                  <a:gd name="connsiteX2" fmla="*/ 1375721 w 1379162"/>
                  <a:gd name="connsiteY2" fmla="*/ 1881639 h 2175570"/>
                  <a:gd name="connsiteX3" fmla="*/ 1379162 w 1379162"/>
                  <a:gd name="connsiteY3" fmla="*/ 1895504 h 2175570"/>
                  <a:gd name="connsiteX4" fmla="*/ 689581 w 1379162"/>
                  <a:gd name="connsiteY4" fmla="*/ 2175570 h 2175570"/>
                  <a:gd name="connsiteX5" fmla="*/ 0 w 1379162"/>
                  <a:gd name="connsiteY5" fmla="*/ 1895504 h 2175570"/>
                  <a:gd name="connsiteX6" fmla="*/ 559510 w 1379162"/>
                  <a:gd name="connsiteY6" fmla="*/ 40216 h 2175570"/>
                  <a:gd name="connsiteX0" fmla="*/ 559510 w 1379162"/>
                  <a:gd name="connsiteY0" fmla="*/ 50079 h 2185433"/>
                  <a:gd name="connsiteX1" fmla="*/ 818240 w 1379162"/>
                  <a:gd name="connsiteY1" fmla="*/ 50079 h 2185433"/>
                  <a:gd name="connsiteX2" fmla="*/ 1375721 w 1379162"/>
                  <a:gd name="connsiteY2" fmla="*/ 1891502 h 2185433"/>
                  <a:gd name="connsiteX3" fmla="*/ 1379162 w 1379162"/>
                  <a:gd name="connsiteY3" fmla="*/ 1905367 h 2185433"/>
                  <a:gd name="connsiteX4" fmla="*/ 689581 w 1379162"/>
                  <a:gd name="connsiteY4" fmla="*/ 2185433 h 2185433"/>
                  <a:gd name="connsiteX5" fmla="*/ 0 w 1379162"/>
                  <a:gd name="connsiteY5" fmla="*/ 1905367 h 2185433"/>
                  <a:gd name="connsiteX6" fmla="*/ 559510 w 1379162"/>
                  <a:gd name="connsiteY6" fmla="*/ 50079 h 2185433"/>
                  <a:gd name="connsiteX0" fmla="*/ 559510 w 1379162"/>
                  <a:gd name="connsiteY0" fmla="*/ 52984 h 2188338"/>
                  <a:gd name="connsiteX1" fmla="*/ 818240 w 1379162"/>
                  <a:gd name="connsiteY1" fmla="*/ 52984 h 2188338"/>
                  <a:gd name="connsiteX2" fmla="*/ 1375721 w 1379162"/>
                  <a:gd name="connsiteY2" fmla="*/ 1894407 h 2188338"/>
                  <a:gd name="connsiteX3" fmla="*/ 1379162 w 1379162"/>
                  <a:gd name="connsiteY3" fmla="*/ 1908272 h 2188338"/>
                  <a:gd name="connsiteX4" fmla="*/ 689581 w 1379162"/>
                  <a:gd name="connsiteY4" fmla="*/ 2188338 h 2188338"/>
                  <a:gd name="connsiteX5" fmla="*/ 0 w 1379162"/>
                  <a:gd name="connsiteY5" fmla="*/ 1908272 h 2188338"/>
                  <a:gd name="connsiteX6" fmla="*/ 559510 w 1379162"/>
                  <a:gd name="connsiteY6" fmla="*/ 52984 h 2188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9162" h="2188338">
                    <a:moveTo>
                      <a:pt x="559510" y="52984"/>
                    </a:moveTo>
                    <a:cubicBezTo>
                      <a:pt x="593366" y="5359"/>
                      <a:pt x="731997" y="-37503"/>
                      <a:pt x="818240" y="52984"/>
                    </a:cubicBezTo>
                    <a:cubicBezTo>
                      <a:pt x="816162" y="50325"/>
                      <a:pt x="1282234" y="1585192"/>
                      <a:pt x="1375721" y="1894407"/>
                    </a:cubicBezTo>
                    <a:cubicBezTo>
                      <a:pt x="1378870" y="1898789"/>
                      <a:pt x="1379162" y="1903517"/>
                      <a:pt x="1379162" y="1908272"/>
                    </a:cubicBezTo>
                    <a:cubicBezTo>
                      <a:pt x="1379162" y="2062948"/>
                      <a:pt x="1070426" y="2188338"/>
                      <a:pt x="689581" y="2188338"/>
                    </a:cubicBezTo>
                    <a:cubicBezTo>
                      <a:pt x="308736" y="2188338"/>
                      <a:pt x="0" y="2062948"/>
                      <a:pt x="0" y="1908272"/>
                    </a:cubicBezTo>
                    <a:lnTo>
                      <a:pt x="559510" y="52984"/>
                    </a:lnTo>
                    <a:close/>
                  </a:path>
                </a:pathLst>
              </a:custGeom>
              <a:gradFill flip="none" rotWithShape="1">
                <a:gsLst>
                  <a:gs pos="98000">
                    <a:srgbClr val="C5134A"/>
                  </a:gs>
                  <a:gs pos="0">
                    <a:srgbClr val="BE1247"/>
                  </a:gs>
                  <a:gs pos="19000">
                    <a:srgbClr val="D2144F"/>
                  </a:gs>
                  <a:gs pos="54000">
                    <a:srgbClr val="F87477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椭圆 10"/>
              <p:cNvSpPr/>
              <p:nvPr/>
            </p:nvSpPr>
            <p:spPr>
              <a:xfrm>
                <a:off x="569152" y="3291810"/>
                <a:ext cx="756947" cy="429321"/>
              </a:xfrm>
              <a:custGeom>
                <a:avLst/>
                <a:gdLst/>
                <a:ahLst/>
                <a:cxnLst/>
                <a:rect l="l" t="t" r="r" b="b"/>
                <a:pathLst>
                  <a:path w="590834" h="334594">
                    <a:moveTo>
                      <a:pt x="86928" y="0"/>
                    </a:moveTo>
                    <a:cubicBezTo>
                      <a:pt x="160265" y="23782"/>
                      <a:pt x="240109" y="35684"/>
                      <a:pt x="323402" y="35684"/>
                    </a:cubicBezTo>
                    <a:cubicBezTo>
                      <a:pt x="387332" y="35684"/>
                      <a:pt x="449230" y="28672"/>
                      <a:pt x="507434" y="13120"/>
                    </a:cubicBezTo>
                    <a:cubicBezTo>
                      <a:pt x="531772" y="93575"/>
                      <a:pt x="560176" y="187373"/>
                      <a:pt x="590834" y="288543"/>
                    </a:cubicBezTo>
                    <a:cubicBezTo>
                      <a:pt x="499769" y="318822"/>
                      <a:pt x="400175" y="334594"/>
                      <a:pt x="296010" y="334594"/>
                    </a:cubicBezTo>
                    <a:cubicBezTo>
                      <a:pt x="191403" y="334594"/>
                      <a:pt x="91406" y="318688"/>
                      <a:pt x="0" y="288246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10"/>
              <p:cNvSpPr/>
              <p:nvPr/>
            </p:nvSpPr>
            <p:spPr>
              <a:xfrm>
                <a:off x="358201" y="4031335"/>
                <a:ext cx="1181332" cy="419394"/>
              </a:xfrm>
              <a:custGeom>
                <a:avLst/>
                <a:gdLst/>
                <a:ahLst/>
                <a:cxnLst/>
                <a:rect l="l" t="t" r="r" b="b"/>
                <a:pathLst>
                  <a:path w="1082218" h="392352">
                    <a:moveTo>
                      <a:pt x="92746" y="0"/>
                    </a:moveTo>
                    <a:cubicBezTo>
                      <a:pt x="229132" y="56158"/>
                      <a:pt x="381210" y="86960"/>
                      <a:pt x="541436" y="86960"/>
                    </a:cubicBezTo>
                    <a:cubicBezTo>
                      <a:pt x="701493" y="86960"/>
                      <a:pt x="853418" y="56223"/>
                      <a:pt x="989694" y="184"/>
                    </a:cubicBezTo>
                    <a:cubicBezTo>
                      <a:pt x="1021621" y="105469"/>
                      <a:pt x="1052999" y="208935"/>
                      <a:pt x="1082218" y="305289"/>
                    </a:cubicBezTo>
                    <a:cubicBezTo>
                      <a:pt x="917102" y="361516"/>
                      <a:pt x="732512" y="392352"/>
                      <a:pt x="537839" y="392352"/>
                    </a:cubicBezTo>
                    <a:cubicBezTo>
                      <a:pt x="345739" y="392352"/>
                      <a:pt x="163457" y="362325"/>
                      <a:pt x="0" y="307539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5381621" y="5424302"/>
            <a:ext cx="2085499" cy="1248730"/>
            <a:chOff x="3053254" y="4863932"/>
            <a:chExt cx="3211016" cy="1922654"/>
          </a:xfrm>
        </p:grpSpPr>
        <p:sp>
          <p:nvSpPr>
            <p:cNvPr id="66" name="椭圆 10"/>
            <p:cNvSpPr>
              <a:spLocks noChangeArrowheads="1"/>
            </p:cNvSpPr>
            <p:nvPr/>
          </p:nvSpPr>
          <p:spPr bwMode="auto">
            <a:xfrm flipH="1" flipV="1">
              <a:off x="3053254" y="5943143"/>
              <a:ext cx="3211016" cy="84344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3000"/>
                    <a:lumOff val="7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67" name="组合 27"/>
            <p:cNvGrpSpPr>
              <a:grpSpLocks/>
            </p:cNvGrpSpPr>
            <p:nvPr/>
          </p:nvGrpSpPr>
          <p:grpSpPr bwMode="auto">
            <a:xfrm>
              <a:off x="4209298" y="4863931"/>
              <a:ext cx="968375" cy="1733549"/>
              <a:chOff x="179512" y="2797966"/>
              <a:chExt cx="1513892" cy="2709936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179512" y="4149080"/>
                <a:ext cx="1512168" cy="1358822"/>
              </a:xfrm>
              <a:prstGeom prst="roundRect">
                <a:avLst>
                  <a:gd name="adj" fmla="val 5673"/>
                </a:avLst>
              </a:prstGeom>
              <a:solidFill>
                <a:srgbClr val="BE1247"/>
              </a:solidFill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extrusionH="63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181236" y="4138187"/>
                <a:ext cx="1512168" cy="1358822"/>
              </a:xfrm>
              <a:prstGeom prst="roundRect">
                <a:avLst>
                  <a:gd name="adj" fmla="val 5673"/>
                </a:avLst>
              </a:prstGeom>
              <a:gradFill flip="none" rotWithShape="1">
                <a:gsLst>
                  <a:gs pos="0">
                    <a:srgbClr val="BE1247"/>
                  </a:gs>
                  <a:gs pos="33000">
                    <a:srgbClr val="D2144F"/>
                  </a:gs>
                  <a:gs pos="90000">
                    <a:srgbClr val="F87477"/>
                  </a:gs>
                  <a:gs pos="100000">
                    <a:srgbClr val="FA9496"/>
                  </a:gs>
                </a:gsLst>
                <a:lin ang="7200000" scaled="0"/>
                <a:tileRect/>
              </a:gradFill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椭圆 10"/>
              <p:cNvSpPr/>
              <p:nvPr/>
            </p:nvSpPr>
            <p:spPr>
              <a:xfrm>
                <a:off x="256447" y="2797966"/>
                <a:ext cx="1379875" cy="2188794"/>
              </a:xfrm>
              <a:custGeom>
                <a:avLst/>
                <a:gdLst>
                  <a:gd name="connsiteX0" fmla="*/ 564273 w 1405538"/>
                  <a:gd name="connsiteY0" fmla="*/ 0 h 2135354"/>
                  <a:gd name="connsiteX1" fmla="*/ 823003 w 1405538"/>
                  <a:gd name="connsiteY1" fmla="*/ 0 h 2135354"/>
                  <a:gd name="connsiteX2" fmla="*/ 1405538 w 1405538"/>
                  <a:gd name="connsiteY2" fmla="*/ 1732147 h 2135354"/>
                  <a:gd name="connsiteX3" fmla="*/ 1387275 w 1405538"/>
                  <a:gd name="connsiteY3" fmla="*/ 1841423 h 2135354"/>
                  <a:gd name="connsiteX4" fmla="*/ 1380484 w 1405538"/>
                  <a:gd name="connsiteY4" fmla="*/ 1841423 h 2135354"/>
                  <a:gd name="connsiteX5" fmla="*/ 1383925 w 1405538"/>
                  <a:gd name="connsiteY5" fmla="*/ 1855288 h 2135354"/>
                  <a:gd name="connsiteX6" fmla="*/ 694344 w 1405538"/>
                  <a:gd name="connsiteY6" fmla="*/ 2135354 h 2135354"/>
                  <a:gd name="connsiteX7" fmla="*/ 4763 w 1405538"/>
                  <a:gd name="connsiteY7" fmla="*/ 1855288 h 2135354"/>
                  <a:gd name="connsiteX8" fmla="*/ 8205 w 1405538"/>
                  <a:gd name="connsiteY8" fmla="*/ 1841423 h 2135354"/>
                  <a:gd name="connsiteX9" fmla="*/ 0 w 1405538"/>
                  <a:gd name="connsiteY9" fmla="*/ 1841423 h 2135354"/>
                  <a:gd name="connsiteX10" fmla="*/ 564273 w 1405538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60593 w 1457926"/>
                  <a:gd name="connsiteY8" fmla="*/ 1841423 h 2135354"/>
                  <a:gd name="connsiteX9" fmla="*/ 0 w 1457926"/>
                  <a:gd name="connsiteY9" fmla="*/ 1731886 h 2135354"/>
                  <a:gd name="connsiteX10" fmla="*/ 616661 w 1457926"/>
                  <a:gd name="connsiteY10" fmla="*/ 0 h 2135354"/>
                  <a:gd name="connsiteX0" fmla="*/ 689418 w 1530683"/>
                  <a:gd name="connsiteY0" fmla="*/ 0 h 2135354"/>
                  <a:gd name="connsiteX1" fmla="*/ 948148 w 1530683"/>
                  <a:gd name="connsiteY1" fmla="*/ 0 h 2135354"/>
                  <a:gd name="connsiteX2" fmla="*/ 1530683 w 1530683"/>
                  <a:gd name="connsiteY2" fmla="*/ 1732147 h 2135354"/>
                  <a:gd name="connsiteX3" fmla="*/ 1512420 w 1530683"/>
                  <a:gd name="connsiteY3" fmla="*/ 1841423 h 2135354"/>
                  <a:gd name="connsiteX4" fmla="*/ 1505629 w 1530683"/>
                  <a:gd name="connsiteY4" fmla="*/ 1841423 h 2135354"/>
                  <a:gd name="connsiteX5" fmla="*/ 1509070 w 1530683"/>
                  <a:gd name="connsiteY5" fmla="*/ 1855288 h 2135354"/>
                  <a:gd name="connsiteX6" fmla="*/ 819489 w 1530683"/>
                  <a:gd name="connsiteY6" fmla="*/ 2135354 h 2135354"/>
                  <a:gd name="connsiteX7" fmla="*/ 129908 w 1530683"/>
                  <a:gd name="connsiteY7" fmla="*/ 1855288 h 2135354"/>
                  <a:gd name="connsiteX8" fmla="*/ 0 w 1530683"/>
                  <a:gd name="connsiteY8" fmla="*/ 1841423 h 2135354"/>
                  <a:gd name="connsiteX9" fmla="*/ 72757 w 1530683"/>
                  <a:gd name="connsiteY9" fmla="*/ 1731886 h 2135354"/>
                  <a:gd name="connsiteX10" fmla="*/ 689418 w 1530683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0 w 1457926"/>
                  <a:gd name="connsiteY8" fmla="*/ 1731886 h 2135354"/>
                  <a:gd name="connsiteX9" fmla="*/ 616661 w 1457926"/>
                  <a:gd name="connsiteY9" fmla="*/ 0 h 2135354"/>
                  <a:gd name="connsiteX0" fmla="*/ 559510 w 1400775"/>
                  <a:gd name="connsiteY0" fmla="*/ 0 h 2135354"/>
                  <a:gd name="connsiteX1" fmla="*/ 818240 w 1400775"/>
                  <a:gd name="connsiteY1" fmla="*/ 0 h 2135354"/>
                  <a:gd name="connsiteX2" fmla="*/ 1400775 w 1400775"/>
                  <a:gd name="connsiteY2" fmla="*/ 1732147 h 2135354"/>
                  <a:gd name="connsiteX3" fmla="*/ 1382512 w 1400775"/>
                  <a:gd name="connsiteY3" fmla="*/ 1841423 h 2135354"/>
                  <a:gd name="connsiteX4" fmla="*/ 1375721 w 1400775"/>
                  <a:gd name="connsiteY4" fmla="*/ 1841423 h 2135354"/>
                  <a:gd name="connsiteX5" fmla="*/ 1379162 w 1400775"/>
                  <a:gd name="connsiteY5" fmla="*/ 1855288 h 2135354"/>
                  <a:gd name="connsiteX6" fmla="*/ 689581 w 1400775"/>
                  <a:gd name="connsiteY6" fmla="*/ 2135354 h 2135354"/>
                  <a:gd name="connsiteX7" fmla="*/ 0 w 1400775"/>
                  <a:gd name="connsiteY7" fmla="*/ 1855288 h 2135354"/>
                  <a:gd name="connsiteX8" fmla="*/ 559510 w 1400775"/>
                  <a:gd name="connsiteY8" fmla="*/ 0 h 2135354"/>
                  <a:gd name="connsiteX0" fmla="*/ 559510 w 1382512"/>
                  <a:gd name="connsiteY0" fmla="*/ 0 h 2135354"/>
                  <a:gd name="connsiteX1" fmla="*/ 818240 w 1382512"/>
                  <a:gd name="connsiteY1" fmla="*/ 0 h 2135354"/>
                  <a:gd name="connsiteX2" fmla="*/ 1382512 w 1382512"/>
                  <a:gd name="connsiteY2" fmla="*/ 1841423 h 2135354"/>
                  <a:gd name="connsiteX3" fmla="*/ 1375721 w 1382512"/>
                  <a:gd name="connsiteY3" fmla="*/ 1841423 h 2135354"/>
                  <a:gd name="connsiteX4" fmla="*/ 1379162 w 1382512"/>
                  <a:gd name="connsiteY4" fmla="*/ 1855288 h 2135354"/>
                  <a:gd name="connsiteX5" fmla="*/ 689581 w 1382512"/>
                  <a:gd name="connsiteY5" fmla="*/ 2135354 h 2135354"/>
                  <a:gd name="connsiteX6" fmla="*/ 0 w 1382512"/>
                  <a:gd name="connsiteY6" fmla="*/ 1855288 h 2135354"/>
                  <a:gd name="connsiteX7" fmla="*/ 559510 w 1382512"/>
                  <a:gd name="connsiteY7" fmla="*/ 0 h 2135354"/>
                  <a:gd name="connsiteX0" fmla="*/ 559510 w 1392037"/>
                  <a:gd name="connsiteY0" fmla="*/ 0 h 2135354"/>
                  <a:gd name="connsiteX1" fmla="*/ 818240 w 1392037"/>
                  <a:gd name="connsiteY1" fmla="*/ 0 h 2135354"/>
                  <a:gd name="connsiteX2" fmla="*/ 1392037 w 1392037"/>
                  <a:gd name="connsiteY2" fmla="*/ 1727123 h 2135354"/>
                  <a:gd name="connsiteX3" fmla="*/ 1375721 w 1392037"/>
                  <a:gd name="connsiteY3" fmla="*/ 1841423 h 2135354"/>
                  <a:gd name="connsiteX4" fmla="*/ 1379162 w 1392037"/>
                  <a:gd name="connsiteY4" fmla="*/ 1855288 h 2135354"/>
                  <a:gd name="connsiteX5" fmla="*/ 689581 w 1392037"/>
                  <a:gd name="connsiteY5" fmla="*/ 2135354 h 2135354"/>
                  <a:gd name="connsiteX6" fmla="*/ 0 w 1392037"/>
                  <a:gd name="connsiteY6" fmla="*/ 1855288 h 2135354"/>
                  <a:gd name="connsiteX7" fmla="*/ 559510 w 1392037"/>
                  <a:gd name="connsiteY7" fmla="*/ 0 h 2135354"/>
                  <a:gd name="connsiteX0" fmla="*/ 559510 w 1379162"/>
                  <a:gd name="connsiteY0" fmla="*/ 0 h 2135354"/>
                  <a:gd name="connsiteX1" fmla="*/ 818240 w 1379162"/>
                  <a:gd name="connsiteY1" fmla="*/ 0 h 2135354"/>
                  <a:gd name="connsiteX2" fmla="*/ 1375721 w 1379162"/>
                  <a:gd name="connsiteY2" fmla="*/ 1841423 h 2135354"/>
                  <a:gd name="connsiteX3" fmla="*/ 1379162 w 1379162"/>
                  <a:gd name="connsiteY3" fmla="*/ 1855288 h 2135354"/>
                  <a:gd name="connsiteX4" fmla="*/ 689581 w 1379162"/>
                  <a:gd name="connsiteY4" fmla="*/ 2135354 h 2135354"/>
                  <a:gd name="connsiteX5" fmla="*/ 0 w 1379162"/>
                  <a:gd name="connsiteY5" fmla="*/ 1855288 h 2135354"/>
                  <a:gd name="connsiteX6" fmla="*/ 559510 w 1379162"/>
                  <a:gd name="connsiteY6" fmla="*/ 0 h 2135354"/>
                  <a:gd name="connsiteX0" fmla="*/ 559510 w 1379162"/>
                  <a:gd name="connsiteY0" fmla="*/ 3 h 2135357"/>
                  <a:gd name="connsiteX1" fmla="*/ 818240 w 1379162"/>
                  <a:gd name="connsiteY1" fmla="*/ 3 h 2135357"/>
                  <a:gd name="connsiteX2" fmla="*/ 1375721 w 1379162"/>
                  <a:gd name="connsiteY2" fmla="*/ 1841426 h 2135357"/>
                  <a:gd name="connsiteX3" fmla="*/ 1379162 w 1379162"/>
                  <a:gd name="connsiteY3" fmla="*/ 1855291 h 2135357"/>
                  <a:gd name="connsiteX4" fmla="*/ 689581 w 1379162"/>
                  <a:gd name="connsiteY4" fmla="*/ 2135357 h 2135357"/>
                  <a:gd name="connsiteX5" fmla="*/ 0 w 1379162"/>
                  <a:gd name="connsiteY5" fmla="*/ 1855291 h 2135357"/>
                  <a:gd name="connsiteX6" fmla="*/ 559510 w 1379162"/>
                  <a:gd name="connsiteY6" fmla="*/ 3 h 2135357"/>
                  <a:gd name="connsiteX0" fmla="*/ 559510 w 1379162"/>
                  <a:gd name="connsiteY0" fmla="*/ 40216 h 2175570"/>
                  <a:gd name="connsiteX1" fmla="*/ 818240 w 1379162"/>
                  <a:gd name="connsiteY1" fmla="*/ 40216 h 2175570"/>
                  <a:gd name="connsiteX2" fmla="*/ 1375721 w 1379162"/>
                  <a:gd name="connsiteY2" fmla="*/ 1881639 h 2175570"/>
                  <a:gd name="connsiteX3" fmla="*/ 1379162 w 1379162"/>
                  <a:gd name="connsiteY3" fmla="*/ 1895504 h 2175570"/>
                  <a:gd name="connsiteX4" fmla="*/ 689581 w 1379162"/>
                  <a:gd name="connsiteY4" fmla="*/ 2175570 h 2175570"/>
                  <a:gd name="connsiteX5" fmla="*/ 0 w 1379162"/>
                  <a:gd name="connsiteY5" fmla="*/ 1895504 h 2175570"/>
                  <a:gd name="connsiteX6" fmla="*/ 559510 w 1379162"/>
                  <a:gd name="connsiteY6" fmla="*/ 40216 h 2175570"/>
                  <a:gd name="connsiteX0" fmla="*/ 559510 w 1379162"/>
                  <a:gd name="connsiteY0" fmla="*/ 50079 h 2185433"/>
                  <a:gd name="connsiteX1" fmla="*/ 818240 w 1379162"/>
                  <a:gd name="connsiteY1" fmla="*/ 50079 h 2185433"/>
                  <a:gd name="connsiteX2" fmla="*/ 1375721 w 1379162"/>
                  <a:gd name="connsiteY2" fmla="*/ 1891502 h 2185433"/>
                  <a:gd name="connsiteX3" fmla="*/ 1379162 w 1379162"/>
                  <a:gd name="connsiteY3" fmla="*/ 1905367 h 2185433"/>
                  <a:gd name="connsiteX4" fmla="*/ 689581 w 1379162"/>
                  <a:gd name="connsiteY4" fmla="*/ 2185433 h 2185433"/>
                  <a:gd name="connsiteX5" fmla="*/ 0 w 1379162"/>
                  <a:gd name="connsiteY5" fmla="*/ 1905367 h 2185433"/>
                  <a:gd name="connsiteX6" fmla="*/ 559510 w 1379162"/>
                  <a:gd name="connsiteY6" fmla="*/ 50079 h 2185433"/>
                  <a:gd name="connsiteX0" fmla="*/ 559510 w 1379162"/>
                  <a:gd name="connsiteY0" fmla="*/ 52984 h 2188338"/>
                  <a:gd name="connsiteX1" fmla="*/ 818240 w 1379162"/>
                  <a:gd name="connsiteY1" fmla="*/ 52984 h 2188338"/>
                  <a:gd name="connsiteX2" fmla="*/ 1375721 w 1379162"/>
                  <a:gd name="connsiteY2" fmla="*/ 1894407 h 2188338"/>
                  <a:gd name="connsiteX3" fmla="*/ 1379162 w 1379162"/>
                  <a:gd name="connsiteY3" fmla="*/ 1908272 h 2188338"/>
                  <a:gd name="connsiteX4" fmla="*/ 689581 w 1379162"/>
                  <a:gd name="connsiteY4" fmla="*/ 2188338 h 2188338"/>
                  <a:gd name="connsiteX5" fmla="*/ 0 w 1379162"/>
                  <a:gd name="connsiteY5" fmla="*/ 1908272 h 2188338"/>
                  <a:gd name="connsiteX6" fmla="*/ 559510 w 1379162"/>
                  <a:gd name="connsiteY6" fmla="*/ 52984 h 2188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9162" h="2188338">
                    <a:moveTo>
                      <a:pt x="559510" y="52984"/>
                    </a:moveTo>
                    <a:cubicBezTo>
                      <a:pt x="593366" y="5359"/>
                      <a:pt x="731997" y="-37503"/>
                      <a:pt x="818240" y="52984"/>
                    </a:cubicBezTo>
                    <a:cubicBezTo>
                      <a:pt x="816162" y="50325"/>
                      <a:pt x="1282234" y="1585192"/>
                      <a:pt x="1375721" y="1894407"/>
                    </a:cubicBezTo>
                    <a:cubicBezTo>
                      <a:pt x="1378870" y="1898789"/>
                      <a:pt x="1379162" y="1903517"/>
                      <a:pt x="1379162" y="1908272"/>
                    </a:cubicBezTo>
                    <a:cubicBezTo>
                      <a:pt x="1379162" y="2062948"/>
                      <a:pt x="1070426" y="2188338"/>
                      <a:pt x="689581" y="2188338"/>
                    </a:cubicBezTo>
                    <a:cubicBezTo>
                      <a:pt x="308736" y="2188338"/>
                      <a:pt x="0" y="2062948"/>
                      <a:pt x="0" y="1908272"/>
                    </a:cubicBezTo>
                    <a:lnTo>
                      <a:pt x="559510" y="52984"/>
                    </a:lnTo>
                    <a:close/>
                  </a:path>
                </a:pathLst>
              </a:custGeom>
              <a:gradFill flip="none" rotWithShape="1">
                <a:gsLst>
                  <a:gs pos="98000">
                    <a:srgbClr val="C5134A"/>
                  </a:gs>
                  <a:gs pos="0">
                    <a:srgbClr val="BE1247"/>
                  </a:gs>
                  <a:gs pos="19000">
                    <a:srgbClr val="D2144F"/>
                  </a:gs>
                  <a:gs pos="54000">
                    <a:srgbClr val="F87477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椭圆 10"/>
              <p:cNvSpPr/>
              <p:nvPr/>
            </p:nvSpPr>
            <p:spPr>
              <a:xfrm>
                <a:off x="569152" y="3291810"/>
                <a:ext cx="756947" cy="429321"/>
              </a:xfrm>
              <a:custGeom>
                <a:avLst/>
                <a:gdLst/>
                <a:ahLst/>
                <a:cxnLst/>
                <a:rect l="l" t="t" r="r" b="b"/>
                <a:pathLst>
                  <a:path w="590834" h="334594">
                    <a:moveTo>
                      <a:pt x="86928" y="0"/>
                    </a:moveTo>
                    <a:cubicBezTo>
                      <a:pt x="160265" y="23782"/>
                      <a:pt x="240109" y="35684"/>
                      <a:pt x="323402" y="35684"/>
                    </a:cubicBezTo>
                    <a:cubicBezTo>
                      <a:pt x="387332" y="35684"/>
                      <a:pt x="449230" y="28672"/>
                      <a:pt x="507434" y="13120"/>
                    </a:cubicBezTo>
                    <a:cubicBezTo>
                      <a:pt x="531772" y="93575"/>
                      <a:pt x="560176" y="187373"/>
                      <a:pt x="590834" y="288543"/>
                    </a:cubicBezTo>
                    <a:cubicBezTo>
                      <a:pt x="499769" y="318822"/>
                      <a:pt x="400175" y="334594"/>
                      <a:pt x="296010" y="334594"/>
                    </a:cubicBezTo>
                    <a:cubicBezTo>
                      <a:pt x="191403" y="334594"/>
                      <a:pt x="91406" y="318688"/>
                      <a:pt x="0" y="288246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椭圆 10"/>
              <p:cNvSpPr/>
              <p:nvPr/>
            </p:nvSpPr>
            <p:spPr>
              <a:xfrm>
                <a:off x="358201" y="4031335"/>
                <a:ext cx="1181332" cy="419394"/>
              </a:xfrm>
              <a:custGeom>
                <a:avLst/>
                <a:gdLst/>
                <a:ahLst/>
                <a:cxnLst/>
                <a:rect l="l" t="t" r="r" b="b"/>
                <a:pathLst>
                  <a:path w="1082218" h="392352">
                    <a:moveTo>
                      <a:pt x="92746" y="0"/>
                    </a:moveTo>
                    <a:cubicBezTo>
                      <a:pt x="229132" y="56158"/>
                      <a:pt x="381210" y="86960"/>
                      <a:pt x="541436" y="86960"/>
                    </a:cubicBezTo>
                    <a:cubicBezTo>
                      <a:pt x="701493" y="86960"/>
                      <a:pt x="853418" y="56223"/>
                      <a:pt x="989694" y="184"/>
                    </a:cubicBezTo>
                    <a:cubicBezTo>
                      <a:pt x="1021621" y="105469"/>
                      <a:pt x="1052999" y="208935"/>
                      <a:pt x="1082218" y="305289"/>
                    </a:cubicBezTo>
                    <a:cubicBezTo>
                      <a:pt x="917102" y="361516"/>
                      <a:pt x="732512" y="392352"/>
                      <a:pt x="537839" y="392352"/>
                    </a:cubicBezTo>
                    <a:cubicBezTo>
                      <a:pt x="345739" y="392352"/>
                      <a:pt x="163457" y="362325"/>
                      <a:pt x="0" y="307539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7667637" y="5424302"/>
            <a:ext cx="2085499" cy="1248730"/>
            <a:chOff x="5718702" y="4863932"/>
            <a:chExt cx="3211016" cy="1922654"/>
          </a:xfrm>
        </p:grpSpPr>
        <p:sp>
          <p:nvSpPr>
            <p:cNvPr id="16" name="椭圆 10"/>
            <p:cNvSpPr>
              <a:spLocks noChangeArrowheads="1"/>
            </p:cNvSpPr>
            <p:nvPr/>
          </p:nvSpPr>
          <p:spPr bwMode="auto">
            <a:xfrm flipH="1" flipV="1">
              <a:off x="5718702" y="5943143"/>
              <a:ext cx="3211016" cy="84344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3000"/>
                    <a:lumOff val="7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lang="zh-CN" altLang="zh-CN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3" name="组合 33"/>
            <p:cNvGrpSpPr>
              <a:grpSpLocks/>
            </p:cNvGrpSpPr>
            <p:nvPr/>
          </p:nvGrpSpPr>
          <p:grpSpPr bwMode="auto">
            <a:xfrm>
              <a:off x="6873123" y="4863932"/>
              <a:ext cx="968375" cy="1733550"/>
              <a:chOff x="179512" y="2797966"/>
              <a:chExt cx="1513892" cy="2709936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179512" y="4149080"/>
                <a:ext cx="1512168" cy="1358822"/>
              </a:xfrm>
              <a:prstGeom prst="roundRect">
                <a:avLst>
                  <a:gd name="adj" fmla="val 5673"/>
                </a:avLst>
              </a:prstGeom>
              <a:solidFill>
                <a:srgbClr val="BE1247"/>
              </a:solidFill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extrusionH="635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181236" y="4138187"/>
                <a:ext cx="1512168" cy="1358822"/>
              </a:xfrm>
              <a:prstGeom prst="roundRect">
                <a:avLst>
                  <a:gd name="adj" fmla="val 5673"/>
                </a:avLst>
              </a:prstGeom>
              <a:gradFill flip="none" rotWithShape="1">
                <a:gsLst>
                  <a:gs pos="0">
                    <a:srgbClr val="BE1247"/>
                  </a:gs>
                  <a:gs pos="33000">
                    <a:srgbClr val="D2144F"/>
                  </a:gs>
                  <a:gs pos="90000">
                    <a:srgbClr val="F87477"/>
                  </a:gs>
                  <a:gs pos="100000">
                    <a:srgbClr val="FA9496"/>
                  </a:gs>
                </a:gsLst>
                <a:lin ang="7200000" scaled="0"/>
                <a:tileRect/>
              </a:gradFill>
              <a:ln>
                <a:noFill/>
              </a:ln>
              <a:scene3d>
                <a:camera prst="isometricOffAxis1Top">
                  <a:rot lat="19308370" lon="17994607" rev="3982837"/>
                </a:camera>
                <a:lightRig rig="sof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椭圆 10"/>
              <p:cNvSpPr/>
              <p:nvPr/>
            </p:nvSpPr>
            <p:spPr>
              <a:xfrm>
                <a:off x="256447" y="2797966"/>
                <a:ext cx="1379875" cy="2188794"/>
              </a:xfrm>
              <a:custGeom>
                <a:avLst/>
                <a:gdLst>
                  <a:gd name="connsiteX0" fmla="*/ 564273 w 1405538"/>
                  <a:gd name="connsiteY0" fmla="*/ 0 h 2135354"/>
                  <a:gd name="connsiteX1" fmla="*/ 823003 w 1405538"/>
                  <a:gd name="connsiteY1" fmla="*/ 0 h 2135354"/>
                  <a:gd name="connsiteX2" fmla="*/ 1405538 w 1405538"/>
                  <a:gd name="connsiteY2" fmla="*/ 1732147 h 2135354"/>
                  <a:gd name="connsiteX3" fmla="*/ 1387275 w 1405538"/>
                  <a:gd name="connsiteY3" fmla="*/ 1841423 h 2135354"/>
                  <a:gd name="connsiteX4" fmla="*/ 1380484 w 1405538"/>
                  <a:gd name="connsiteY4" fmla="*/ 1841423 h 2135354"/>
                  <a:gd name="connsiteX5" fmla="*/ 1383925 w 1405538"/>
                  <a:gd name="connsiteY5" fmla="*/ 1855288 h 2135354"/>
                  <a:gd name="connsiteX6" fmla="*/ 694344 w 1405538"/>
                  <a:gd name="connsiteY6" fmla="*/ 2135354 h 2135354"/>
                  <a:gd name="connsiteX7" fmla="*/ 4763 w 1405538"/>
                  <a:gd name="connsiteY7" fmla="*/ 1855288 h 2135354"/>
                  <a:gd name="connsiteX8" fmla="*/ 8205 w 1405538"/>
                  <a:gd name="connsiteY8" fmla="*/ 1841423 h 2135354"/>
                  <a:gd name="connsiteX9" fmla="*/ 0 w 1405538"/>
                  <a:gd name="connsiteY9" fmla="*/ 1841423 h 2135354"/>
                  <a:gd name="connsiteX10" fmla="*/ 564273 w 1405538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60593 w 1457926"/>
                  <a:gd name="connsiteY8" fmla="*/ 1841423 h 2135354"/>
                  <a:gd name="connsiteX9" fmla="*/ 0 w 1457926"/>
                  <a:gd name="connsiteY9" fmla="*/ 1731886 h 2135354"/>
                  <a:gd name="connsiteX10" fmla="*/ 616661 w 1457926"/>
                  <a:gd name="connsiteY10" fmla="*/ 0 h 2135354"/>
                  <a:gd name="connsiteX0" fmla="*/ 689418 w 1530683"/>
                  <a:gd name="connsiteY0" fmla="*/ 0 h 2135354"/>
                  <a:gd name="connsiteX1" fmla="*/ 948148 w 1530683"/>
                  <a:gd name="connsiteY1" fmla="*/ 0 h 2135354"/>
                  <a:gd name="connsiteX2" fmla="*/ 1530683 w 1530683"/>
                  <a:gd name="connsiteY2" fmla="*/ 1732147 h 2135354"/>
                  <a:gd name="connsiteX3" fmla="*/ 1512420 w 1530683"/>
                  <a:gd name="connsiteY3" fmla="*/ 1841423 h 2135354"/>
                  <a:gd name="connsiteX4" fmla="*/ 1505629 w 1530683"/>
                  <a:gd name="connsiteY4" fmla="*/ 1841423 h 2135354"/>
                  <a:gd name="connsiteX5" fmla="*/ 1509070 w 1530683"/>
                  <a:gd name="connsiteY5" fmla="*/ 1855288 h 2135354"/>
                  <a:gd name="connsiteX6" fmla="*/ 819489 w 1530683"/>
                  <a:gd name="connsiteY6" fmla="*/ 2135354 h 2135354"/>
                  <a:gd name="connsiteX7" fmla="*/ 129908 w 1530683"/>
                  <a:gd name="connsiteY7" fmla="*/ 1855288 h 2135354"/>
                  <a:gd name="connsiteX8" fmla="*/ 0 w 1530683"/>
                  <a:gd name="connsiteY8" fmla="*/ 1841423 h 2135354"/>
                  <a:gd name="connsiteX9" fmla="*/ 72757 w 1530683"/>
                  <a:gd name="connsiteY9" fmla="*/ 1731886 h 2135354"/>
                  <a:gd name="connsiteX10" fmla="*/ 689418 w 1530683"/>
                  <a:gd name="connsiteY10" fmla="*/ 0 h 2135354"/>
                  <a:gd name="connsiteX0" fmla="*/ 616661 w 1457926"/>
                  <a:gd name="connsiteY0" fmla="*/ 0 h 2135354"/>
                  <a:gd name="connsiteX1" fmla="*/ 875391 w 1457926"/>
                  <a:gd name="connsiteY1" fmla="*/ 0 h 2135354"/>
                  <a:gd name="connsiteX2" fmla="*/ 1457926 w 1457926"/>
                  <a:gd name="connsiteY2" fmla="*/ 1732147 h 2135354"/>
                  <a:gd name="connsiteX3" fmla="*/ 1439663 w 1457926"/>
                  <a:gd name="connsiteY3" fmla="*/ 1841423 h 2135354"/>
                  <a:gd name="connsiteX4" fmla="*/ 1432872 w 1457926"/>
                  <a:gd name="connsiteY4" fmla="*/ 1841423 h 2135354"/>
                  <a:gd name="connsiteX5" fmla="*/ 1436313 w 1457926"/>
                  <a:gd name="connsiteY5" fmla="*/ 1855288 h 2135354"/>
                  <a:gd name="connsiteX6" fmla="*/ 746732 w 1457926"/>
                  <a:gd name="connsiteY6" fmla="*/ 2135354 h 2135354"/>
                  <a:gd name="connsiteX7" fmla="*/ 57151 w 1457926"/>
                  <a:gd name="connsiteY7" fmla="*/ 1855288 h 2135354"/>
                  <a:gd name="connsiteX8" fmla="*/ 0 w 1457926"/>
                  <a:gd name="connsiteY8" fmla="*/ 1731886 h 2135354"/>
                  <a:gd name="connsiteX9" fmla="*/ 616661 w 1457926"/>
                  <a:gd name="connsiteY9" fmla="*/ 0 h 2135354"/>
                  <a:gd name="connsiteX0" fmla="*/ 559510 w 1400775"/>
                  <a:gd name="connsiteY0" fmla="*/ 0 h 2135354"/>
                  <a:gd name="connsiteX1" fmla="*/ 818240 w 1400775"/>
                  <a:gd name="connsiteY1" fmla="*/ 0 h 2135354"/>
                  <a:gd name="connsiteX2" fmla="*/ 1400775 w 1400775"/>
                  <a:gd name="connsiteY2" fmla="*/ 1732147 h 2135354"/>
                  <a:gd name="connsiteX3" fmla="*/ 1382512 w 1400775"/>
                  <a:gd name="connsiteY3" fmla="*/ 1841423 h 2135354"/>
                  <a:gd name="connsiteX4" fmla="*/ 1375721 w 1400775"/>
                  <a:gd name="connsiteY4" fmla="*/ 1841423 h 2135354"/>
                  <a:gd name="connsiteX5" fmla="*/ 1379162 w 1400775"/>
                  <a:gd name="connsiteY5" fmla="*/ 1855288 h 2135354"/>
                  <a:gd name="connsiteX6" fmla="*/ 689581 w 1400775"/>
                  <a:gd name="connsiteY6" fmla="*/ 2135354 h 2135354"/>
                  <a:gd name="connsiteX7" fmla="*/ 0 w 1400775"/>
                  <a:gd name="connsiteY7" fmla="*/ 1855288 h 2135354"/>
                  <a:gd name="connsiteX8" fmla="*/ 559510 w 1400775"/>
                  <a:gd name="connsiteY8" fmla="*/ 0 h 2135354"/>
                  <a:gd name="connsiteX0" fmla="*/ 559510 w 1382512"/>
                  <a:gd name="connsiteY0" fmla="*/ 0 h 2135354"/>
                  <a:gd name="connsiteX1" fmla="*/ 818240 w 1382512"/>
                  <a:gd name="connsiteY1" fmla="*/ 0 h 2135354"/>
                  <a:gd name="connsiteX2" fmla="*/ 1382512 w 1382512"/>
                  <a:gd name="connsiteY2" fmla="*/ 1841423 h 2135354"/>
                  <a:gd name="connsiteX3" fmla="*/ 1375721 w 1382512"/>
                  <a:gd name="connsiteY3" fmla="*/ 1841423 h 2135354"/>
                  <a:gd name="connsiteX4" fmla="*/ 1379162 w 1382512"/>
                  <a:gd name="connsiteY4" fmla="*/ 1855288 h 2135354"/>
                  <a:gd name="connsiteX5" fmla="*/ 689581 w 1382512"/>
                  <a:gd name="connsiteY5" fmla="*/ 2135354 h 2135354"/>
                  <a:gd name="connsiteX6" fmla="*/ 0 w 1382512"/>
                  <a:gd name="connsiteY6" fmla="*/ 1855288 h 2135354"/>
                  <a:gd name="connsiteX7" fmla="*/ 559510 w 1382512"/>
                  <a:gd name="connsiteY7" fmla="*/ 0 h 2135354"/>
                  <a:gd name="connsiteX0" fmla="*/ 559510 w 1392037"/>
                  <a:gd name="connsiteY0" fmla="*/ 0 h 2135354"/>
                  <a:gd name="connsiteX1" fmla="*/ 818240 w 1392037"/>
                  <a:gd name="connsiteY1" fmla="*/ 0 h 2135354"/>
                  <a:gd name="connsiteX2" fmla="*/ 1392037 w 1392037"/>
                  <a:gd name="connsiteY2" fmla="*/ 1727123 h 2135354"/>
                  <a:gd name="connsiteX3" fmla="*/ 1375721 w 1392037"/>
                  <a:gd name="connsiteY3" fmla="*/ 1841423 h 2135354"/>
                  <a:gd name="connsiteX4" fmla="*/ 1379162 w 1392037"/>
                  <a:gd name="connsiteY4" fmla="*/ 1855288 h 2135354"/>
                  <a:gd name="connsiteX5" fmla="*/ 689581 w 1392037"/>
                  <a:gd name="connsiteY5" fmla="*/ 2135354 h 2135354"/>
                  <a:gd name="connsiteX6" fmla="*/ 0 w 1392037"/>
                  <a:gd name="connsiteY6" fmla="*/ 1855288 h 2135354"/>
                  <a:gd name="connsiteX7" fmla="*/ 559510 w 1392037"/>
                  <a:gd name="connsiteY7" fmla="*/ 0 h 2135354"/>
                  <a:gd name="connsiteX0" fmla="*/ 559510 w 1379162"/>
                  <a:gd name="connsiteY0" fmla="*/ 0 h 2135354"/>
                  <a:gd name="connsiteX1" fmla="*/ 818240 w 1379162"/>
                  <a:gd name="connsiteY1" fmla="*/ 0 h 2135354"/>
                  <a:gd name="connsiteX2" fmla="*/ 1375721 w 1379162"/>
                  <a:gd name="connsiteY2" fmla="*/ 1841423 h 2135354"/>
                  <a:gd name="connsiteX3" fmla="*/ 1379162 w 1379162"/>
                  <a:gd name="connsiteY3" fmla="*/ 1855288 h 2135354"/>
                  <a:gd name="connsiteX4" fmla="*/ 689581 w 1379162"/>
                  <a:gd name="connsiteY4" fmla="*/ 2135354 h 2135354"/>
                  <a:gd name="connsiteX5" fmla="*/ 0 w 1379162"/>
                  <a:gd name="connsiteY5" fmla="*/ 1855288 h 2135354"/>
                  <a:gd name="connsiteX6" fmla="*/ 559510 w 1379162"/>
                  <a:gd name="connsiteY6" fmla="*/ 0 h 2135354"/>
                  <a:gd name="connsiteX0" fmla="*/ 559510 w 1379162"/>
                  <a:gd name="connsiteY0" fmla="*/ 3 h 2135357"/>
                  <a:gd name="connsiteX1" fmla="*/ 818240 w 1379162"/>
                  <a:gd name="connsiteY1" fmla="*/ 3 h 2135357"/>
                  <a:gd name="connsiteX2" fmla="*/ 1375721 w 1379162"/>
                  <a:gd name="connsiteY2" fmla="*/ 1841426 h 2135357"/>
                  <a:gd name="connsiteX3" fmla="*/ 1379162 w 1379162"/>
                  <a:gd name="connsiteY3" fmla="*/ 1855291 h 2135357"/>
                  <a:gd name="connsiteX4" fmla="*/ 689581 w 1379162"/>
                  <a:gd name="connsiteY4" fmla="*/ 2135357 h 2135357"/>
                  <a:gd name="connsiteX5" fmla="*/ 0 w 1379162"/>
                  <a:gd name="connsiteY5" fmla="*/ 1855291 h 2135357"/>
                  <a:gd name="connsiteX6" fmla="*/ 559510 w 1379162"/>
                  <a:gd name="connsiteY6" fmla="*/ 3 h 2135357"/>
                  <a:gd name="connsiteX0" fmla="*/ 559510 w 1379162"/>
                  <a:gd name="connsiteY0" fmla="*/ 40216 h 2175570"/>
                  <a:gd name="connsiteX1" fmla="*/ 818240 w 1379162"/>
                  <a:gd name="connsiteY1" fmla="*/ 40216 h 2175570"/>
                  <a:gd name="connsiteX2" fmla="*/ 1375721 w 1379162"/>
                  <a:gd name="connsiteY2" fmla="*/ 1881639 h 2175570"/>
                  <a:gd name="connsiteX3" fmla="*/ 1379162 w 1379162"/>
                  <a:gd name="connsiteY3" fmla="*/ 1895504 h 2175570"/>
                  <a:gd name="connsiteX4" fmla="*/ 689581 w 1379162"/>
                  <a:gd name="connsiteY4" fmla="*/ 2175570 h 2175570"/>
                  <a:gd name="connsiteX5" fmla="*/ 0 w 1379162"/>
                  <a:gd name="connsiteY5" fmla="*/ 1895504 h 2175570"/>
                  <a:gd name="connsiteX6" fmla="*/ 559510 w 1379162"/>
                  <a:gd name="connsiteY6" fmla="*/ 40216 h 2175570"/>
                  <a:gd name="connsiteX0" fmla="*/ 559510 w 1379162"/>
                  <a:gd name="connsiteY0" fmla="*/ 50079 h 2185433"/>
                  <a:gd name="connsiteX1" fmla="*/ 818240 w 1379162"/>
                  <a:gd name="connsiteY1" fmla="*/ 50079 h 2185433"/>
                  <a:gd name="connsiteX2" fmla="*/ 1375721 w 1379162"/>
                  <a:gd name="connsiteY2" fmla="*/ 1891502 h 2185433"/>
                  <a:gd name="connsiteX3" fmla="*/ 1379162 w 1379162"/>
                  <a:gd name="connsiteY3" fmla="*/ 1905367 h 2185433"/>
                  <a:gd name="connsiteX4" fmla="*/ 689581 w 1379162"/>
                  <a:gd name="connsiteY4" fmla="*/ 2185433 h 2185433"/>
                  <a:gd name="connsiteX5" fmla="*/ 0 w 1379162"/>
                  <a:gd name="connsiteY5" fmla="*/ 1905367 h 2185433"/>
                  <a:gd name="connsiteX6" fmla="*/ 559510 w 1379162"/>
                  <a:gd name="connsiteY6" fmla="*/ 50079 h 2185433"/>
                  <a:gd name="connsiteX0" fmla="*/ 559510 w 1379162"/>
                  <a:gd name="connsiteY0" fmla="*/ 52984 h 2188338"/>
                  <a:gd name="connsiteX1" fmla="*/ 818240 w 1379162"/>
                  <a:gd name="connsiteY1" fmla="*/ 52984 h 2188338"/>
                  <a:gd name="connsiteX2" fmla="*/ 1375721 w 1379162"/>
                  <a:gd name="connsiteY2" fmla="*/ 1894407 h 2188338"/>
                  <a:gd name="connsiteX3" fmla="*/ 1379162 w 1379162"/>
                  <a:gd name="connsiteY3" fmla="*/ 1908272 h 2188338"/>
                  <a:gd name="connsiteX4" fmla="*/ 689581 w 1379162"/>
                  <a:gd name="connsiteY4" fmla="*/ 2188338 h 2188338"/>
                  <a:gd name="connsiteX5" fmla="*/ 0 w 1379162"/>
                  <a:gd name="connsiteY5" fmla="*/ 1908272 h 2188338"/>
                  <a:gd name="connsiteX6" fmla="*/ 559510 w 1379162"/>
                  <a:gd name="connsiteY6" fmla="*/ 52984 h 2188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9162" h="2188338">
                    <a:moveTo>
                      <a:pt x="559510" y="52984"/>
                    </a:moveTo>
                    <a:cubicBezTo>
                      <a:pt x="593366" y="5359"/>
                      <a:pt x="731997" y="-37503"/>
                      <a:pt x="818240" y="52984"/>
                    </a:cubicBezTo>
                    <a:cubicBezTo>
                      <a:pt x="816162" y="50325"/>
                      <a:pt x="1282234" y="1585192"/>
                      <a:pt x="1375721" y="1894407"/>
                    </a:cubicBezTo>
                    <a:cubicBezTo>
                      <a:pt x="1378870" y="1898789"/>
                      <a:pt x="1379162" y="1903517"/>
                      <a:pt x="1379162" y="1908272"/>
                    </a:cubicBezTo>
                    <a:cubicBezTo>
                      <a:pt x="1379162" y="2062948"/>
                      <a:pt x="1070426" y="2188338"/>
                      <a:pt x="689581" y="2188338"/>
                    </a:cubicBezTo>
                    <a:cubicBezTo>
                      <a:pt x="308736" y="2188338"/>
                      <a:pt x="0" y="2062948"/>
                      <a:pt x="0" y="1908272"/>
                    </a:cubicBezTo>
                    <a:lnTo>
                      <a:pt x="559510" y="52984"/>
                    </a:lnTo>
                    <a:close/>
                  </a:path>
                </a:pathLst>
              </a:custGeom>
              <a:gradFill flip="none" rotWithShape="1">
                <a:gsLst>
                  <a:gs pos="98000">
                    <a:srgbClr val="C5134A"/>
                  </a:gs>
                  <a:gs pos="0">
                    <a:srgbClr val="BE1247"/>
                  </a:gs>
                  <a:gs pos="19000">
                    <a:srgbClr val="D2144F"/>
                  </a:gs>
                  <a:gs pos="54000">
                    <a:srgbClr val="F87477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椭圆 10"/>
              <p:cNvSpPr/>
              <p:nvPr/>
            </p:nvSpPr>
            <p:spPr>
              <a:xfrm>
                <a:off x="569152" y="3291810"/>
                <a:ext cx="756947" cy="429321"/>
              </a:xfrm>
              <a:custGeom>
                <a:avLst/>
                <a:gdLst/>
                <a:ahLst/>
                <a:cxnLst/>
                <a:rect l="l" t="t" r="r" b="b"/>
                <a:pathLst>
                  <a:path w="590834" h="334594">
                    <a:moveTo>
                      <a:pt x="86928" y="0"/>
                    </a:moveTo>
                    <a:cubicBezTo>
                      <a:pt x="160265" y="23782"/>
                      <a:pt x="240109" y="35684"/>
                      <a:pt x="323402" y="35684"/>
                    </a:cubicBezTo>
                    <a:cubicBezTo>
                      <a:pt x="387332" y="35684"/>
                      <a:pt x="449230" y="28672"/>
                      <a:pt x="507434" y="13120"/>
                    </a:cubicBezTo>
                    <a:cubicBezTo>
                      <a:pt x="531772" y="93575"/>
                      <a:pt x="560176" y="187373"/>
                      <a:pt x="590834" y="288543"/>
                    </a:cubicBezTo>
                    <a:cubicBezTo>
                      <a:pt x="499769" y="318822"/>
                      <a:pt x="400175" y="334594"/>
                      <a:pt x="296010" y="334594"/>
                    </a:cubicBezTo>
                    <a:cubicBezTo>
                      <a:pt x="191403" y="334594"/>
                      <a:pt x="91406" y="318688"/>
                      <a:pt x="0" y="288246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椭圆 10"/>
              <p:cNvSpPr/>
              <p:nvPr/>
            </p:nvSpPr>
            <p:spPr>
              <a:xfrm>
                <a:off x="358201" y="4031335"/>
                <a:ext cx="1181332" cy="419394"/>
              </a:xfrm>
              <a:custGeom>
                <a:avLst/>
                <a:gdLst/>
                <a:ahLst/>
                <a:cxnLst/>
                <a:rect l="l" t="t" r="r" b="b"/>
                <a:pathLst>
                  <a:path w="1082218" h="392352">
                    <a:moveTo>
                      <a:pt x="92746" y="0"/>
                    </a:moveTo>
                    <a:cubicBezTo>
                      <a:pt x="229132" y="56158"/>
                      <a:pt x="381210" y="86960"/>
                      <a:pt x="541436" y="86960"/>
                    </a:cubicBezTo>
                    <a:cubicBezTo>
                      <a:pt x="701493" y="86960"/>
                      <a:pt x="853418" y="56223"/>
                      <a:pt x="989694" y="184"/>
                    </a:cubicBezTo>
                    <a:cubicBezTo>
                      <a:pt x="1021621" y="105469"/>
                      <a:pt x="1052999" y="208935"/>
                      <a:pt x="1082218" y="305289"/>
                    </a:cubicBezTo>
                    <a:cubicBezTo>
                      <a:pt x="917102" y="361516"/>
                      <a:pt x="732512" y="392352"/>
                      <a:pt x="537839" y="392352"/>
                    </a:cubicBezTo>
                    <a:cubicBezTo>
                      <a:pt x="345739" y="392352"/>
                      <a:pt x="163457" y="362325"/>
                      <a:pt x="0" y="307539"/>
                    </a:cubicBezTo>
                    <a:close/>
                  </a:path>
                </a:pathLst>
              </a:custGeom>
              <a:gradFill flip="none" rotWithShape="1">
                <a:gsLst>
                  <a:gs pos="98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55000">
                    <a:schemeClr val="bg1"/>
                  </a:gs>
                </a:gsLst>
                <a:lin ang="111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101" name="直接连接符 100"/>
          <p:cNvCxnSpPr/>
          <p:nvPr/>
        </p:nvCxnSpPr>
        <p:spPr>
          <a:xfrm rot="5400000">
            <a:off x="1878348" y="4997826"/>
            <a:ext cx="720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/>
          <p:cNvSpPr/>
          <p:nvPr/>
        </p:nvSpPr>
        <p:spPr>
          <a:xfrm>
            <a:off x="1666844" y="3741012"/>
            <a:ext cx="1143262" cy="830997"/>
          </a:xfrm>
          <a:prstGeom prst="rect">
            <a:avLst/>
          </a:prstGeom>
          <a:solidFill>
            <a:srgbClr val="FFE241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Public</a:t>
            </a:r>
          </a:p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places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" name="直接连接符 102"/>
          <p:cNvCxnSpPr/>
          <p:nvPr/>
        </p:nvCxnSpPr>
        <p:spPr>
          <a:xfrm rot="5400000">
            <a:off x="2465572" y="4156322"/>
            <a:ext cx="1260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矩形 103"/>
          <p:cNvSpPr/>
          <p:nvPr/>
        </p:nvSpPr>
        <p:spPr>
          <a:xfrm>
            <a:off x="2238316" y="2928935"/>
            <a:ext cx="1776448" cy="461665"/>
          </a:xfrm>
          <a:prstGeom prst="rect">
            <a:avLst/>
          </a:prstGeom>
          <a:solidFill>
            <a:srgbClr val="8CC841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Underwear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3702397" y="3786191"/>
            <a:ext cx="1192955" cy="830997"/>
          </a:xfrm>
          <a:prstGeom prst="rect">
            <a:avLst/>
          </a:prstGeom>
          <a:solidFill>
            <a:srgbClr val="FFE24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Skinny</a:t>
            </a:r>
          </a:p>
          <a:p>
            <a:pPr algn="ctr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jeans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6" name="直接连接符 105"/>
          <p:cNvCxnSpPr/>
          <p:nvPr/>
        </p:nvCxnSpPr>
        <p:spPr>
          <a:xfrm rot="5400000">
            <a:off x="3892409" y="5003446"/>
            <a:ext cx="720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rot="5400000">
            <a:off x="6106987" y="5003446"/>
            <a:ext cx="720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rot="5400000">
            <a:off x="8393003" y="4932008"/>
            <a:ext cx="720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rot="5400000">
            <a:off x="9378214" y="4147314"/>
            <a:ext cx="1008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4684615" y="2824460"/>
            <a:ext cx="1568058" cy="830997"/>
          </a:xfrm>
          <a:prstGeom prst="rect">
            <a:avLst/>
          </a:prstGeom>
          <a:solidFill>
            <a:srgbClr val="8CC84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Longtime</a:t>
            </a:r>
          </a:p>
          <a:p>
            <a:pPr algn="ctr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sitting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6524596" y="3181650"/>
            <a:ext cx="2133918" cy="461665"/>
          </a:xfrm>
          <a:prstGeom prst="rect">
            <a:avLst/>
          </a:prstGeom>
          <a:solidFill>
            <a:srgbClr val="8CC841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Menstruation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6109798" y="4110344"/>
            <a:ext cx="732893" cy="461665"/>
          </a:xfrm>
          <a:prstGeom prst="rect">
            <a:avLst/>
          </a:prstGeom>
          <a:solidFill>
            <a:srgbClr val="FFE24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Sex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7780497" y="4038906"/>
            <a:ext cx="1895071" cy="461665"/>
          </a:xfrm>
          <a:prstGeom prst="rect">
            <a:avLst/>
          </a:prstGeom>
          <a:solidFill>
            <a:srgbClr val="FFE24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	Menopause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8810644" y="3181650"/>
            <a:ext cx="1773242" cy="461665"/>
          </a:xfrm>
          <a:prstGeom prst="rect">
            <a:avLst/>
          </a:prstGeom>
          <a:solidFill>
            <a:srgbClr val="8CC841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Antibiotics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 rot="5400000">
            <a:off x="4961960" y="4289297"/>
            <a:ext cx="1008000" cy="178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rot="5400000">
            <a:off x="7020728" y="4218752"/>
            <a:ext cx="10080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024034" y="1500175"/>
            <a:ext cx="4214842" cy="3009431"/>
          </a:xfrm>
          <a:prstGeom prst="rect">
            <a:avLst/>
          </a:prstGeom>
          <a:solidFill>
            <a:srgbClr val="FFE241"/>
          </a:solidFill>
        </p:spPr>
        <p:txBody>
          <a:bodyPr wrap="square">
            <a:spAutoFit/>
          </a:bodyPr>
          <a:lstStyle/>
          <a:p>
            <a:pPr marL="457200" indent="-457200" algn="ctr"/>
            <a:r>
              <a:rPr lang="en-US" altLang="zh-CN" sz="3200" b="1" dirty="0">
                <a:latin typeface="Arial" pitchFamily="34" charset="0"/>
                <a:cs typeface="Arial" pitchFamily="34" charset="0"/>
              </a:rPr>
              <a:t>Risk 1:Public places</a:t>
            </a:r>
          </a:p>
          <a:p>
            <a:pPr marL="457200" indent="-457200" algn="ctr">
              <a:buAutoNum type="arabicPeriod"/>
            </a:pPr>
            <a:endParaRPr lang="en-US" altLang="zh-CN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endParaRPr lang="en-US" altLang="zh-CN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Large flow of people, and easily cross-infection.</a:t>
            </a:r>
          </a:p>
          <a:p>
            <a:pPr marL="457200" indent="-457200" algn="ctr"/>
            <a:endParaRPr lang="en-US" altLang="zh-CN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en-US" altLang="zh-CN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en-US" altLang="zh-CN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://www.redorbit.com/media/uploads/2013/05/healthy-women-shutterstock_84282550-617x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035" y="4214818"/>
            <a:ext cx="4221197" cy="2460734"/>
          </a:xfrm>
          <a:prstGeom prst="rect">
            <a:avLst/>
          </a:prstGeom>
          <a:noFill/>
        </p:spPr>
      </p:pic>
      <p:pic>
        <p:nvPicPr>
          <p:cNvPr id="24580" name="Picture 4" descr="http://media.treehugger.com/assets/images/2011/10/public-toi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6" y="1500175"/>
            <a:ext cx="3500462" cy="2668239"/>
          </a:xfrm>
          <a:prstGeom prst="rect">
            <a:avLst/>
          </a:prstGeom>
          <a:noFill/>
        </p:spPr>
      </p:pic>
      <p:pic>
        <p:nvPicPr>
          <p:cNvPr id="24582" name="Picture 6" descr="http://image.made-in-china.com/2f0j00FjItczBEbWbo/3-Seater-Scarlet-Waco-Public-Seat-A3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38877" y="4657034"/>
            <a:ext cx="3539399" cy="1843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595406" y="425322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E241"/>
                </a:solidFill>
                <a:latin typeface="Arial" pitchFamily="34" charset="0"/>
                <a:cs typeface="Arial" pitchFamily="34" charset="0"/>
              </a:rPr>
              <a:t>Swimming pool</a:t>
            </a:r>
            <a:endParaRPr lang="zh-CN" altLang="en-US" sz="2400" b="1" dirty="0">
              <a:solidFill>
                <a:srgbClr val="FFE2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6132" y="1500175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E241"/>
                </a:solidFill>
                <a:latin typeface="Arial" pitchFamily="34" charset="0"/>
                <a:cs typeface="Arial" pitchFamily="34" charset="0"/>
              </a:rPr>
              <a:t>Public toilets</a:t>
            </a:r>
            <a:endParaRPr lang="zh-CN" altLang="en-US" sz="2400" b="1" dirty="0">
              <a:solidFill>
                <a:srgbClr val="FFE2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0314" y="6110608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Public seats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554" name="Picture 2" descr="http://fortunebrainstormtech.files.wordpress.com/2013/06/130329122807-crazy-deductions-underwear-620xa.jpg?w=620&amp;h=348"/>
          <p:cNvPicPr>
            <a:picLocks noChangeAspect="1" noChangeArrowheads="1"/>
          </p:cNvPicPr>
          <p:nvPr/>
        </p:nvPicPr>
        <p:blipFill>
          <a:blip r:embed="rId2" cstate="print"/>
          <a:srcRect l="8374" t="9947" r="7878" b="3017"/>
          <a:stretch>
            <a:fillRect/>
          </a:stretch>
        </p:blipFill>
        <p:spPr bwMode="auto">
          <a:xfrm>
            <a:off x="1523968" y="4357694"/>
            <a:ext cx="4286280" cy="2500306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810248" y="4357694"/>
            <a:ext cx="4857752" cy="2500306"/>
          </a:xfrm>
          <a:prstGeom prst="rect">
            <a:avLst/>
          </a:prstGeom>
          <a:solidFill>
            <a:srgbClr val="FD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ADVISES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Change new underwear per 6 months.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Wash underwear separately.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Choose cotton rather than nylon or fiber underwear.</a:t>
            </a:r>
          </a:p>
        </p:txBody>
      </p:sp>
      <p:sp>
        <p:nvSpPr>
          <p:cNvPr id="6" name="矩形 5"/>
          <p:cNvSpPr/>
          <p:nvPr/>
        </p:nvSpPr>
        <p:spPr>
          <a:xfrm>
            <a:off x="1524000" y="0"/>
            <a:ext cx="9144000" cy="4357694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US" altLang="zh-CN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2: Underwear</a:t>
            </a:r>
          </a:p>
          <a:p>
            <a:endParaRPr lang="en-US" altLang="zh-CN" sz="16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pPr marL="533400" indent="-3508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 dirty underwear is one of the sources of vaginal infectious diseases. </a:t>
            </a:r>
          </a:p>
          <a:p>
            <a:pPr marL="533400" indent="-3508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Averagely, a dirty underwear has 0.1g </a:t>
            </a:r>
            <a:r>
              <a:rPr lang="en-US" altLang="zh-CN" sz="2400" b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faeces</a:t>
            </a: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and per 1g </a:t>
            </a:r>
            <a:r>
              <a:rPr lang="en-US" altLang="zh-CN" sz="2400" b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faeces</a:t>
            </a: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contain 10million viruses.</a:t>
            </a:r>
          </a:p>
          <a:p>
            <a:pPr marL="533400" indent="-3508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Some people usually wash pieces of dirty underwear with other cloths at the same time, this would pollute other cloths and affect body health.</a:t>
            </a:r>
          </a:p>
          <a:p>
            <a:pPr marL="533400" indent="-3508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Some people do not dry underwear under the sun. humid environment is easier for bacteria and viruses overgrowth.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ysorandom.info/wp-content/uploads/2012/06/skinnysin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448" y="4500570"/>
            <a:ext cx="3031180" cy="2143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66844" y="1571612"/>
            <a:ext cx="8786842" cy="1077218"/>
          </a:xfrm>
          <a:prstGeom prst="rect">
            <a:avLst/>
          </a:prstGeom>
          <a:solidFill>
            <a:srgbClr val="FFE2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Arial" pitchFamily="34" charset="0"/>
                <a:cs typeface="Arial" pitchFamily="34" charset="0"/>
              </a:rPr>
              <a:t>Risk 3 &amp; 4: Skinny jeans &amp; Longtime sitting</a:t>
            </a:r>
          </a:p>
          <a:p>
            <a:pPr algn="ctr"/>
            <a:r>
              <a:rPr lang="en-US" altLang="zh-CN" sz="3200" b="1" dirty="0">
                <a:latin typeface="Arial" pitchFamily="34" charset="0"/>
                <a:cs typeface="Arial" pitchFamily="34" charset="0"/>
              </a:rPr>
              <a:t>Airtight </a:t>
            </a:r>
            <a:endParaRPr lang="zh-CN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604" y="2857497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Skinny jeans is too tight that limit the private area breathe fresh air.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Easy to harmful bacteria overgrowth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http://www.ourvanity.com/images/Slim-body-tips-for-sedentary-life-style-followers4.jpg"/>
          <p:cNvPicPr>
            <a:picLocks noChangeAspect="1" noChangeArrowheads="1"/>
          </p:cNvPicPr>
          <p:nvPr/>
        </p:nvPicPr>
        <p:blipFill>
          <a:blip r:embed="rId3" cstate="print"/>
          <a:srcRect l="19231" t="7387"/>
          <a:stretch>
            <a:fillRect/>
          </a:stretch>
        </p:blipFill>
        <p:spPr bwMode="auto">
          <a:xfrm>
            <a:off x="6667504" y="4354566"/>
            <a:ext cx="2000232" cy="2298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86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randeverythinginbetween.com/wp-content/uploads/2013/08/durex_from_blue25net2.jpg"/>
          <p:cNvPicPr>
            <a:picLocks noChangeAspect="1" noChangeArrowheads="1"/>
          </p:cNvPicPr>
          <p:nvPr/>
        </p:nvPicPr>
        <p:blipFill>
          <a:blip r:embed="rId2" cstate="print"/>
          <a:srcRect t="60185" r="53670"/>
          <a:stretch>
            <a:fillRect/>
          </a:stretch>
        </p:blipFill>
        <p:spPr bwMode="auto">
          <a:xfrm>
            <a:off x="1524000" y="5143512"/>
            <a:ext cx="4572001" cy="1571636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095472" y="1500174"/>
            <a:ext cx="7929618" cy="1071570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5 &amp; 6: Sex &amp; Menstruation</a:t>
            </a:r>
          </a:p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Destroy the vaginal acidic environment</a:t>
            </a:r>
            <a:endParaRPr lang="zh-CN" alt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5438" y="2763750"/>
            <a:ext cx="45005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Most of the condoms will destroy the vaginal acid-base balance.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Semen is alkaline which will affect the vaginal acidic environment as well.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6000" y="2571744"/>
            <a:ext cx="214314" cy="413385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524660" y="2800175"/>
            <a:ext cx="3857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Menstruation flow would also affect the vaginal acid-base balance.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1524032" y="1071546"/>
            <a:ext cx="9144000" cy="5643602"/>
          </a:xfrm>
          <a:custGeom>
            <a:avLst/>
            <a:gdLst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3968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3968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3968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3968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3968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3968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643602">
                <a:moveTo>
                  <a:pt x="0" y="0"/>
                </a:moveTo>
                <a:cubicBezTo>
                  <a:pt x="4449883" y="556046"/>
                  <a:pt x="5926183" y="481945"/>
                  <a:pt x="9143968" y="0"/>
                </a:cubicBezTo>
                <a:cubicBezTo>
                  <a:pt x="9143979" y="1881201"/>
                  <a:pt x="9143989" y="3762401"/>
                  <a:pt x="9144000" y="5643602"/>
                </a:cubicBezTo>
                <a:lnTo>
                  <a:pt x="0" y="564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23968" y="1500174"/>
            <a:ext cx="3786214" cy="571504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7:Menopause</a:t>
            </a:r>
            <a:endParaRPr lang="zh-CN" alt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844" y="2285992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Menopause women’s hormone would turn to unbalanced.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would lead to “good bacteria” decreasing.</a:t>
            </a:r>
            <a:endParaRPr lang="zh-CN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523968" y="1071546"/>
            <a:ext cx="9144000" cy="5643602"/>
          </a:xfrm>
          <a:custGeom>
            <a:avLst/>
            <a:gdLst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  <a:gd name="connsiteX0" fmla="*/ 0 w 9144000"/>
              <a:gd name="connsiteY0" fmla="*/ 0 h 5643602"/>
              <a:gd name="connsiteX1" fmla="*/ 9144000 w 9144000"/>
              <a:gd name="connsiteY1" fmla="*/ 0 h 5643602"/>
              <a:gd name="connsiteX2" fmla="*/ 9144000 w 9144000"/>
              <a:gd name="connsiteY2" fmla="*/ 5643602 h 5643602"/>
              <a:gd name="connsiteX3" fmla="*/ 0 w 9144000"/>
              <a:gd name="connsiteY3" fmla="*/ 5643602 h 5643602"/>
              <a:gd name="connsiteX4" fmla="*/ 0 w 9144000"/>
              <a:gd name="connsiteY4" fmla="*/ 0 h 56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643602">
                <a:moveTo>
                  <a:pt x="0" y="0"/>
                </a:moveTo>
                <a:cubicBezTo>
                  <a:pt x="4646308" y="598200"/>
                  <a:pt x="6259808" y="410558"/>
                  <a:pt x="9144000" y="0"/>
                </a:cubicBezTo>
                <a:lnTo>
                  <a:pt x="9144000" y="5643602"/>
                </a:lnTo>
                <a:lnTo>
                  <a:pt x="0" y="564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24000" y="2357430"/>
            <a:ext cx="9144000" cy="214314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tx1"/>
                </a:solidFill>
                <a:latin typeface="Arial Black" pitchFamily="34" charset="0"/>
              </a:rPr>
              <a:t>In each woman’s life, she would experiences five different stages.</a:t>
            </a:r>
            <a:endParaRPr lang="zh-CN" altLang="en-US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b2.stb.s-msn.com/i/8F/2888EBF269FFD4E57C877E92F6D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23968" y="2245225"/>
            <a:ext cx="6572296" cy="4399056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523968" y="1500174"/>
            <a:ext cx="3857652" cy="714380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8: Antibiotics</a:t>
            </a:r>
            <a:endParaRPr lang="zh-CN" alt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752" y="2800176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Antibiotics not only kill “harmful bacteria, but also kill “good bacteria”.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524000" y="1142984"/>
            <a:ext cx="9144000" cy="5572164"/>
          </a:xfrm>
          <a:custGeom>
            <a:avLst/>
            <a:gdLst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  <a:gd name="connsiteX0" fmla="*/ 0 w 9144000"/>
              <a:gd name="connsiteY0" fmla="*/ 0 h 5572164"/>
              <a:gd name="connsiteX1" fmla="*/ 9144000 w 9144000"/>
              <a:gd name="connsiteY1" fmla="*/ 0 h 5572164"/>
              <a:gd name="connsiteX2" fmla="*/ 9144000 w 9144000"/>
              <a:gd name="connsiteY2" fmla="*/ 5572164 h 5572164"/>
              <a:gd name="connsiteX3" fmla="*/ 0 w 9144000"/>
              <a:gd name="connsiteY3" fmla="*/ 5572164 h 5572164"/>
              <a:gd name="connsiteX4" fmla="*/ 0 w 9144000"/>
              <a:gd name="connsiteY4" fmla="*/ 0 h 55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572164">
                <a:moveTo>
                  <a:pt x="0" y="0"/>
                </a:moveTo>
                <a:cubicBezTo>
                  <a:pt x="4472952" y="466764"/>
                  <a:pt x="5809278" y="359122"/>
                  <a:pt x="9144000" y="0"/>
                </a:cubicBezTo>
                <a:lnTo>
                  <a:pt x="9144000" y="5572164"/>
                </a:lnTo>
                <a:lnTo>
                  <a:pt x="0" y="557216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24000" y="1643050"/>
            <a:ext cx="4643438" cy="1500198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How to keep vaginal infectious diseases away?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3968" y="3143248"/>
            <a:ext cx="4643470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23968" y="3382408"/>
            <a:ext cx="4643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BF Suma Gives You</a:t>
            </a:r>
          </a:p>
          <a:p>
            <a:pPr algn="ctr"/>
            <a:r>
              <a:rPr lang="en-US" sz="4800" dirty="0">
                <a:solidFill>
                  <a:srgbClr val="323291"/>
                </a:solidFill>
                <a:latin typeface="Arial Black" pitchFamily="34" charset="0"/>
              </a:rPr>
              <a:t>A Best Solution!</a:t>
            </a:r>
            <a:endParaRPr lang="en-US" sz="4800" dirty="0">
              <a:solidFill>
                <a:srgbClr val="32329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24000" y="0"/>
            <a:ext cx="4572000" cy="3357562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96000" y="-24"/>
            <a:ext cx="4572000" cy="3357562"/>
          </a:xfrm>
          <a:prstGeom prst="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23968" y="3357562"/>
            <a:ext cx="4572000" cy="3357562"/>
          </a:xfrm>
          <a:prstGeom prst="rect">
            <a:avLst/>
          </a:prstGeom>
          <a:solidFill>
            <a:srgbClr val="8CC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96000" y="3357562"/>
            <a:ext cx="4572000" cy="3357562"/>
          </a:xfrm>
          <a:prstGeom prst="rect">
            <a:avLst/>
          </a:prstGeom>
          <a:solidFill>
            <a:srgbClr val="FD7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23968" y="24"/>
            <a:ext cx="4572000" cy="3357562"/>
          </a:xfrm>
          <a:prstGeom prst="rect">
            <a:avLst/>
          </a:prstGeom>
          <a:solidFill>
            <a:srgbClr val="FFE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95968" y="0"/>
            <a:ext cx="4572000" cy="3357562"/>
          </a:xfrm>
          <a:prstGeom prst="rect">
            <a:avLst/>
          </a:prstGeom>
          <a:solidFill>
            <a:srgbClr val="323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6" descr="http://creativenglishlearning.files.wordpress.com/2010/09/number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968" y="71414"/>
            <a:ext cx="575312" cy="579148"/>
          </a:xfrm>
          <a:prstGeom prst="rect">
            <a:avLst/>
          </a:prstGeom>
          <a:noFill/>
        </p:spPr>
      </p:pic>
      <p:pic>
        <p:nvPicPr>
          <p:cNvPr id="11" name="Picture 2" descr="http://1.bp.blogspot.com/-zzRTyspSWo4/TgmxVZTB1vI/AAAAAAAAAIY/g-ZjPlTBhUs/s1600/number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1" y="71415"/>
            <a:ext cx="570065" cy="566265"/>
          </a:xfrm>
          <a:prstGeom prst="rect">
            <a:avLst/>
          </a:prstGeom>
          <a:noFill/>
        </p:spPr>
      </p:pic>
      <p:pic>
        <p:nvPicPr>
          <p:cNvPr id="12" name="Picture 4" descr="http://4.bp.blogspot.com/-kuduw1BAjyo/Te74FmoBUwI/AAAAAAAAAf4/7rCVvL4wGO4/s1600/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1123" y="3639054"/>
            <a:ext cx="642916" cy="647202"/>
          </a:xfrm>
          <a:prstGeom prst="rect">
            <a:avLst/>
          </a:prstGeom>
          <a:noFill/>
        </p:spPr>
      </p:pic>
      <p:pic>
        <p:nvPicPr>
          <p:cNvPr id="13" name="Picture 2" descr="http://3.bp.blogspot.com/-9cSZuRMO65M/UOYn20oxGUI/AAAAAAAALgg/zTyw-uLPkO8/s1600/number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3124" y="3638108"/>
            <a:ext cx="647257" cy="64294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24000" y="906362"/>
            <a:ext cx="4643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Physical exercises are able to strengthen immune system. It is also help to maintain the balance of “good bacteria” and “harmful bacteria” in vagina.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66910" y="119698"/>
            <a:ext cx="3821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4638"/>
            <a:r>
              <a:rPr lang="en-US" altLang="zh-CN" sz="28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Do exercise regularly</a:t>
            </a:r>
          </a:p>
        </p:txBody>
      </p:sp>
      <p:sp>
        <p:nvSpPr>
          <p:cNvPr id="16" name="矩形 15"/>
          <p:cNvSpPr/>
          <p:nvPr/>
        </p:nvSpPr>
        <p:spPr>
          <a:xfrm>
            <a:off x="6667505" y="142852"/>
            <a:ext cx="4140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4638"/>
            <a:r>
              <a:rPr lang="en-US" altLang="zh-C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abuse of antibiotics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67470" y="928670"/>
            <a:ext cx="4500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abuse of antibiotics means that not damage to the ecological environment in body.</a:t>
            </a:r>
            <a:endParaRPr lang="zh-CN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74121" y="3714752"/>
            <a:ext cx="3329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4638"/>
            <a:r>
              <a:rPr lang="en-US" altLang="zh-CN" sz="28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Avoid unclean sex</a:t>
            </a:r>
          </a:p>
        </p:txBody>
      </p:sp>
      <p:sp>
        <p:nvSpPr>
          <p:cNvPr id="19" name="矩形 18"/>
          <p:cNvSpPr/>
          <p:nvPr/>
        </p:nvSpPr>
        <p:spPr>
          <a:xfrm>
            <a:off x="6810381" y="3714752"/>
            <a:ext cx="399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638" indent="-274638"/>
            <a:r>
              <a:rPr lang="en-US" altLang="zh-CN" sz="28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Wear clean underwear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3968" y="4406824"/>
            <a:ext cx="4500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Avoid to sex with many people. 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Avoid to be infected with sexual transmitted diseases.</a:t>
            </a:r>
            <a:endParaRPr lang="zh-CN" altLang="en-US" sz="24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7470" y="4429132"/>
            <a:ext cx="4500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It is better to replace underwear everyday, especially during menstruation period. </a:t>
            </a:r>
            <a:endParaRPr lang="zh-CN" altLang="en-US" sz="24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4f4dfcb794c2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t="6250" r="22656" b="4166"/>
          <a:stretch>
            <a:fillRect/>
          </a:stretch>
        </p:blipFill>
        <p:spPr>
          <a:xfrm>
            <a:off x="7005590" y="4214818"/>
            <a:ext cx="1947931" cy="2500330"/>
          </a:xfrm>
          <a:prstGeom prst="rect">
            <a:avLst/>
          </a:prstGeom>
        </p:spPr>
      </p:pic>
      <p:pic>
        <p:nvPicPr>
          <p:cNvPr id="15362" name="Picture 2" descr="http://twirlingbetty.files.wordpress.com/2012/02/glycerine-soap.jpg"/>
          <p:cNvPicPr>
            <a:picLocks noChangeAspect="1" noChangeArrowheads="1"/>
          </p:cNvPicPr>
          <p:nvPr/>
        </p:nvPicPr>
        <p:blipFill>
          <a:blip r:embed="rId3" cstate="print"/>
          <a:srcRect l="3022" t="4532" r="23691" b="11117"/>
          <a:stretch>
            <a:fillRect/>
          </a:stretch>
        </p:blipFill>
        <p:spPr bwMode="auto">
          <a:xfrm>
            <a:off x="1881158" y="4185071"/>
            <a:ext cx="3214710" cy="2467477"/>
          </a:xfrm>
          <a:prstGeom prst="rect">
            <a:avLst/>
          </a:prstGeom>
          <a:noFill/>
        </p:spPr>
      </p:pic>
      <p:pic>
        <p:nvPicPr>
          <p:cNvPr id="15364" name="Picture 4" descr="http://www.psdgraphics.com/file/right-check-mar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37" t="7948" r="16278" b="8595"/>
          <a:stretch>
            <a:fillRect/>
          </a:stretch>
        </p:blipFill>
        <p:spPr bwMode="auto">
          <a:xfrm>
            <a:off x="6408912" y="3643314"/>
            <a:ext cx="972972" cy="943034"/>
          </a:xfrm>
          <a:prstGeom prst="rect">
            <a:avLst/>
          </a:prstGeom>
          <a:noFill/>
        </p:spPr>
      </p:pic>
      <p:pic>
        <p:nvPicPr>
          <p:cNvPr id="15366" name="Picture 6" descr="http://www.psdgraphics.com/file/wrong-check-ma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88" t="9879" r="16901" b="9554"/>
          <a:stretch>
            <a:fillRect/>
          </a:stretch>
        </p:blipFill>
        <p:spPr bwMode="auto">
          <a:xfrm>
            <a:off x="1738282" y="3643314"/>
            <a:ext cx="928726" cy="9040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24100" y="294305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Not recommend to use soap to wash vaginal area.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6132" y="2928935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Use herbal lotion specially design for vagina health.</a:t>
            </a:r>
            <a:endParaRPr lang="zh-CN" altLang="en-US" sz="24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4232" y="1500174"/>
            <a:ext cx="5143536" cy="1072034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Clean &amp; Care Vagina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24232" y="2571744"/>
            <a:ext cx="5143536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8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nursing.ouhsc.edu/images/Community-Impact/hw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1" cy="3812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95406" y="142853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D778A"/>
                </a:solidFill>
                <a:latin typeface="Arial Black" pitchFamily="34" charset="0"/>
              </a:rPr>
              <a:t>CONTENT</a:t>
            </a:r>
            <a:endParaRPr lang="zh-CN" altLang="en-US" sz="4400" dirty="0">
              <a:solidFill>
                <a:srgbClr val="FD778A"/>
              </a:solidFill>
              <a:latin typeface="Arial Black" pitchFamily="34" charset="0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3309919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2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5237026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3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7024695" y="400050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4</a:t>
            </a:r>
            <a:endParaRPr lang="en-US" sz="3200" dirty="0">
              <a:solidFill>
                <a:srgbClr val="5A5A5A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450812" y="3987234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5A5A5A"/>
                </a:solidFill>
                <a:latin typeface="Arial Black" pitchFamily="34" charset="0"/>
              </a:rPr>
              <a:t>PART 1</a:t>
            </a:r>
            <a:endParaRPr lang="en-US" sz="3200" dirty="0">
              <a:solidFill>
                <a:srgbClr val="5A5A5A"/>
              </a:solidFill>
            </a:endParaRPr>
          </a:p>
        </p:txBody>
      </p:sp>
      <p:cxnSp>
        <p:nvCxnSpPr>
          <p:cNvPr id="9" name="Straight Connector 12"/>
          <p:cNvCxnSpPr/>
          <p:nvPr/>
        </p:nvCxnSpPr>
        <p:spPr>
          <a:xfrm rot="5400000">
            <a:off x="1951802" y="5214950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 rot="5400000">
            <a:off x="3953654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 rot="5400000">
            <a:off x="5811042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0" y="4704719"/>
            <a:ext cx="1928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Five life stage of women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1388" y="4704718"/>
            <a:ext cx="192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Vaginal</a:t>
            </a:r>
          </a:p>
          <a:p>
            <a:pPr marL="182563" indent="-182563"/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   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0182" y="4704719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Vaginal Infection diseases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2082" y="4704718"/>
            <a:ext cx="171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323291"/>
                </a:solidFill>
                <a:latin typeface="Arial Black" pitchFamily="34" charset="0"/>
              </a:rPr>
              <a:t>BF Suma</a:t>
            </a:r>
          </a:p>
          <a:p>
            <a:pPr marL="182563" indent="-182563"/>
            <a:r>
              <a:rPr lang="en-US" altLang="zh-CN" sz="2000" dirty="0">
                <a:solidFill>
                  <a:srgbClr val="323291"/>
                </a:solidFill>
                <a:latin typeface="Arial Black" pitchFamily="34" charset="0"/>
              </a:rPr>
              <a:t>  </a:t>
            </a:r>
            <a:r>
              <a:rPr lang="en-US" altLang="zh-CN" sz="2000" dirty="0" err="1">
                <a:solidFill>
                  <a:srgbClr val="323291"/>
                </a:solidFill>
                <a:latin typeface="Arial Black" pitchFamily="34" charset="0"/>
              </a:rPr>
              <a:t>FemiCare</a:t>
            </a:r>
            <a:endParaRPr lang="en-US" altLang="zh-CN" sz="2000" dirty="0">
              <a:solidFill>
                <a:srgbClr val="323291"/>
              </a:solidFill>
              <a:latin typeface="Arial Black" pitchFamily="34" charset="0"/>
            </a:endParaRPr>
          </a:p>
        </p:txBody>
      </p:sp>
      <p:cxnSp>
        <p:nvCxnSpPr>
          <p:cNvPr id="16" name="Straight Connector 14"/>
          <p:cNvCxnSpPr/>
          <p:nvPr/>
        </p:nvCxnSpPr>
        <p:spPr>
          <a:xfrm rot="5400000">
            <a:off x="7595403" y="5214156"/>
            <a:ext cx="2428892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96132" y="4704718"/>
            <a:ext cx="1643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CN" sz="2000" dirty="0">
                <a:solidFill>
                  <a:srgbClr val="5A5A5A"/>
                </a:solidFill>
                <a:latin typeface="Arial Black" pitchFamily="34" charset="0"/>
              </a:rPr>
              <a:t>Risks that causing vaginal infection diseases</a:t>
            </a:r>
            <a:endParaRPr lang="zh-CN" altLang="en-US" sz="2000" dirty="0">
              <a:solidFill>
                <a:srgbClr val="5A5A5A"/>
              </a:solidFill>
              <a:latin typeface="Arial Black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24000" y="3786190"/>
            <a:ext cx="9144000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9"/>
          <p:cNvSpPr/>
          <p:nvPr/>
        </p:nvSpPr>
        <p:spPr>
          <a:xfrm>
            <a:off x="8880362" y="4000505"/>
            <a:ext cx="17876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D778A"/>
                </a:solidFill>
                <a:latin typeface="Arial Black" pitchFamily="34" charset="0"/>
              </a:rPr>
              <a:t>PART 5</a:t>
            </a:r>
            <a:endParaRPr lang="en-US" sz="3200" dirty="0">
              <a:solidFill>
                <a:srgbClr val="FD77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4.bp.blogspot.com/-DSgH-l17GtA/TchUSJDLGRI/AAAAAAAAAEY/sL5QBPZTzEM/s1600/Beautiful+Hot+Young+Girl+Sexy+Wallpaper+Healthy+Women+Diet.jpg"/>
          <p:cNvPicPr>
            <a:picLocks noChangeAspect="1" noChangeArrowheads="1"/>
          </p:cNvPicPr>
          <p:nvPr/>
        </p:nvPicPr>
        <p:blipFill>
          <a:blip r:embed="rId2" cstate="print"/>
          <a:srcRect l="4138" r="7586"/>
          <a:stretch>
            <a:fillRect/>
          </a:stretch>
        </p:blipFill>
        <p:spPr bwMode="auto">
          <a:xfrm>
            <a:off x="1523968" y="-30388"/>
            <a:ext cx="9144032" cy="6888388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5595934" y="0"/>
            <a:ext cx="5072066" cy="2357430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f4f4dfcb794c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t="6250" r="22656" b="4166"/>
          <a:stretch>
            <a:fillRect/>
          </a:stretch>
        </p:blipFill>
        <p:spPr>
          <a:xfrm>
            <a:off x="9230678" y="71414"/>
            <a:ext cx="1437355" cy="1928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7372" y="71414"/>
            <a:ext cx="37862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Arial Black" pitchFamily="34" charset="0"/>
              </a:rPr>
              <a:t>THE</a:t>
            </a:r>
          </a:p>
          <a:p>
            <a:r>
              <a:rPr lang="en-US" altLang="zh-CN" sz="4400" dirty="0">
                <a:latin typeface="Arial Black" pitchFamily="34" charset="0"/>
              </a:rPr>
              <a:t>RE-BORN OF WOMEN</a:t>
            </a:r>
            <a:endParaRPr lang="zh-CN" altLang="en-US" sz="4400" dirty="0">
              <a:latin typeface="Arial Black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95934" y="2357430"/>
            <a:ext cx="5072098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5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09720" y="1571612"/>
            <a:ext cx="5429288" cy="786282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Arial Black" pitchFamily="34" charset="0"/>
              </a:rPr>
              <a:t>FemiCare</a:t>
            </a:r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 Features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09720" y="2357430"/>
            <a:ext cx="5429288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f4f4dfcb794c2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t="6250" r="22656" b="4166"/>
          <a:stretch>
            <a:fillRect/>
          </a:stretch>
        </p:blipFill>
        <p:spPr>
          <a:xfrm>
            <a:off x="7381885" y="2588804"/>
            <a:ext cx="3214710" cy="4126345"/>
          </a:xfrm>
          <a:prstGeom prst="rect">
            <a:avLst/>
          </a:prstGeom>
        </p:spPr>
      </p:pic>
      <p:sp>
        <p:nvSpPr>
          <p:cNvPr id="5" name="Freeform 3"/>
          <p:cNvSpPr>
            <a:spLocks/>
          </p:cNvSpPr>
          <p:nvPr/>
        </p:nvSpPr>
        <p:spPr bwMode="gray">
          <a:xfrm>
            <a:off x="1881158" y="2571744"/>
            <a:ext cx="1000132" cy="1357322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1352053170 h 532"/>
              <a:gd name="T4" fmla="*/ 2147483647 w 735"/>
              <a:gd name="T5" fmla="*/ 1352053170 h 532"/>
              <a:gd name="T6" fmla="*/ 2147483647 w 735"/>
              <a:gd name="T7" fmla="*/ 1666637263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1512691691 h 532"/>
              <a:gd name="T20" fmla="*/ 2147483647 w 735"/>
              <a:gd name="T21" fmla="*/ 1003999162 h 532"/>
              <a:gd name="T22" fmla="*/ 2147483647 w 735"/>
              <a:gd name="T23" fmla="*/ 997306213 h 532"/>
              <a:gd name="T24" fmla="*/ 461201982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D1C24">
              <a:alpha val="69804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3667108" y="2571744"/>
            <a:ext cx="295274" cy="1357322"/>
          </a:xfrm>
          <a:custGeom>
            <a:avLst/>
            <a:gdLst>
              <a:gd name="T0" fmla="*/ 246761021 w 142"/>
              <a:gd name="T1" fmla="*/ 6688064 h 604"/>
              <a:gd name="T2" fmla="*/ 300115035 w 142"/>
              <a:gd name="T3" fmla="*/ 2147483647 h 604"/>
              <a:gd name="T4" fmla="*/ 0 w 142"/>
              <a:gd name="T5" fmla="*/ 2147483647 h 604"/>
              <a:gd name="T6" fmla="*/ 480180957 w 142"/>
              <a:gd name="T7" fmla="*/ 2147483647 h 604"/>
              <a:gd name="T8" fmla="*/ 947025993 w 142"/>
              <a:gd name="T9" fmla="*/ 2147483647 h 604"/>
              <a:gd name="T10" fmla="*/ 666920004 w 142"/>
              <a:gd name="T11" fmla="*/ 2147483647 h 604"/>
              <a:gd name="T12" fmla="*/ 660249461 w 142"/>
              <a:gd name="T13" fmla="*/ 0 h 604"/>
              <a:gd name="T14" fmla="*/ 246761021 w 142"/>
              <a:gd name="T15" fmla="*/ 6688064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E241">
              <a:alpha val="69804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 flipH="1">
            <a:off x="6167438" y="2500306"/>
            <a:ext cx="1080120" cy="1428760"/>
          </a:xfrm>
          <a:custGeom>
            <a:avLst/>
            <a:gdLst>
              <a:gd name="T0" fmla="*/ 0 w 735"/>
              <a:gd name="T1" fmla="*/ 0 h 532"/>
              <a:gd name="T2" fmla="*/ 2147483647 w 735"/>
              <a:gd name="T3" fmla="*/ 1352053170 h 532"/>
              <a:gd name="T4" fmla="*/ 2147483647 w 735"/>
              <a:gd name="T5" fmla="*/ 1352053170 h 532"/>
              <a:gd name="T6" fmla="*/ 2147483647 w 735"/>
              <a:gd name="T7" fmla="*/ 1666637263 h 532"/>
              <a:gd name="T8" fmla="*/ 2147483647 w 735"/>
              <a:gd name="T9" fmla="*/ 2147483647 h 532"/>
              <a:gd name="T10" fmla="*/ 2147483647 w 735"/>
              <a:gd name="T11" fmla="*/ 2147483647 h 532"/>
              <a:gd name="T12" fmla="*/ 2147483647 w 735"/>
              <a:gd name="T13" fmla="*/ 2147483647 h 532"/>
              <a:gd name="T14" fmla="*/ 2147483647 w 735"/>
              <a:gd name="T15" fmla="*/ 2147483647 h 532"/>
              <a:gd name="T16" fmla="*/ 2147483647 w 735"/>
              <a:gd name="T17" fmla="*/ 2147483647 h 532"/>
              <a:gd name="T18" fmla="*/ 2147483647 w 735"/>
              <a:gd name="T19" fmla="*/ 1512691691 h 532"/>
              <a:gd name="T20" fmla="*/ 2147483647 w 735"/>
              <a:gd name="T21" fmla="*/ 1003999162 h 532"/>
              <a:gd name="T22" fmla="*/ 2147483647 w 735"/>
              <a:gd name="T23" fmla="*/ 997306213 h 532"/>
              <a:gd name="T24" fmla="*/ 461201739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864FA">
              <a:alpha val="69804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Freeform 4"/>
          <p:cNvSpPr>
            <a:spLocks/>
          </p:cNvSpPr>
          <p:nvPr/>
        </p:nvSpPr>
        <p:spPr bwMode="gray">
          <a:xfrm>
            <a:off x="5038278" y="2571744"/>
            <a:ext cx="343342" cy="1357322"/>
          </a:xfrm>
          <a:custGeom>
            <a:avLst/>
            <a:gdLst>
              <a:gd name="T0" fmla="*/ 246761021 w 142"/>
              <a:gd name="T1" fmla="*/ 6688064 h 604"/>
              <a:gd name="T2" fmla="*/ 300115035 w 142"/>
              <a:gd name="T3" fmla="*/ 2147483647 h 604"/>
              <a:gd name="T4" fmla="*/ 0 w 142"/>
              <a:gd name="T5" fmla="*/ 2147483647 h 604"/>
              <a:gd name="T6" fmla="*/ 480180957 w 142"/>
              <a:gd name="T7" fmla="*/ 2147483647 h 604"/>
              <a:gd name="T8" fmla="*/ 947025993 w 142"/>
              <a:gd name="T9" fmla="*/ 2147483647 h 604"/>
              <a:gd name="T10" fmla="*/ 666920004 w 142"/>
              <a:gd name="T11" fmla="*/ 2147483647 h 604"/>
              <a:gd name="T12" fmla="*/ 660249461 w 142"/>
              <a:gd name="T13" fmla="*/ 0 h 604"/>
              <a:gd name="T14" fmla="*/ 246761021 w 142"/>
              <a:gd name="T15" fmla="*/ 6688064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8CC841">
              <a:alpha val="69804"/>
            </a:srgbClr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4667240" y="4139960"/>
            <a:ext cx="1193926" cy="1074990"/>
            <a:chOff x="4320" y="1152"/>
            <a:chExt cx="414" cy="402"/>
          </a:xfrm>
          <a:solidFill>
            <a:srgbClr val="8CC841">
              <a:alpha val="69804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0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809721" y="4136540"/>
            <a:ext cx="1216919" cy="1068189"/>
            <a:chOff x="4320" y="1152"/>
            <a:chExt cx="414" cy="402"/>
          </a:xfrm>
          <a:solidFill>
            <a:srgbClr val="ED1C24">
              <a:alpha val="69804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3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3307446" y="4136540"/>
            <a:ext cx="1074043" cy="1068189"/>
            <a:chOff x="4320" y="1152"/>
            <a:chExt cx="414" cy="402"/>
          </a:xfrm>
          <a:solidFill>
            <a:srgbClr val="FFE241">
              <a:alpha val="69804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6" name="AutoShape 11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5953124" y="4143380"/>
            <a:ext cx="1428760" cy="1074990"/>
            <a:chOff x="4320" y="1152"/>
            <a:chExt cx="414" cy="402"/>
          </a:xfrm>
          <a:solidFill>
            <a:srgbClr val="2864FA">
              <a:alpha val="69804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9" name="AutoShape 14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pPr algn="ctr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ffectLst/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09720" y="446753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Natural</a:t>
            </a:r>
            <a:endParaRPr lang="zh-CN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2794" y="4429133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Safe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53124" y="4214819"/>
            <a:ext cx="1432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High-effective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38678" y="4429133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29130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480" y="1500174"/>
            <a:ext cx="5429288" cy="786282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Arial Black" pitchFamily="34" charset="0"/>
              </a:rPr>
              <a:t>FemiCare</a:t>
            </a:r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 Black" pitchFamily="34" charset="0"/>
              </a:rPr>
              <a:t>Ingrediences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8480" y="2285992"/>
            <a:ext cx="5429288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2" descr="http://www.magic-mural-factory.com/Pictures/Garden/LA%20Stencil%20works/PetalFlow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968" y="5214950"/>
            <a:ext cx="1582400" cy="1500198"/>
          </a:xfrm>
          <a:prstGeom prst="rect">
            <a:avLst/>
          </a:prstGeom>
          <a:noFill/>
        </p:spPr>
      </p:pic>
      <p:pic>
        <p:nvPicPr>
          <p:cNvPr id="5" name="Picture 2" descr="http://www.magic-mural-factory.com/Pictures/Garden/LA%20Stencil%20works/PetalFlow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9720" y="4286256"/>
            <a:ext cx="1010896" cy="958382"/>
          </a:xfrm>
          <a:prstGeom prst="rect">
            <a:avLst/>
          </a:prstGeom>
          <a:noFill/>
        </p:spPr>
      </p:pic>
      <p:pic>
        <p:nvPicPr>
          <p:cNvPr id="6" name="Picture 2" descr="http://www.magic-mural-factory.com/Pictures/Garden/LA%20Stencil%20works/PetalFlow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01" y="3113560"/>
            <a:ext cx="558781" cy="5297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09918" y="2550282"/>
            <a:ext cx="72866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Rejuvenating Mineral Elements </a:t>
            </a:r>
            <a:endParaRPr lang="en-US" altLang="zh-CN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From the natural resources with ÖKO-HITECH Marine Ecological Extraction Technique.</a:t>
            </a:r>
          </a:p>
          <a:p>
            <a:pPr marL="274638" indent="-274638">
              <a:buFont typeface="Arial" pitchFamily="34" charset="0"/>
              <a:buChar char="•"/>
            </a:pP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Compound Trace Elements extracted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From USA Great Salt Lake</a:t>
            </a:r>
          </a:p>
          <a:p>
            <a:pPr marL="274638" indent="-274638">
              <a:buFont typeface="Arial" pitchFamily="34" charset="0"/>
              <a:buChar char="•"/>
            </a:pPr>
            <a:endParaRPr lang="zh-CN" altLang="en-US" sz="2000" b="1" dirty="0">
              <a:solidFill>
                <a:srgbClr val="5A5A5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Natural Essential Oil from plant</a:t>
            </a:r>
          </a:p>
          <a:p>
            <a:endParaRPr lang="zh-CN" altLang="en-US" sz="24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Other Ingredients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Multiple </a:t>
            </a:r>
            <a:r>
              <a:rPr lang="en-US" altLang="zh-CN" sz="2000" b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vitamines</a:t>
            </a: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, amino acid vegetable </a:t>
            </a:r>
            <a:r>
              <a:rPr lang="en-US" altLang="zh-CN" sz="2000" b="1" dirty="0" err="1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antioxidative</a:t>
            </a:r>
            <a:r>
              <a:rPr lang="en-US" altLang="zh-CN" sz="2000" b="1" dirty="0">
                <a:solidFill>
                  <a:srgbClr val="5A5A5A"/>
                </a:solidFill>
                <a:latin typeface="Arial" pitchFamily="34" charset="0"/>
                <a:cs typeface="Arial" pitchFamily="34" charset="0"/>
              </a:rPr>
              <a:t> element</a:t>
            </a:r>
          </a:p>
        </p:txBody>
      </p:sp>
      <p:pic>
        <p:nvPicPr>
          <p:cNvPr id="8" name="Picture 2" descr="http://www.magic-mural-factory.com/Pictures/Garden/LA%20Stencil%20works/PetalFlow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6910" y="3643314"/>
            <a:ext cx="709486" cy="672630"/>
          </a:xfrm>
          <a:prstGeom prst="rect">
            <a:avLst/>
          </a:prstGeom>
          <a:noFill/>
        </p:spPr>
      </p:pic>
      <p:pic>
        <p:nvPicPr>
          <p:cNvPr id="9" name="Picture 2" descr="http://www.magic-mural-factory.com/Pictures/Garden/LA%20Stencil%20works/PetalFlow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1290" y="2827808"/>
            <a:ext cx="332724" cy="315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73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381356" y="214290"/>
            <a:ext cx="5429288" cy="786282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Arial Black" pitchFamily="34" charset="0"/>
              </a:rPr>
              <a:t>FemiCare</a:t>
            </a:r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 Functions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81356" y="1000108"/>
            <a:ext cx="5429288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10"/>
          <p:cNvSpPr>
            <a:spLocks noChangeArrowheads="1"/>
          </p:cNvSpPr>
          <p:nvPr/>
        </p:nvSpPr>
        <p:spPr bwMode="auto">
          <a:xfrm>
            <a:off x="4381488" y="4357694"/>
            <a:ext cx="3351128" cy="1085608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24431" y="2714621"/>
            <a:ext cx="2067065" cy="2059861"/>
            <a:chOff x="3131708" y="1925084"/>
            <a:chExt cx="2882187" cy="2872142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6" name="新月形 5"/>
            <p:cNvSpPr/>
            <p:nvPr/>
          </p:nvSpPr>
          <p:spPr>
            <a:xfrm rot="20751297">
              <a:off x="3131708" y="2126690"/>
              <a:ext cx="1331655" cy="2663311"/>
            </a:xfrm>
            <a:prstGeom prst="moon">
              <a:avLst>
                <a:gd name="adj" fmla="val 15190"/>
              </a:avLst>
            </a:prstGeom>
            <a:gradFill flip="none" rotWithShape="1">
              <a:gsLst>
                <a:gs pos="17000">
                  <a:srgbClr val="00B0F0">
                    <a:shade val="30000"/>
                    <a:satMod val="115000"/>
                  </a:srgbClr>
                </a:gs>
                <a:gs pos="56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新月形 6"/>
            <p:cNvSpPr/>
            <p:nvPr/>
          </p:nvSpPr>
          <p:spPr>
            <a:xfrm rot="4551297">
              <a:off x="3813700" y="1259257"/>
              <a:ext cx="1331655" cy="2663310"/>
            </a:xfrm>
            <a:prstGeom prst="moon">
              <a:avLst>
                <a:gd name="adj" fmla="val 15190"/>
              </a:avLst>
            </a:prstGeom>
            <a:gradFill flip="none"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新月形 7"/>
            <p:cNvSpPr/>
            <p:nvPr/>
          </p:nvSpPr>
          <p:spPr>
            <a:xfrm rot="9951297">
              <a:off x="4682240" y="1941956"/>
              <a:ext cx="1331655" cy="2663311"/>
            </a:xfrm>
            <a:prstGeom prst="moon">
              <a:avLst>
                <a:gd name="adj" fmla="val 15190"/>
              </a:avLst>
            </a:prstGeom>
            <a:gradFill flip="none" rotWithShape="1">
              <a:gsLst>
                <a:gs pos="27000">
                  <a:srgbClr val="FF7711"/>
                </a:gs>
                <a:gs pos="59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新月形 8"/>
            <p:cNvSpPr/>
            <p:nvPr/>
          </p:nvSpPr>
          <p:spPr>
            <a:xfrm rot="15351297">
              <a:off x="4011669" y="2799744"/>
              <a:ext cx="1331655" cy="2663310"/>
            </a:xfrm>
            <a:prstGeom prst="moon">
              <a:avLst>
                <a:gd name="adj" fmla="val 15190"/>
              </a:avLst>
            </a:prstGeom>
            <a:gradFill flip="none" rotWithShape="1">
              <a:gsLst>
                <a:gs pos="18000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6200000" scaled="1"/>
              <a:tileRect/>
            </a:gra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11"/>
          <p:cNvSpPr txBox="1">
            <a:spLocks noChangeArrowheads="1"/>
          </p:cNvSpPr>
          <p:nvPr/>
        </p:nvSpPr>
        <p:spPr bwMode="auto">
          <a:xfrm flipH="1">
            <a:off x="5095869" y="3429000"/>
            <a:ext cx="192882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b="1" kern="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Functions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881157" y="1930778"/>
            <a:ext cx="3143272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74638" indent="-274638">
              <a:buFont typeface="Arial" pitchFamily="34" charset="0"/>
              <a:buChar char="•"/>
            </a:pPr>
            <a:r>
              <a:rPr lang="en-AU" altLang="zh-CN" sz="2400" b="1" dirty="0">
                <a:solidFill>
                  <a:srgbClr val="5A5A5A"/>
                </a:solidFill>
                <a:ea typeface="PMingLiU" pitchFamily="18" charset="-120"/>
              </a:rPr>
              <a:t>Reinforce the vagina’s resistance against infection.</a:t>
            </a:r>
            <a:endParaRPr lang="zh-TW" altLang="fr-FR" sz="2400" b="1" dirty="0">
              <a:solidFill>
                <a:srgbClr val="5A5A5A"/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2352660" y="1357298"/>
            <a:ext cx="145732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b="1" kern="0" dirty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7167570" y="1928802"/>
            <a:ext cx="3500430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74638" indent="-274638" eaLnBrk="1" hangingPunct="1">
              <a:buFont typeface="Arial" pitchFamily="34" charset="0"/>
              <a:buChar char="•"/>
              <a:defRPr/>
            </a:pPr>
            <a:r>
              <a:rPr lang="en-AU" altLang="zh-CN" sz="2400" b="1" dirty="0">
                <a:solidFill>
                  <a:srgbClr val="5A5A5A"/>
                </a:solidFill>
                <a:ea typeface="PMingLiU" pitchFamily="18" charset="-120"/>
              </a:rPr>
              <a:t>Eliminate abnormal vaginal discharge, unpleasant </a:t>
            </a:r>
            <a:r>
              <a:rPr lang="en-AU" altLang="zh-CN" sz="2400" b="1" dirty="0" err="1">
                <a:solidFill>
                  <a:srgbClr val="5A5A5A"/>
                </a:solidFill>
                <a:ea typeface="PMingLiU" pitchFamily="18" charset="-120"/>
              </a:rPr>
              <a:t>odor</a:t>
            </a:r>
            <a:r>
              <a:rPr lang="en-AU" altLang="zh-CN" sz="2400" b="1" dirty="0">
                <a:solidFill>
                  <a:srgbClr val="5A5A5A"/>
                </a:solidFill>
                <a:ea typeface="PMingLiU" pitchFamily="18" charset="-120"/>
              </a:rPr>
              <a:t> and itchiness feelings.</a:t>
            </a:r>
            <a:endParaRPr lang="en-US" altLang="zh-CN" sz="2400" b="1" kern="0" dirty="0">
              <a:solidFill>
                <a:srgbClr val="5A5A5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7783534" y="1428736"/>
            <a:ext cx="145573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b="1" kern="0" dirty="0">
                <a:solidFill>
                  <a:srgbClr val="5A5A5A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 flipH="1">
            <a:off x="7239008" y="4500571"/>
            <a:ext cx="285752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74638" indent="-274638">
              <a:buFont typeface="Arial" pitchFamily="34" charset="0"/>
              <a:buChar char="•"/>
            </a:pPr>
            <a:r>
              <a:rPr lang="en-AU" altLang="zh-CN" sz="2400" b="1" dirty="0">
                <a:solidFill>
                  <a:srgbClr val="5A5A5A"/>
                </a:solidFill>
                <a:ea typeface="PMingLiU" pitchFamily="18" charset="-120"/>
              </a:rPr>
              <a:t>Keep the vagina area clean and comfortable</a:t>
            </a:r>
            <a:endParaRPr lang="zh-CN" altLang="en-US" sz="2400" b="1" dirty="0">
              <a:solidFill>
                <a:srgbClr val="5A5A5A"/>
              </a:solidFill>
              <a:ea typeface="PMingLiU" pitchFamily="18" charset="-120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 flipH="1">
            <a:off x="7854972" y="4038906"/>
            <a:ext cx="145573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kern="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1905736" y="4429133"/>
            <a:ext cx="2975818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274638" indent="-274638">
              <a:buFont typeface="Arial" pitchFamily="34" charset="0"/>
              <a:buChar char="•"/>
            </a:pPr>
            <a:r>
              <a:rPr lang="en-AU" altLang="zh-CN" sz="2400" b="1" dirty="0">
                <a:solidFill>
                  <a:srgbClr val="5A5A5A"/>
                </a:solidFill>
                <a:ea typeface="PMingLiU" pitchFamily="18" charset="-120"/>
              </a:rPr>
              <a:t>Effectively prevent harmful bacteria.</a:t>
            </a:r>
            <a:endParaRPr lang="en-US" altLang="zh-CN" sz="2400" b="1" dirty="0">
              <a:solidFill>
                <a:srgbClr val="5A5A5A"/>
              </a:solidFill>
              <a:ea typeface="PMingLiU" pitchFamily="18" charset="-120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2381225" y="4000505"/>
            <a:ext cx="145573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b="1" kern="0" dirty="0">
                <a:solidFill>
                  <a:prstClr val="black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3</a:t>
            </a:r>
          </a:p>
        </p:txBody>
      </p:sp>
      <p:cxnSp>
        <p:nvCxnSpPr>
          <p:cNvPr id="27" name="直接连接符 26"/>
          <p:cNvCxnSpPr/>
          <p:nvPr/>
        </p:nvCxnSpPr>
        <p:spPr>
          <a:xfrm rot="10800000">
            <a:off x="2041512" y="3857628"/>
            <a:ext cx="2697166" cy="0"/>
          </a:xfrm>
          <a:prstGeom prst="line">
            <a:avLst/>
          </a:prstGeom>
          <a:ln w="12700">
            <a:solidFill>
              <a:srgbClr val="005DDF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2024035" y="5840269"/>
            <a:ext cx="2646363" cy="0"/>
          </a:xfrm>
          <a:prstGeom prst="line">
            <a:avLst/>
          </a:prstGeom>
          <a:ln w="12700">
            <a:solidFill>
              <a:srgbClr val="11970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381885" y="3857628"/>
            <a:ext cx="2841625" cy="0"/>
          </a:xfrm>
          <a:prstGeom prst="line">
            <a:avLst/>
          </a:prstGeom>
          <a:ln w="12700">
            <a:solidFill>
              <a:srgbClr val="BE124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rot="10800000">
            <a:off x="7381885" y="5857892"/>
            <a:ext cx="2817814" cy="0"/>
          </a:xfrm>
          <a:prstGeom prst="line">
            <a:avLst/>
          </a:prstGeom>
          <a:ln w="12700">
            <a:solidFill>
              <a:srgbClr val="C73E0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sv-treid.ru/files/08_54_09%D0%A1%D0%92-%D0%A2%D1%80%D0%B5%D0%B9%D0%B4.%2003.%20%D0%9D%D0%BE%D0%B2%202.%20%D0%92%D1%81%D1%82%D1%83%D0%BF%D0%BB%D0%B5%D0%BD%D0%B8%D0%B5%20%D0%B2%20%D0%92%D0%A2%D0%9E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69" y="2928934"/>
            <a:ext cx="4953003" cy="3714752"/>
          </a:xfrm>
          <a:prstGeom prst="rect">
            <a:avLst/>
          </a:prstGeom>
          <a:noFill/>
        </p:spPr>
      </p:pic>
      <p:pic>
        <p:nvPicPr>
          <p:cNvPr id="3" name="Picture 10" descr="http://www.relaciones-internacionales.ehu.es/p274-content/eu/contenidos/informacion/practicas_empresa_indice/eu_indice/images/ti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9822" y="2643182"/>
            <a:ext cx="940690" cy="861082"/>
          </a:xfrm>
          <a:prstGeom prst="rect">
            <a:avLst/>
          </a:prstGeom>
          <a:noFill/>
        </p:spPr>
      </p:pic>
      <p:pic>
        <p:nvPicPr>
          <p:cNvPr id="4" name="Picture 10" descr="http://www.relaciones-internacionales.ehu.es/p274-content/eu/contenidos/informacion/practicas_empresa_indice/eu_indice/images/ti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9822" y="3782364"/>
            <a:ext cx="940690" cy="861082"/>
          </a:xfrm>
          <a:prstGeom prst="rect">
            <a:avLst/>
          </a:prstGeom>
          <a:noFill/>
        </p:spPr>
      </p:pic>
      <p:pic>
        <p:nvPicPr>
          <p:cNvPr id="5" name="Picture 10" descr="http://www.relaciones-internacionales.ehu.es/p274-content/eu/contenidos/informacion/practicas_empresa_indice/eu_indice/images/ti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818" y="4925372"/>
            <a:ext cx="940690" cy="86108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381356" y="1500174"/>
            <a:ext cx="5429288" cy="786282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Summary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81356" y="2285992"/>
            <a:ext cx="5429288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10" descr="http://www.relaciones-internacionales.ehu.es/p274-content/eu/contenidos/informacion/practicas_empresa_indice/eu_indice/images/tic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818" y="5925504"/>
            <a:ext cx="940690" cy="861082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7855418" y="2714620"/>
            <a:ext cx="2383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AU" altLang="zh-CN" sz="2800" b="1" dirty="0">
                <a:solidFill>
                  <a:srgbClr val="323291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Anti-bacteria</a:t>
            </a:r>
          </a:p>
        </p:txBody>
      </p:sp>
      <p:sp>
        <p:nvSpPr>
          <p:cNvPr id="11" name="矩形 10"/>
          <p:cNvSpPr/>
          <p:nvPr/>
        </p:nvSpPr>
        <p:spPr>
          <a:xfrm>
            <a:off x="7881951" y="3929066"/>
            <a:ext cx="1765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zh-CN" sz="28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Cleanses</a:t>
            </a:r>
            <a:endParaRPr lang="zh-CN" altLang="en-US" sz="2800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81951" y="5000636"/>
            <a:ext cx="192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zh-CN" sz="28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Extra care</a:t>
            </a:r>
            <a:endParaRPr lang="zh-CN" altLang="en-US" sz="2800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53389" y="6049052"/>
            <a:ext cx="2063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AU" altLang="zh-CN" sz="28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Refreshing</a:t>
            </a:r>
            <a:endParaRPr lang="en-US" altLang="zh-CN" sz="28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orylissortho.ca/wp-content/uploads/2012/12/photodune-918390-smiling-teen-girl-m-e1354919677747.jpg"/>
          <p:cNvPicPr>
            <a:picLocks noChangeAspect="1" noChangeArrowheads="1"/>
          </p:cNvPicPr>
          <p:nvPr/>
        </p:nvPicPr>
        <p:blipFill>
          <a:blip r:embed="rId2" cstate="print"/>
          <a:srcRect l="8783" r="20220" b="7585"/>
          <a:stretch>
            <a:fillRect/>
          </a:stretch>
        </p:blipFill>
        <p:spPr bwMode="auto">
          <a:xfrm>
            <a:off x="1523968" y="0"/>
            <a:ext cx="9144032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524000" y="0"/>
            <a:ext cx="9144000" cy="857232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Arial Black" pitchFamily="34" charset="0"/>
              </a:rPr>
              <a:t>The First Stage: First Menstruation.</a:t>
            </a:r>
          </a:p>
        </p:txBody>
      </p:sp>
      <p:sp>
        <p:nvSpPr>
          <p:cNvPr id="5" name="矩形 4"/>
          <p:cNvSpPr/>
          <p:nvPr/>
        </p:nvSpPr>
        <p:spPr>
          <a:xfrm>
            <a:off x="1524000" y="857232"/>
            <a:ext cx="9144000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24000" y="1000108"/>
            <a:ext cx="9144000" cy="85725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  <a:latin typeface="Arial Black" pitchFamily="34" charset="0"/>
              </a:rPr>
              <a:t>Girl’s body would undergo adolescence changes and the passageway from uterus to vagina opens.</a:t>
            </a:r>
            <a:endParaRPr lang="zh-CN" altLang="en-US" sz="2400" i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381356" y="214290"/>
            <a:ext cx="5429288" cy="786282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Use Directions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81356" y="1000108"/>
            <a:ext cx="5429288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6" descr="Feminine cleaner insert4.jpg"/>
          <p:cNvPicPr>
            <a:picLocks noChangeAspect="1"/>
          </p:cNvPicPr>
          <p:nvPr/>
        </p:nvPicPr>
        <p:blipFill>
          <a:blip r:embed="rId2" cstate="print"/>
          <a:srcRect l="5469" t="30614" r="58771" b="44736"/>
          <a:stretch>
            <a:fillRect/>
          </a:stretch>
        </p:blipFill>
        <p:spPr bwMode="auto">
          <a:xfrm>
            <a:off x="1524001" y="2500306"/>
            <a:ext cx="91297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738414" y="1383558"/>
            <a:ext cx="6715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Wash with Feminine Cleaner once a day</a:t>
            </a: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zh-CN" sz="24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7 to 10 days as a treatment. </a:t>
            </a:r>
            <a:endParaRPr lang="en-US" altLang="zh-CN" sz="24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mipctdemo.files.wordpress.com/2011/05/doctor-and-patient-for-links-page1.jpg"/>
          <p:cNvPicPr>
            <a:picLocks noChangeAspect="1" noChangeArrowheads="1"/>
          </p:cNvPicPr>
          <p:nvPr/>
        </p:nvPicPr>
        <p:blipFill>
          <a:blip r:embed="rId2" cstate="print"/>
          <a:srcRect l="6244" r="4946"/>
          <a:stretch>
            <a:fillRect/>
          </a:stretch>
        </p:blipFill>
        <p:spPr bwMode="auto">
          <a:xfrm>
            <a:off x="1524000" y="1"/>
            <a:ext cx="9144000" cy="6858024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523968" y="214290"/>
            <a:ext cx="3643338" cy="786282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Cautions</a:t>
            </a:r>
            <a:endParaRPr lang="zh-CN" alt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3968" y="1000108"/>
            <a:ext cx="3643338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809720" y="1928802"/>
            <a:ext cx="8643998" cy="471490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881158" y="2006168"/>
            <a:ext cx="850112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74638" indent="-274638">
              <a:buFont typeface="Arial" pitchFamily="34" charset="0"/>
              <a:buChar char="•"/>
            </a:pP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For external use only. </a:t>
            </a:r>
            <a:endParaRPr lang="en-AU" sz="24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endParaRPr lang="en-US" altLang="zh-CN" sz="1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for virgin, female in menstruation, pregnancy, and lactation</a:t>
            </a: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1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AU" sz="2400" b="1" dirty="0" err="1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FemiCare</a:t>
            </a: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does not prevent </a:t>
            </a: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pregnancy, or </a:t>
            </a: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treat sexually  transmitted diseases (</a:t>
            </a: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STDs), or </a:t>
            </a: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pelvic inflammatory diseases (PID</a:t>
            </a:r>
            <a:r>
              <a:rPr lang="en-AU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274638" indent="-274638">
              <a:buFont typeface="Arial" pitchFamily="34" charset="0"/>
              <a:buChar char="•"/>
            </a:pPr>
            <a:endParaRPr lang="en-AU" sz="1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AU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Do not use if allergic to this product.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1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AU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Suitable for vagina infection.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1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AU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Keep the appliance clean.</a:t>
            </a:r>
          </a:p>
          <a:p>
            <a:pPr marL="274638" indent="-274638">
              <a:buFont typeface="Arial" pitchFamily="34" charset="0"/>
              <a:buChar char="•"/>
            </a:pPr>
            <a:endParaRPr lang="en-US" altLang="zh-CN" sz="10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en-AU" altLang="zh-CN" sz="24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Keep out of reach of children.</a:t>
            </a:r>
            <a:endParaRPr lang="en-US" altLang="zh-CN" sz="24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3968" y="1500174"/>
            <a:ext cx="9144000" cy="5143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24000" y="1500174"/>
            <a:ext cx="6858016" cy="1071570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Recommend </a:t>
            </a:r>
            <a:r>
              <a:rPr lang="en-US" altLang="zh-CN" sz="2800" b="1" dirty="0" err="1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Femicare</a:t>
            </a:r>
            <a:r>
              <a:rPr lang="en-US" altLang="zh-CN" sz="2800" b="1" dirty="0">
                <a:solidFill>
                  <a:srgbClr val="323291"/>
                </a:solidFill>
                <a:latin typeface="Arial" pitchFamily="34" charset="0"/>
                <a:cs typeface="Arial" pitchFamily="34" charset="0"/>
              </a:rPr>
              <a:t> to Your Friends, Refresh And Happy Together!</a:t>
            </a:r>
            <a:endParaRPr lang="zh-CN" altLang="en-US" sz="2800" b="1" dirty="0">
              <a:solidFill>
                <a:srgbClr val="3232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23968" y="2571744"/>
            <a:ext cx="6858048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3054131">
            <a:off x="2270502" y="2577037"/>
            <a:ext cx="2336997" cy="2336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sz="1300" dirty="0"/>
          </a:p>
        </p:txBody>
      </p:sp>
      <p:sp>
        <p:nvSpPr>
          <p:cNvPr id="9" name="矩形 8"/>
          <p:cNvSpPr/>
          <p:nvPr/>
        </p:nvSpPr>
        <p:spPr>
          <a:xfrm>
            <a:off x="987857" y="2751486"/>
            <a:ext cx="6739017" cy="1061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36" tIns="45718" rIns="91436" bIns="45718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200" dirty="0">
                <a:solidFill>
                  <a:srgbClr val="E6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THANKS FOR </a:t>
            </a:r>
            <a:r>
              <a:rPr lang="en-US" altLang="zh-CN" sz="4200" dirty="0">
                <a:solidFill>
                  <a:srgbClr val="00A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WATCHING</a:t>
            </a:r>
          </a:p>
        </p:txBody>
      </p:sp>
      <p:cxnSp>
        <p:nvCxnSpPr>
          <p:cNvPr id="10" name="直接连接符 3"/>
          <p:cNvCxnSpPr/>
          <p:nvPr/>
        </p:nvCxnSpPr>
        <p:spPr>
          <a:xfrm>
            <a:off x="987858" y="3745535"/>
            <a:ext cx="673901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90700" y="3823848"/>
            <a:ext cx="6736173" cy="353939"/>
          </a:xfrm>
          <a:prstGeom prst="rect">
            <a:avLst/>
          </a:prstGeom>
          <a:noFill/>
        </p:spPr>
        <p:txBody>
          <a:bodyPr wrap="square" lIns="0" tIns="45718" rIns="0" bIns="45718" rtlCol="0">
            <a:spAutoFit/>
          </a:bodyPr>
          <a:lstStyle/>
          <a:p>
            <a:pPr algn="r"/>
            <a:r>
              <a:rPr lang="en-US" altLang="zh-CN" sz="1700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Africa</a:t>
            </a:r>
            <a:r>
              <a:rPr lang="zh-CN" altLang="en-US" sz="1700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700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Marketing</a:t>
            </a:r>
            <a:r>
              <a:rPr lang="zh-CN" altLang="en-US" sz="1700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700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Department</a:t>
            </a:r>
            <a:r>
              <a:rPr lang="zh-CN" altLang="en-US" sz="1700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70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endParaRPr lang="zh-CN" altLang="en-US" sz="17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6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ustralianmarriage.org/wp-content/uploads/2011/04/happy-marriage.jpg"/>
          <p:cNvPicPr>
            <a:picLocks noChangeAspect="1" noChangeArrowheads="1"/>
          </p:cNvPicPr>
          <p:nvPr/>
        </p:nvPicPr>
        <p:blipFill>
          <a:blip r:embed="rId2" cstate="print"/>
          <a:srcRect t="5468" b="19532"/>
          <a:stretch>
            <a:fillRect/>
          </a:stretch>
        </p:blipFill>
        <p:spPr bwMode="auto">
          <a:xfrm>
            <a:off x="1524001" y="-24"/>
            <a:ext cx="9144000" cy="685802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524000" y="4929198"/>
            <a:ext cx="9144000" cy="856800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tx1"/>
                </a:solidFill>
                <a:latin typeface="Arial Black" pitchFamily="34" charset="0"/>
              </a:rPr>
              <a:t>The Second Stage: Marriage.</a:t>
            </a:r>
          </a:p>
        </p:txBody>
      </p:sp>
      <p:sp>
        <p:nvSpPr>
          <p:cNvPr id="4" name="矩形 3"/>
          <p:cNvSpPr/>
          <p:nvPr/>
        </p:nvSpPr>
        <p:spPr>
          <a:xfrm>
            <a:off x="1524000" y="5786454"/>
            <a:ext cx="9144000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24000" y="5929306"/>
            <a:ext cx="9144000" cy="92869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  <a:latin typeface="Arial Black" pitchFamily="34" charset="0"/>
              </a:rPr>
              <a:t>She undergoes change from a young girl to a young lady.</a:t>
            </a:r>
            <a:endParaRPr lang="zh-CN" altLang="en-US" sz="2400" i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healthfoundationsbirthcenter.files.wordpress.com/2013/12/pregnant-belly.jpg"/>
          <p:cNvPicPr>
            <a:picLocks noChangeAspect="1" noChangeArrowheads="1"/>
          </p:cNvPicPr>
          <p:nvPr/>
        </p:nvPicPr>
        <p:blipFill>
          <a:blip r:embed="rId2" cstate="print"/>
          <a:srcRect l="9299"/>
          <a:stretch>
            <a:fillRect/>
          </a:stretch>
        </p:blipFill>
        <p:spPr bwMode="auto">
          <a:xfrm>
            <a:off x="1524000" y="0"/>
            <a:ext cx="9144032" cy="68580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524000" y="2071702"/>
            <a:ext cx="4000496" cy="1428736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The Third Stage:</a:t>
            </a:r>
            <a:r>
              <a:rPr lang="zh-CN" altLang="en-US" sz="32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Pregnancy.</a:t>
            </a:r>
          </a:p>
        </p:txBody>
      </p:sp>
      <p:sp>
        <p:nvSpPr>
          <p:cNvPr id="4" name="矩形 3"/>
          <p:cNvSpPr/>
          <p:nvPr/>
        </p:nvSpPr>
        <p:spPr>
          <a:xfrm>
            <a:off x="1524000" y="3500438"/>
            <a:ext cx="4000496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24000" y="3643314"/>
            <a:ext cx="4000496" cy="142876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  <a:latin typeface="Arial Black" pitchFamily="34" charset="0"/>
              </a:rPr>
              <a:t>The stage that prepares to be a mother.</a:t>
            </a:r>
          </a:p>
        </p:txBody>
      </p:sp>
    </p:spTree>
    <p:extLst>
      <p:ext uri="{BB962C8B-B14F-4D97-AF65-F5344CB8AC3E}">
        <p14:creationId xmlns:p14="http://schemas.microsoft.com/office/powerpoint/2010/main" val="29608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67570" y="0"/>
            <a:ext cx="35004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506" name="Picture 2" descr="http://www.brand.net.tw/community/photo/BRAND/20131016173111_000.jpg"/>
          <p:cNvPicPr>
            <a:picLocks noChangeAspect="1" noChangeArrowheads="1"/>
          </p:cNvPicPr>
          <p:nvPr/>
        </p:nvPicPr>
        <p:blipFill>
          <a:blip r:embed="rId2" cstate="print"/>
          <a:srcRect l="7029"/>
          <a:stretch>
            <a:fillRect/>
          </a:stretch>
        </p:blipFill>
        <p:spPr bwMode="auto">
          <a:xfrm>
            <a:off x="1523968" y="0"/>
            <a:ext cx="5668594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167438" y="3071810"/>
            <a:ext cx="4500594" cy="1428736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The Fourth Stage:</a:t>
            </a:r>
          </a:p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Arial Black" pitchFamily="34" charset="0"/>
              </a:rPr>
              <a:t>Perinatal</a:t>
            </a:r>
            <a:endParaRPr lang="en-US" altLang="zh-CN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67438" y="4500546"/>
            <a:ext cx="4500594" cy="142900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67438" y="4643422"/>
            <a:ext cx="4500594" cy="142878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  <a:latin typeface="Arial Black" pitchFamily="34" charset="0"/>
              </a:rPr>
              <a:t>The stage that body recover after giving birth.</a:t>
            </a:r>
          </a:p>
        </p:txBody>
      </p:sp>
    </p:spTree>
    <p:extLst>
      <p:ext uri="{BB962C8B-B14F-4D97-AF65-F5344CB8AC3E}">
        <p14:creationId xmlns:p14="http://schemas.microsoft.com/office/powerpoint/2010/main" val="28624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womenofgrace.com/blog/wp-content/uploads/2012/09/womens-menopause.jpg"/>
          <p:cNvPicPr>
            <a:picLocks noChangeAspect="1" noChangeArrowheads="1"/>
          </p:cNvPicPr>
          <p:nvPr/>
        </p:nvPicPr>
        <p:blipFill>
          <a:blip r:embed="rId2" cstate="print"/>
          <a:srcRect l="19921" r="5078"/>
          <a:stretch>
            <a:fillRect/>
          </a:stretch>
        </p:blipFill>
        <p:spPr bwMode="auto">
          <a:xfrm>
            <a:off x="1523968" y="-24"/>
            <a:ext cx="9144032" cy="685802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6381752" y="571504"/>
            <a:ext cx="4286248" cy="1429200"/>
          </a:xfrm>
          <a:prstGeom prst="rect">
            <a:avLst/>
          </a:prstGeom>
          <a:solidFill>
            <a:srgbClr val="FD778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The Fifth Stage:</a:t>
            </a:r>
            <a:r>
              <a:rPr lang="zh-CN" altLang="en-US" sz="32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Arial Black" pitchFamily="34" charset="0"/>
              </a:rPr>
              <a:t>Menopause.</a:t>
            </a:r>
          </a:p>
        </p:txBody>
      </p:sp>
      <p:sp>
        <p:nvSpPr>
          <p:cNvPr id="4" name="矩形 3"/>
          <p:cNvSpPr/>
          <p:nvPr/>
        </p:nvSpPr>
        <p:spPr>
          <a:xfrm>
            <a:off x="6381752" y="2000240"/>
            <a:ext cx="4286248" cy="142876"/>
          </a:xfrm>
          <a:prstGeom prst="rect">
            <a:avLst/>
          </a:prstGeom>
          <a:gradFill flip="none" rotWithShape="1">
            <a:gsLst>
              <a:gs pos="16000">
                <a:srgbClr val="FFFF00"/>
              </a:gs>
              <a:gs pos="71000">
                <a:srgbClr val="FFC000"/>
              </a:gs>
              <a:gs pos="38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81752" y="2143116"/>
            <a:ext cx="4286248" cy="135732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i="1" dirty="0">
                <a:solidFill>
                  <a:schemeClr val="tx1"/>
                </a:solidFill>
                <a:latin typeface="Arial Black" pitchFamily="34" charset="0"/>
              </a:rPr>
              <a:t>Many physiological changes happens during this stage. </a:t>
            </a:r>
          </a:p>
        </p:txBody>
      </p:sp>
    </p:spTree>
    <p:extLst>
      <p:ext uri="{BB962C8B-B14F-4D97-AF65-F5344CB8AC3E}">
        <p14:creationId xmlns:p14="http://schemas.microsoft.com/office/powerpoint/2010/main" val="12134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BF Sum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ADDE"/>
      </a:accent1>
      <a:accent2>
        <a:srgbClr val="F08618"/>
      </a:accent2>
      <a:accent3>
        <a:srgbClr val="E52774"/>
      </a:accent3>
      <a:accent4>
        <a:srgbClr val="F8B915"/>
      </a:accent4>
      <a:accent5>
        <a:srgbClr val="3DAE31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vi" id="{82A5DFF9-7D77-FE41-B0A0-2B09FADA3FF0}" vid="{F6521F94-3A80-A140-8D97-AEE9CADB4AF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VI</Template>
  <TotalTime>4695</TotalTime>
  <Words>1928</Words>
  <Application>Microsoft Office PowerPoint</Application>
  <PresentationFormat>Widescreen</PresentationFormat>
  <Paragraphs>321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Microsoft YaHei</vt:lpstr>
      <vt:lpstr>宋体</vt:lpstr>
      <vt:lpstr>微软雅黑 Light</vt:lpstr>
      <vt:lpstr>Arial</vt:lpstr>
      <vt:lpstr>Arial Black</vt:lpstr>
      <vt:lpstr>Calibri</vt:lpstr>
      <vt:lpstr>DengXian</vt:lpstr>
      <vt:lpstr>DengXian Light</vt:lpstr>
      <vt:lpstr>Helvetica</vt:lpstr>
      <vt:lpstr>PMingLiU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75523</dc:creator>
  <cp:lastModifiedBy>Jhay Ahr</cp:lastModifiedBy>
  <cp:revision>459</cp:revision>
  <dcterms:created xsi:type="dcterms:W3CDTF">2016-09-25T10:26:28Z</dcterms:created>
  <dcterms:modified xsi:type="dcterms:W3CDTF">2017-03-20T20:23:24Z</dcterms:modified>
</cp:coreProperties>
</file>