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18" r:id="rId2"/>
    <p:sldId id="363" r:id="rId3"/>
    <p:sldId id="364" r:id="rId4"/>
    <p:sldId id="365" r:id="rId5"/>
    <p:sldId id="366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258" r:id="rId14"/>
  </p:sldIdLst>
  <p:sldSz cx="12192000" cy="6858000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618"/>
    <a:srgbClr val="F25B18"/>
    <a:srgbClr val="E62774"/>
    <a:srgbClr val="3DB033"/>
    <a:srgbClr val="00A5DD"/>
    <a:srgbClr val="D4863C"/>
    <a:srgbClr val="FC2704"/>
    <a:srgbClr val="7C9704"/>
    <a:srgbClr val="C40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51" autoAdjust="0"/>
    <p:restoredTop sz="85636" autoAdjust="0"/>
  </p:normalViewPr>
  <p:slideViewPr>
    <p:cSldViewPr snapToGrid="0" snapToObjects="1">
      <p:cViewPr varScale="1">
        <p:scale>
          <a:sx n="62" d="100"/>
          <a:sy n="62" d="100"/>
        </p:scale>
        <p:origin x="1302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64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49" d="100"/>
          <a:sy n="49" d="100"/>
        </p:scale>
        <p:origin x="292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1400" b="1" i="0" u="none" strike="noStrike" baseline="0" dirty="0">
                <a:solidFill>
                  <a:schemeClr val="accent2">
                    <a:lumMod val="75000"/>
                  </a:schemeClr>
                </a:solidFill>
                <a:effectLst/>
              </a:rPr>
              <a:t>Phosphatidylcholine can control the cholesterol effectively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c:rich>
      </c:tx>
      <c:layout>
        <c:manualLayout>
          <c:xMode val="edge"/>
          <c:yMode val="edge"/>
          <c:x val="0.14731281636029062"/>
          <c:y val="2.3171515873270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before use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Triglyceride</c:v>
                </c:pt>
                <c:pt idx="2">
                  <c:v>HDL</c:v>
                </c:pt>
                <c:pt idx="3">
                  <c:v>LDL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307</c:v>
                </c:pt>
                <c:pt idx="1">
                  <c:v>223</c:v>
                </c:pt>
                <c:pt idx="2">
                  <c:v>41</c:v>
                </c:pt>
                <c:pt idx="3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C6-4791-B774-0ED26C8165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after use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Total cholesterol</c:v>
                </c:pt>
                <c:pt idx="1">
                  <c:v>Triglyceride</c:v>
                </c:pt>
                <c:pt idx="2">
                  <c:v>HDL</c:v>
                </c:pt>
                <c:pt idx="3">
                  <c:v>LDL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211</c:v>
                </c:pt>
                <c:pt idx="1">
                  <c:v>156</c:v>
                </c:pt>
                <c:pt idx="2">
                  <c:v>54</c:v>
                </c:pt>
                <c:pt idx="3">
                  <c:v>162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C6-4791-B774-0ED26C816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87308960"/>
        <c:axId val="387309288"/>
      </c:barChart>
      <c:catAx>
        <c:axId val="387308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330" b="1" i="0" u="none" strike="noStrike" baseline="0" dirty="0">
                    <a:solidFill>
                      <a:schemeClr val="accent2">
                        <a:lumMod val="50000"/>
                      </a:schemeClr>
                    </a:solidFill>
                    <a:effectLst/>
                  </a:rPr>
                  <a:t>blood lipid</a:t>
                </a:r>
                <a:endParaRPr lang="zh-CN" altLang="en-US" b="1" dirty="0">
                  <a:solidFill>
                    <a:schemeClr val="accent2">
                      <a:lumMod val="50000"/>
                    </a:schemeClr>
                  </a:solidFill>
                </a:endParaRPr>
              </a:p>
            </c:rich>
          </c:tx>
          <c:layout>
            <c:manualLayout>
              <c:xMode val="edge"/>
              <c:yMode val="edge"/>
              <c:x val="0.46215509886340533"/>
              <c:y val="0.833279770380442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accent2">
                      <a:lumMod val="50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7309288"/>
        <c:crosses val="autoZero"/>
        <c:auto val="1"/>
        <c:lblAlgn val="ctr"/>
        <c:lblOffset val="100"/>
        <c:noMultiLvlLbl val="0"/>
      </c:catAx>
      <c:valAx>
        <c:axId val="387309288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rgbClr val="D4863C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zh-CN" sz="1330" b="1" i="0" u="none" strike="noStrike" baseline="0" dirty="0">
                    <a:effectLst/>
                  </a:rPr>
                  <a:t>content</a:t>
                </a:r>
                <a:r>
                  <a:rPr lang="zh-CN" altLang="en-US" b="1" dirty="0">
                    <a:solidFill>
                      <a:srgbClr val="D4863C"/>
                    </a:solidFill>
                  </a:rPr>
                  <a:t>（</a:t>
                </a:r>
                <a:r>
                  <a:rPr lang="en-US" altLang="zh-CN" b="1" dirty="0">
                    <a:solidFill>
                      <a:srgbClr val="D4863C"/>
                    </a:solidFill>
                  </a:rPr>
                  <a:t>mg/dl</a:t>
                </a:r>
                <a:r>
                  <a:rPr lang="zh-CN" altLang="en-US" b="1" dirty="0">
                    <a:solidFill>
                      <a:srgbClr val="D4863C"/>
                    </a:solidFill>
                  </a:rPr>
                  <a:t>）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rgbClr val="D4863C"/>
                  </a:solidFill>
                  <a:latin typeface="+mn-lt"/>
                  <a:ea typeface="+mn-ea"/>
                  <a:cs typeface="+mn-cs"/>
                </a:defRPr>
              </a:pPr>
              <a:endParaRPr lang="zh-CN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87308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2896674318104018"/>
          <c:y val="0.2143354792398596"/>
          <c:w val="0.35117195577341781"/>
          <c:h val="6.07270955821119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accent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22DDE-1694-4023-BAD7-F3F0284F7B7E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zh-CN" altLang="en-US"/>
        </a:p>
      </dgm:t>
    </dgm:pt>
    <dgm:pt modelId="{1B041BE1-1472-498F-9500-997198364806}">
      <dgm:prSet phldrT="[文本]"/>
      <dgm:spPr/>
      <dgm:t>
        <a:bodyPr/>
        <a:lstStyle/>
        <a:p>
          <a:pPr algn="ctr"/>
          <a:r>
            <a:rPr lang="en-US" b="1" dirty="0">
              <a:solidFill>
                <a:schemeClr val="accent4">
                  <a:lumMod val="50000"/>
                </a:schemeClr>
              </a:solidFill>
            </a:rPr>
            <a:t>liver injury</a:t>
          </a:r>
          <a:endParaRPr lang="zh-CN" alt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584F3DD0-B58C-4E24-93AE-19D829C23FC8}" type="parTrans" cxnId="{455748F6-2B68-455B-9021-7875D2B25C54}">
      <dgm:prSet/>
      <dgm:spPr/>
      <dgm:t>
        <a:bodyPr/>
        <a:lstStyle/>
        <a:p>
          <a:endParaRPr lang="zh-CN" altLang="en-US"/>
        </a:p>
      </dgm:t>
    </dgm:pt>
    <dgm:pt modelId="{0E85BC74-FD0C-4A24-8CF8-4C26F613AA3D}" type="sibTrans" cxnId="{455748F6-2B68-455B-9021-7875D2B25C54}">
      <dgm:prSet/>
      <dgm:spPr/>
      <dgm:t>
        <a:bodyPr/>
        <a:lstStyle/>
        <a:p>
          <a:endParaRPr lang="zh-CN" altLang="en-US"/>
        </a:p>
      </dgm:t>
    </dgm:pt>
    <dgm:pt modelId="{4ACDD650-29D7-4C6C-8623-72A86AA1E6E5}">
      <dgm:prSet phldrT="[文本]"/>
      <dgm:spPr/>
      <dgm:t>
        <a:bodyPr/>
        <a:lstStyle/>
        <a:p>
          <a:r>
            <a:rPr lang="en-US" altLang="zh-CN" b="1" dirty="0">
              <a:solidFill>
                <a:schemeClr val="accent4">
                  <a:lumMod val="50000"/>
                </a:schemeClr>
              </a:solidFill>
            </a:rPr>
            <a:t>h</a:t>
          </a:r>
          <a:r>
            <a:rPr lang="en-US" b="1" dirty="0">
              <a:solidFill>
                <a:schemeClr val="accent4">
                  <a:lumMod val="50000"/>
                </a:schemeClr>
              </a:solidFill>
            </a:rPr>
            <a:t>epatitis</a:t>
          </a:r>
        </a:p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fatty liver</a:t>
          </a:r>
        </a:p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alcohol liver</a:t>
          </a:r>
          <a:endParaRPr lang="zh-CN" alt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0394F541-A7C5-49E8-BFDA-F8660FBEB8DA}" type="parTrans" cxnId="{2E3EFD32-2AF5-43AC-8DDC-9B3A3970BAB0}">
      <dgm:prSet/>
      <dgm:spPr/>
      <dgm:t>
        <a:bodyPr/>
        <a:lstStyle/>
        <a:p>
          <a:endParaRPr lang="zh-CN" altLang="en-US"/>
        </a:p>
      </dgm:t>
    </dgm:pt>
    <dgm:pt modelId="{7459A9F6-8352-4425-AEB0-DA7B90105608}" type="sibTrans" cxnId="{2E3EFD32-2AF5-43AC-8DDC-9B3A3970BAB0}">
      <dgm:prSet/>
      <dgm:spPr/>
      <dgm:t>
        <a:bodyPr/>
        <a:lstStyle/>
        <a:p>
          <a:endParaRPr lang="zh-CN" altLang="en-US"/>
        </a:p>
      </dgm:t>
    </dgm:pt>
    <dgm:pt modelId="{0BD804D6-8485-438C-9D35-9681DC67A1D3}">
      <dgm:prSet phldrT="[文本]"/>
      <dgm:spPr/>
      <dgm:t>
        <a:bodyPr/>
        <a:lstStyle/>
        <a:p>
          <a:r>
            <a:rPr lang="en-US" b="1" dirty="0">
              <a:solidFill>
                <a:schemeClr val="accent4">
                  <a:lumMod val="50000"/>
                </a:schemeClr>
              </a:solidFill>
            </a:rPr>
            <a:t>cirrhosis</a:t>
          </a:r>
          <a:endParaRPr lang="zh-CN" altLang="en-US" b="1" dirty="0">
            <a:solidFill>
              <a:schemeClr val="accent4">
                <a:lumMod val="50000"/>
              </a:schemeClr>
            </a:solidFill>
          </a:endParaRPr>
        </a:p>
      </dgm:t>
    </dgm:pt>
    <dgm:pt modelId="{CBBD3A16-D4B4-4530-A112-6EE302156EEE}" type="parTrans" cxnId="{34BDD389-62C3-4853-9626-B1D5D2694216}">
      <dgm:prSet/>
      <dgm:spPr/>
      <dgm:t>
        <a:bodyPr/>
        <a:lstStyle/>
        <a:p>
          <a:endParaRPr lang="zh-CN" altLang="en-US"/>
        </a:p>
      </dgm:t>
    </dgm:pt>
    <dgm:pt modelId="{48D1B8B5-BB6B-4A51-9C2C-83D9BC788C01}" type="sibTrans" cxnId="{34BDD389-62C3-4853-9626-B1D5D2694216}">
      <dgm:prSet/>
      <dgm:spPr/>
      <dgm:t>
        <a:bodyPr/>
        <a:lstStyle/>
        <a:p>
          <a:endParaRPr lang="zh-CN" altLang="en-US"/>
        </a:p>
      </dgm:t>
    </dgm:pt>
    <dgm:pt modelId="{E559BA70-134C-4390-A351-779B483251B1}">
      <dgm:prSet/>
      <dgm:spPr/>
      <dgm:t>
        <a:bodyPr/>
        <a:lstStyle/>
        <a:p>
          <a:pPr algn="ctr"/>
          <a:r>
            <a:rPr lang="en-US" altLang="zh-CN" b="1" dirty="0">
              <a:solidFill>
                <a:schemeClr val="accent4">
                  <a:lumMod val="50000"/>
                </a:schemeClr>
              </a:solidFill>
            </a:rPr>
            <a:t>liver cancer</a:t>
          </a:r>
        </a:p>
      </dgm:t>
    </dgm:pt>
    <dgm:pt modelId="{BEC447A7-86BB-44A3-BE7E-7F2B77B2E7EE}" type="parTrans" cxnId="{448C0C48-7A43-48C2-890F-6DE28BBC75E9}">
      <dgm:prSet/>
      <dgm:spPr/>
      <dgm:t>
        <a:bodyPr/>
        <a:lstStyle/>
        <a:p>
          <a:endParaRPr lang="zh-CN" altLang="en-US"/>
        </a:p>
      </dgm:t>
    </dgm:pt>
    <dgm:pt modelId="{E5AE9FE8-0ACA-43A4-B67F-410649C70D62}" type="sibTrans" cxnId="{448C0C48-7A43-48C2-890F-6DE28BBC75E9}">
      <dgm:prSet/>
      <dgm:spPr/>
      <dgm:t>
        <a:bodyPr/>
        <a:lstStyle/>
        <a:p>
          <a:endParaRPr lang="zh-CN" altLang="en-US"/>
        </a:p>
      </dgm:t>
    </dgm:pt>
    <dgm:pt modelId="{F86CD2C2-2789-4E67-BF9D-120F025DD70F}" type="pres">
      <dgm:prSet presAssocID="{81222DDE-1694-4023-BAD7-F3F0284F7B7E}" presName="rootnode" presStyleCnt="0">
        <dgm:presLayoutVars>
          <dgm:chMax/>
          <dgm:chPref/>
          <dgm:dir/>
          <dgm:animLvl val="lvl"/>
        </dgm:presLayoutVars>
      </dgm:prSet>
      <dgm:spPr/>
    </dgm:pt>
    <dgm:pt modelId="{6EBC2DFC-1504-432C-BEFC-9B4195EC205D}" type="pres">
      <dgm:prSet presAssocID="{1B041BE1-1472-498F-9500-997198364806}" presName="composite" presStyleCnt="0"/>
      <dgm:spPr/>
    </dgm:pt>
    <dgm:pt modelId="{41E6871B-0CFC-4EF7-865F-89D3CF1E8F2E}" type="pres">
      <dgm:prSet presAssocID="{1B041BE1-1472-498F-9500-997198364806}" presName="LShape" presStyleLbl="alignNode1" presStyleIdx="0" presStyleCnt="7"/>
      <dgm:spPr/>
    </dgm:pt>
    <dgm:pt modelId="{5225866E-436D-448A-9DCE-0D37F0829FAA}" type="pres">
      <dgm:prSet presAssocID="{1B041BE1-1472-498F-9500-997198364806}" presName="ParentText" presStyleLbl="revTx" presStyleIdx="0" presStyleCnt="4">
        <dgm:presLayoutVars>
          <dgm:chMax val="0"/>
          <dgm:chPref val="0"/>
          <dgm:bulletEnabled val="1"/>
        </dgm:presLayoutVars>
      </dgm:prSet>
      <dgm:spPr/>
    </dgm:pt>
    <dgm:pt modelId="{04D189FB-16DC-45C8-8B9F-AF134CCB61AC}" type="pres">
      <dgm:prSet presAssocID="{1B041BE1-1472-498F-9500-997198364806}" presName="Triangle" presStyleLbl="alignNode1" presStyleIdx="1" presStyleCnt="7"/>
      <dgm:spPr/>
    </dgm:pt>
    <dgm:pt modelId="{21210FBD-752B-4272-9C5A-921007D35C40}" type="pres">
      <dgm:prSet presAssocID="{0E85BC74-FD0C-4A24-8CF8-4C26F613AA3D}" presName="sibTrans" presStyleCnt="0"/>
      <dgm:spPr/>
    </dgm:pt>
    <dgm:pt modelId="{10FA0206-E82C-4C88-A51E-43ABD3F96C60}" type="pres">
      <dgm:prSet presAssocID="{0E85BC74-FD0C-4A24-8CF8-4C26F613AA3D}" presName="space" presStyleCnt="0"/>
      <dgm:spPr/>
    </dgm:pt>
    <dgm:pt modelId="{3DB2ABF6-852C-447B-82F5-44AE06D20967}" type="pres">
      <dgm:prSet presAssocID="{4ACDD650-29D7-4C6C-8623-72A86AA1E6E5}" presName="composite" presStyleCnt="0"/>
      <dgm:spPr/>
    </dgm:pt>
    <dgm:pt modelId="{55BE201B-92E4-4370-B4C2-0FD6895F5377}" type="pres">
      <dgm:prSet presAssocID="{4ACDD650-29D7-4C6C-8623-72A86AA1E6E5}" presName="LShape" presStyleLbl="alignNode1" presStyleIdx="2" presStyleCnt="7"/>
      <dgm:spPr/>
    </dgm:pt>
    <dgm:pt modelId="{EB5923F1-55C5-4657-B39B-534B766303AF}" type="pres">
      <dgm:prSet presAssocID="{4ACDD650-29D7-4C6C-8623-72A86AA1E6E5}" presName="ParentText" presStyleLbl="revTx" presStyleIdx="1" presStyleCnt="4" custLinFactNeighborX="14200" custLinFactNeighborY="-1766">
        <dgm:presLayoutVars>
          <dgm:chMax val="0"/>
          <dgm:chPref val="0"/>
          <dgm:bulletEnabled val="1"/>
        </dgm:presLayoutVars>
      </dgm:prSet>
      <dgm:spPr/>
    </dgm:pt>
    <dgm:pt modelId="{11A2AC7F-4A95-44C7-9877-8AA56915C982}" type="pres">
      <dgm:prSet presAssocID="{4ACDD650-29D7-4C6C-8623-72A86AA1E6E5}" presName="Triangle" presStyleLbl="alignNode1" presStyleIdx="3" presStyleCnt="7"/>
      <dgm:spPr/>
    </dgm:pt>
    <dgm:pt modelId="{831D7465-2E6F-4B3B-8D7E-467D3AFB90C3}" type="pres">
      <dgm:prSet presAssocID="{7459A9F6-8352-4425-AEB0-DA7B90105608}" presName="sibTrans" presStyleCnt="0"/>
      <dgm:spPr/>
    </dgm:pt>
    <dgm:pt modelId="{CB9C8497-81EE-4EA5-94A9-210ADA1445A9}" type="pres">
      <dgm:prSet presAssocID="{7459A9F6-8352-4425-AEB0-DA7B90105608}" presName="space" presStyleCnt="0"/>
      <dgm:spPr/>
    </dgm:pt>
    <dgm:pt modelId="{25A23517-F007-4A89-96EB-F3DD5CB5F172}" type="pres">
      <dgm:prSet presAssocID="{0BD804D6-8485-438C-9D35-9681DC67A1D3}" presName="composite" presStyleCnt="0"/>
      <dgm:spPr/>
    </dgm:pt>
    <dgm:pt modelId="{CA4B133B-6301-4966-B51B-C8E14A9CA9E0}" type="pres">
      <dgm:prSet presAssocID="{0BD804D6-8485-438C-9D35-9681DC67A1D3}" presName="LShape" presStyleLbl="alignNode1" presStyleIdx="4" presStyleCnt="7"/>
      <dgm:spPr/>
    </dgm:pt>
    <dgm:pt modelId="{17834EA3-34AC-4496-8357-C2AA6BF09755}" type="pres">
      <dgm:prSet presAssocID="{0BD804D6-8485-438C-9D35-9681DC67A1D3}" presName="ParentText" presStyleLbl="revTx" presStyleIdx="2" presStyleCnt="4">
        <dgm:presLayoutVars>
          <dgm:chMax val="0"/>
          <dgm:chPref val="0"/>
          <dgm:bulletEnabled val="1"/>
        </dgm:presLayoutVars>
      </dgm:prSet>
      <dgm:spPr/>
    </dgm:pt>
    <dgm:pt modelId="{9DAE202D-D771-44A7-B048-155CE220E034}" type="pres">
      <dgm:prSet presAssocID="{0BD804D6-8485-438C-9D35-9681DC67A1D3}" presName="Triangle" presStyleLbl="alignNode1" presStyleIdx="5" presStyleCnt="7"/>
      <dgm:spPr/>
    </dgm:pt>
    <dgm:pt modelId="{21DB773E-36FF-45CB-A6DB-8D4A912BC0B9}" type="pres">
      <dgm:prSet presAssocID="{48D1B8B5-BB6B-4A51-9C2C-83D9BC788C01}" presName="sibTrans" presStyleCnt="0"/>
      <dgm:spPr/>
    </dgm:pt>
    <dgm:pt modelId="{CFAD5768-298F-47D2-8211-A256CA499F40}" type="pres">
      <dgm:prSet presAssocID="{48D1B8B5-BB6B-4A51-9C2C-83D9BC788C01}" presName="space" presStyleCnt="0"/>
      <dgm:spPr/>
    </dgm:pt>
    <dgm:pt modelId="{0814D85F-61D0-4E97-9D97-B9ACC9D6192C}" type="pres">
      <dgm:prSet presAssocID="{E559BA70-134C-4390-A351-779B483251B1}" presName="composite" presStyleCnt="0"/>
      <dgm:spPr/>
    </dgm:pt>
    <dgm:pt modelId="{91A203AE-68ED-4B73-A585-2E913F4AC23F}" type="pres">
      <dgm:prSet presAssocID="{E559BA70-134C-4390-A351-779B483251B1}" presName="LShape" presStyleLbl="alignNode1" presStyleIdx="6" presStyleCnt="7"/>
      <dgm:spPr/>
    </dgm:pt>
    <dgm:pt modelId="{CF0BC76F-4D36-4550-9C2B-F2ED689325A6}" type="pres">
      <dgm:prSet presAssocID="{E559BA70-134C-4390-A351-779B483251B1}" presName="ParentText" presStyleLbl="revTx" presStyleIdx="3" presStyleCnt="4" custLinFactNeighborX="2399" custLinFactNeighborY="4472">
        <dgm:presLayoutVars>
          <dgm:chMax val="0"/>
          <dgm:chPref val="0"/>
          <dgm:bulletEnabled val="1"/>
        </dgm:presLayoutVars>
      </dgm:prSet>
      <dgm:spPr/>
    </dgm:pt>
  </dgm:ptLst>
  <dgm:cxnLst>
    <dgm:cxn modelId="{9621E825-C5C7-4091-9814-C707310F16B8}" type="presOf" srcId="{1B041BE1-1472-498F-9500-997198364806}" destId="{5225866E-436D-448A-9DCE-0D37F0829FAA}" srcOrd="0" destOrd="0" presId="urn:microsoft.com/office/officeart/2009/3/layout/StepUpProcess"/>
    <dgm:cxn modelId="{2E3EFD32-2AF5-43AC-8DDC-9B3A3970BAB0}" srcId="{81222DDE-1694-4023-BAD7-F3F0284F7B7E}" destId="{4ACDD650-29D7-4C6C-8623-72A86AA1E6E5}" srcOrd="1" destOrd="0" parTransId="{0394F541-A7C5-49E8-BFDA-F8660FBEB8DA}" sibTransId="{7459A9F6-8352-4425-AEB0-DA7B90105608}"/>
    <dgm:cxn modelId="{448C0C48-7A43-48C2-890F-6DE28BBC75E9}" srcId="{81222DDE-1694-4023-BAD7-F3F0284F7B7E}" destId="{E559BA70-134C-4390-A351-779B483251B1}" srcOrd="3" destOrd="0" parTransId="{BEC447A7-86BB-44A3-BE7E-7F2B77B2E7EE}" sibTransId="{E5AE9FE8-0ACA-43A4-B67F-410649C70D62}"/>
    <dgm:cxn modelId="{34BDD389-62C3-4853-9626-B1D5D2694216}" srcId="{81222DDE-1694-4023-BAD7-F3F0284F7B7E}" destId="{0BD804D6-8485-438C-9D35-9681DC67A1D3}" srcOrd="2" destOrd="0" parTransId="{CBBD3A16-D4B4-4530-A112-6EE302156EEE}" sibTransId="{48D1B8B5-BB6B-4A51-9C2C-83D9BC788C01}"/>
    <dgm:cxn modelId="{90A0C990-3A2F-4E52-B68C-1F23E4631E2F}" type="presOf" srcId="{0BD804D6-8485-438C-9D35-9681DC67A1D3}" destId="{17834EA3-34AC-4496-8357-C2AA6BF09755}" srcOrd="0" destOrd="0" presId="urn:microsoft.com/office/officeart/2009/3/layout/StepUpProcess"/>
    <dgm:cxn modelId="{76205CA0-D540-4C4D-84EB-A1D4008FACA8}" type="presOf" srcId="{E559BA70-134C-4390-A351-779B483251B1}" destId="{CF0BC76F-4D36-4550-9C2B-F2ED689325A6}" srcOrd="0" destOrd="0" presId="urn:microsoft.com/office/officeart/2009/3/layout/StepUpProcess"/>
    <dgm:cxn modelId="{7FE5F4A1-5FF9-41CD-95E7-96CCE426C908}" type="presOf" srcId="{4ACDD650-29D7-4C6C-8623-72A86AA1E6E5}" destId="{EB5923F1-55C5-4657-B39B-534B766303AF}" srcOrd="0" destOrd="0" presId="urn:microsoft.com/office/officeart/2009/3/layout/StepUpProcess"/>
    <dgm:cxn modelId="{455748F6-2B68-455B-9021-7875D2B25C54}" srcId="{81222DDE-1694-4023-BAD7-F3F0284F7B7E}" destId="{1B041BE1-1472-498F-9500-997198364806}" srcOrd="0" destOrd="0" parTransId="{584F3DD0-B58C-4E24-93AE-19D829C23FC8}" sibTransId="{0E85BC74-FD0C-4A24-8CF8-4C26F613AA3D}"/>
    <dgm:cxn modelId="{EE4DD8F6-E7F5-423D-883E-2E7453FAF775}" type="presOf" srcId="{81222DDE-1694-4023-BAD7-F3F0284F7B7E}" destId="{F86CD2C2-2789-4E67-BF9D-120F025DD70F}" srcOrd="0" destOrd="0" presId="urn:microsoft.com/office/officeart/2009/3/layout/StepUpProcess"/>
    <dgm:cxn modelId="{D2B17B19-A867-49DB-9A46-4008F83F8629}" type="presParOf" srcId="{F86CD2C2-2789-4E67-BF9D-120F025DD70F}" destId="{6EBC2DFC-1504-432C-BEFC-9B4195EC205D}" srcOrd="0" destOrd="0" presId="urn:microsoft.com/office/officeart/2009/3/layout/StepUpProcess"/>
    <dgm:cxn modelId="{939CF509-3487-4440-B292-E3FB307CA0DB}" type="presParOf" srcId="{6EBC2DFC-1504-432C-BEFC-9B4195EC205D}" destId="{41E6871B-0CFC-4EF7-865F-89D3CF1E8F2E}" srcOrd="0" destOrd="0" presId="urn:microsoft.com/office/officeart/2009/3/layout/StepUpProcess"/>
    <dgm:cxn modelId="{85B89502-57BC-4E62-8AD2-E14FE7518D11}" type="presParOf" srcId="{6EBC2DFC-1504-432C-BEFC-9B4195EC205D}" destId="{5225866E-436D-448A-9DCE-0D37F0829FAA}" srcOrd="1" destOrd="0" presId="urn:microsoft.com/office/officeart/2009/3/layout/StepUpProcess"/>
    <dgm:cxn modelId="{8CFFFC8E-C692-4DEA-AE64-837272BB5BFF}" type="presParOf" srcId="{6EBC2DFC-1504-432C-BEFC-9B4195EC205D}" destId="{04D189FB-16DC-45C8-8B9F-AF134CCB61AC}" srcOrd="2" destOrd="0" presId="urn:microsoft.com/office/officeart/2009/3/layout/StepUpProcess"/>
    <dgm:cxn modelId="{30F6B86C-88B5-4550-B234-AD45AA62FE3C}" type="presParOf" srcId="{F86CD2C2-2789-4E67-BF9D-120F025DD70F}" destId="{21210FBD-752B-4272-9C5A-921007D35C40}" srcOrd="1" destOrd="0" presId="urn:microsoft.com/office/officeart/2009/3/layout/StepUpProcess"/>
    <dgm:cxn modelId="{1A1AE451-A5B0-427E-B160-54A039929D49}" type="presParOf" srcId="{21210FBD-752B-4272-9C5A-921007D35C40}" destId="{10FA0206-E82C-4C88-A51E-43ABD3F96C60}" srcOrd="0" destOrd="0" presId="urn:microsoft.com/office/officeart/2009/3/layout/StepUpProcess"/>
    <dgm:cxn modelId="{21F70FF2-0800-4D44-9A9A-95E4605F6C25}" type="presParOf" srcId="{F86CD2C2-2789-4E67-BF9D-120F025DD70F}" destId="{3DB2ABF6-852C-447B-82F5-44AE06D20967}" srcOrd="2" destOrd="0" presId="urn:microsoft.com/office/officeart/2009/3/layout/StepUpProcess"/>
    <dgm:cxn modelId="{D349AD1A-467D-4246-A6DE-009598B2FFFB}" type="presParOf" srcId="{3DB2ABF6-852C-447B-82F5-44AE06D20967}" destId="{55BE201B-92E4-4370-B4C2-0FD6895F5377}" srcOrd="0" destOrd="0" presId="urn:microsoft.com/office/officeart/2009/3/layout/StepUpProcess"/>
    <dgm:cxn modelId="{2AFF77CA-DB2C-4B83-AEE1-9989451644DD}" type="presParOf" srcId="{3DB2ABF6-852C-447B-82F5-44AE06D20967}" destId="{EB5923F1-55C5-4657-B39B-534B766303AF}" srcOrd="1" destOrd="0" presId="urn:microsoft.com/office/officeart/2009/3/layout/StepUpProcess"/>
    <dgm:cxn modelId="{598EBFF5-E1DC-4C1E-BDCE-C025CB47FA4E}" type="presParOf" srcId="{3DB2ABF6-852C-447B-82F5-44AE06D20967}" destId="{11A2AC7F-4A95-44C7-9877-8AA56915C982}" srcOrd="2" destOrd="0" presId="urn:microsoft.com/office/officeart/2009/3/layout/StepUpProcess"/>
    <dgm:cxn modelId="{E80C8B94-A073-42E1-904E-9078C04C1B75}" type="presParOf" srcId="{F86CD2C2-2789-4E67-BF9D-120F025DD70F}" destId="{831D7465-2E6F-4B3B-8D7E-467D3AFB90C3}" srcOrd="3" destOrd="0" presId="urn:microsoft.com/office/officeart/2009/3/layout/StepUpProcess"/>
    <dgm:cxn modelId="{E5160EA3-5FC0-4401-B396-433517C0ABA9}" type="presParOf" srcId="{831D7465-2E6F-4B3B-8D7E-467D3AFB90C3}" destId="{CB9C8497-81EE-4EA5-94A9-210ADA1445A9}" srcOrd="0" destOrd="0" presId="urn:microsoft.com/office/officeart/2009/3/layout/StepUpProcess"/>
    <dgm:cxn modelId="{DCEC9879-441A-467D-B88D-F07C0DC36DD9}" type="presParOf" srcId="{F86CD2C2-2789-4E67-BF9D-120F025DD70F}" destId="{25A23517-F007-4A89-96EB-F3DD5CB5F172}" srcOrd="4" destOrd="0" presId="urn:microsoft.com/office/officeart/2009/3/layout/StepUpProcess"/>
    <dgm:cxn modelId="{014CC6E5-9167-4ADC-B558-4F868B6B3905}" type="presParOf" srcId="{25A23517-F007-4A89-96EB-F3DD5CB5F172}" destId="{CA4B133B-6301-4966-B51B-C8E14A9CA9E0}" srcOrd="0" destOrd="0" presId="urn:microsoft.com/office/officeart/2009/3/layout/StepUpProcess"/>
    <dgm:cxn modelId="{1441C075-0CB4-4D42-9C0E-07E15815E8CD}" type="presParOf" srcId="{25A23517-F007-4A89-96EB-F3DD5CB5F172}" destId="{17834EA3-34AC-4496-8357-C2AA6BF09755}" srcOrd="1" destOrd="0" presId="urn:microsoft.com/office/officeart/2009/3/layout/StepUpProcess"/>
    <dgm:cxn modelId="{C6ECCD13-AAD8-4E50-B9F2-C0D3C399A3D4}" type="presParOf" srcId="{25A23517-F007-4A89-96EB-F3DD5CB5F172}" destId="{9DAE202D-D771-44A7-B048-155CE220E034}" srcOrd="2" destOrd="0" presId="urn:microsoft.com/office/officeart/2009/3/layout/StepUpProcess"/>
    <dgm:cxn modelId="{C21C6316-CEA9-484C-85D5-F4A5CDD0E4E8}" type="presParOf" srcId="{F86CD2C2-2789-4E67-BF9D-120F025DD70F}" destId="{21DB773E-36FF-45CB-A6DB-8D4A912BC0B9}" srcOrd="5" destOrd="0" presId="urn:microsoft.com/office/officeart/2009/3/layout/StepUpProcess"/>
    <dgm:cxn modelId="{BA3E384C-667F-4CEF-B720-C07F040A3647}" type="presParOf" srcId="{21DB773E-36FF-45CB-A6DB-8D4A912BC0B9}" destId="{CFAD5768-298F-47D2-8211-A256CA499F40}" srcOrd="0" destOrd="0" presId="urn:microsoft.com/office/officeart/2009/3/layout/StepUpProcess"/>
    <dgm:cxn modelId="{0BE1E170-8944-47D9-AF26-93E03EAF9446}" type="presParOf" srcId="{F86CD2C2-2789-4E67-BF9D-120F025DD70F}" destId="{0814D85F-61D0-4E97-9D97-B9ACC9D6192C}" srcOrd="6" destOrd="0" presId="urn:microsoft.com/office/officeart/2009/3/layout/StepUpProcess"/>
    <dgm:cxn modelId="{C7DE7B0A-3191-40A9-8A3B-D00A82AA061A}" type="presParOf" srcId="{0814D85F-61D0-4E97-9D97-B9ACC9D6192C}" destId="{91A203AE-68ED-4B73-A585-2E913F4AC23F}" srcOrd="0" destOrd="0" presId="urn:microsoft.com/office/officeart/2009/3/layout/StepUpProcess"/>
    <dgm:cxn modelId="{F447F058-CE15-4F80-97D1-06EDF2F55578}" type="presParOf" srcId="{0814D85F-61D0-4E97-9D97-B9ACC9D6192C}" destId="{CF0BC76F-4D36-4550-9C2B-F2ED689325A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6871B-0CFC-4EF7-865F-89D3CF1E8F2E}">
      <dsp:nvSpPr>
        <dsp:cNvPr id="0" name=""/>
        <dsp:cNvSpPr/>
      </dsp:nvSpPr>
      <dsp:spPr>
        <a:xfrm rot="5400000">
          <a:off x="317390" y="1237476"/>
          <a:ext cx="950756" cy="15820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25866E-436D-448A-9DCE-0D37F0829FAA}">
      <dsp:nvSpPr>
        <dsp:cNvPr id="0" name=""/>
        <dsp:cNvSpPr/>
      </dsp:nvSpPr>
      <dsp:spPr>
        <a:xfrm>
          <a:off x="158685" y="1710164"/>
          <a:ext cx="1428272" cy="125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>
                  <a:lumMod val="50000"/>
                </a:schemeClr>
              </a:solidFill>
            </a:rPr>
            <a:t>liver injury</a:t>
          </a:r>
          <a:endParaRPr lang="zh-CN" altLang="en-US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158685" y="1710164"/>
        <a:ext cx="1428272" cy="1251964"/>
      </dsp:txXfrm>
    </dsp:sp>
    <dsp:sp modelId="{04D189FB-16DC-45C8-8B9F-AF134CCB61AC}">
      <dsp:nvSpPr>
        <dsp:cNvPr id="0" name=""/>
        <dsp:cNvSpPr/>
      </dsp:nvSpPr>
      <dsp:spPr>
        <a:xfrm>
          <a:off x="1317472" y="1121005"/>
          <a:ext cx="269485" cy="269485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BE201B-92E4-4370-B4C2-0FD6895F5377}">
      <dsp:nvSpPr>
        <dsp:cNvPr id="0" name=""/>
        <dsp:cNvSpPr/>
      </dsp:nvSpPr>
      <dsp:spPr>
        <a:xfrm rot="5400000">
          <a:off x="2065874" y="804812"/>
          <a:ext cx="950756" cy="15820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5923F1-55C5-4657-B39B-534B766303AF}">
      <dsp:nvSpPr>
        <dsp:cNvPr id="0" name=""/>
        <dsp:cNvSpPr/>
      </dsp:nvSpPr>
      <dsp:spPr>
        <a:xfrm>
          <a:off x="2109984" y="1255391"/>
          <a:ext cx="1428272" cy="125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accent4">
                  <a:lumMod val="50000"/>
                </a:schemeClr>
              </a:solidFill>
            </a:rPr>
            <a:t>h</a:t>
          </a:r>
          <a:r>
            <a:rPr lang="en-US" sz="1800" b="1" kern="1200" dirty="0">
              <a:solidFill>
                <a:schemeClr val="accent4">
                  <a:lumMod val="50000"/>
                </a:schemeClr>
              </a:solidFill>
            </a:rPr>
            <a:t>epatitis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>
                  <a:lumMod val="50000"/>
                </a:schemeClr>
              </a:solidFill>
            </a:rPr>
            <a:t>fatty liver</a:t>
          </a: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>
                  <a:lumMod val="50000"/>
                </a:schemeClr>
              </a:solidFill>
            </a:rPr>
            <a:t>alcohol liver</a:t>
          </a:r>
          <a:endParaRPr lang="zh-CN" altLang="en-US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2109984" y="1255391"/>
        <a:ext cx="1428272" cy="1251964"/>
      </dsp:txXfrm>
    </dsp:sp>
    <dsp:sp modelId="{11A2AC7F-4A95-44C7-9877-8AA56915C982}">
      <dsp:nvSpPr>
        <dsp:cNvPr id="0" name=""/>
        <dsp:cNvSpPr/>
      </dsp:nvSpPr>
      <dsp:spPr>
        <a:xfrm>
          <a:off x="3065956" y="688341"/>
          <a:ext cx="269485" cy="269485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4B133B-6301-4966-B51B-C8E14A9CA9E0}">
      <dsp:nvSpPr>
        <dsp:cNvPr id="0" name=""/>
        <dsp:cNvSpPr/>
      </dsp:nvSpPr>
      <dsp:spPr>
        <a:xfrm rot="5400000">
          <a:off x="3814358" y="372148"/>
          <a:ext cx="950756" cy="15820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834EA3-34AC-4496-8357-C2AA6BF09755}">
      <dsp:nvSpPr>
        <dsp:cNvPr id="0" name=""/>
        <dsp:cNvSpPr/>
      </dsp:nvSpPr>
      <dsp:spPr>
        <a:xfrm>
          <a:off x="3655653" y="844836"/>
          <a:ext cx="1428272" cy="125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4">
                  <a:lumMod val="50000"/>
                </a:schemeClr>
              </a:solidFill>
            </a:rPr>
            <a:t>cirrhosis</a:t>
          </a:r>
          <a:endParaRPr lang="zh-CN" altLang="en-US" sz="1800" b="1" kern="1200" dirty="0">
            <a:solidFill>
              <a:schemeClr val="accent4">
                <a:lumMod val="50000"/>
              </a:schemeClr>
            </a:solidFill>
          </a:endParaRPr>
        </a:p>
      </dsp:txBody>
      <dsp:txXfrm>
        <a:off x="3655653" y="844836"/>
        <a:ext cx="1428272" cy="1251964"/>
      </dsp:txXfrm>
    </dsp:sp>
    <dsp:sp modelId="{9DAE202D-D771-44A7-B048-155CE220E034}">
      <dsp:nvSpPr>
        <dsp:cNvPr id="0" name=""/>
        <dsp:cNvSpPr/>
      </dsp:nvSpPr>
      <dsp:spPr>
        <a:xfrm>
          <a:off x="4814440" y="255677"/>
          <a:ext cx="269485" cy="269485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3333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3333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A203AE-68ED-4B73-A585-2E913F4AC23F}">
      <dsp:nvSpPr>
        <dsp:cNvPr id="0" name=""/>
        <dsp:cNvSpPr/>
      </dsp:nvSpPr>
      <dsp:spPr>
        <a:xfrm rot="5400000">
          <a:off x="5562842" y="-60515"/>
          <a:ext cx="950756" cy="1582037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BC76F-4D36-4550-9C2B-F2ED689325A6}">
      <dsp:nvSpPr>
        <dsp:cNvPr id="0" name=""/>
        <dsp:cNvSpPr/>
      </dsp:nvSpPr>
      <dsp:spPr>
        <a:xfrm>
          <a:off x="5405887" y="468160"/>
          <a:ext cx="1428272" cy="12519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800" b="1" kern="1200" dirty="0">
              <a:solidFill>
                <a:schemeClr val="accent4">
                  <a:lumMod val="50000"/>
                </a:schemeClr>
              </a:solidFill>
            </a:rPr>
            <a:t>liver cancer</a:t>
          </a:r>
        </a:p>
      </dsp:txBody>
      <dsp:txXfrm>
        <a:off x="5405887" y="468160"/>
        <a:ext cx="1428272" cy="12519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9A2A7C-5DCB-4E25-AEA0-8E4F13E6531A}" type="datetimeFigureOut">
              <a:rPr lang="zh-CN" altLang="en-US" smtClean="0"/>
              <a:t>2017/9/19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0A2A52-6C6C-49C5-87E9-ECD03390F91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03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D16D5-6D2A-3947-986F-B85A182A1B7F}" type="datetimeFigureOut">
              <a:rPr kumimoji="1" lang="zh-CN" altLang="en-US" smtClean="0"/>
              <a:pPr/>
              <a:t>2017/9/19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CF1BF-9901-294D-B465-8FAA80E6D199}" type="slidenum">
              <a:rPr kumimoji="1" lang="zh-CN" altLang="en-US" smtClean="0"/>
              <a:pPr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44276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85557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>
              <a:lnSpc>
                <a:spcPct val="150000"/>
              </a:lnSpc>
            </a:pPr>
            <a:r>
              <a:rPr lang="zh-CN" altLang="en-GB" dirty="0">
                <a:solidFill>
                  <a:srgbClr val="FF6600"/>
                </a:solidFill>
                <a:ea typeface="宋体" panose="02010600030101010101" pitchFamily="2" charset="-122"/>
              </a:rPr>
              <a:t>食品级磷脂</a:t>
            </a:r>
            <a:r>
              <a:rPr lang="zh-CN" altLang="en-US" dirty="0">
                <a:solidFill>
                  <a:srgbClr val="FF6600"/>
                </a:solidFill>
                <a:ea typeface="宋体" panose="02010600030101010101" pitchFamily="2" charset="-122"/>
              </a:rPr>
              <a:t>，</a:t>
            </a:r>
            <a:r>
              <a:rPr lang="zh-CN" altLang="en-GB" dirty="0">
                <a:solidFill>
                  <a:srgbClr val="FF6600"/>
                </a:solidFill>
                <a:ea typeface="宋体" panose="02010600030101010101" pitchFamily="2" charset="-122"/>
              </a:rPr>
              <a:t>粗加工液体磷脂，不标识</a:t>
            </a:r>
            <a:r>
              <a:rPr lang="en-GB" altLang="zh-CN" dirty="0">
                <a:solidFill>
                  <a:srgbClr val="FF6600"/>
                </a:solidFill>
                <a:ea typeface="宋体" panose="02010600030101010101" pitchFamily="2" charset="-122"/>
              </a:rPr>
              <a:t>PC</a:t>
            </a:r>
            <a:r>
              <a:rPr lang="zh-CN" altLang="en-GB" dirty="0">
                <a:solidFill>
                  <a:srgbClr val="FF6600"/>
                </a:solidFill>
                <a:ea typeface="宋体" panose="02010600030101010101" pitchFamily="2" charset="-122"/>
              </a:rPr>
              <a:t>含量</a:t>
            </a:r>
            <a:r>
              <a:rPr lang="zh-CN" altLang="en-US" dirty="0">
                <a:solidFill>
                  <a:srgbClr val="FF6600"/>
                </a:solidFill>
                <a:ea typeface="宋体" panose="02010600030101010101" pitchFamily="2" charset="-122"/>
              </a:rPr>
              <a:t>，</a:t>
            </a:r>
            <a:r>
              <a:rPr lang="en-US" altLang="zh-CN" dirty="0">
                <a:solidFill>
                  <a:srgbClr val="FF6600"/>
                </a:solidFill>
                <a:ea typeface="宋体" panose="02010600030101010101" pitchFamily="2" charset="-122"/>
              </a:rPr>
              <a:t>38%</a:t>
            </a:r>
            <a:r>
              <a:rPr lang="zh-CN" altLang="en-US" dirty="0">
                <a:solidFill>
                  <a:srgbClr val="FF6600"/>
                </a:solidFill>
                <a:ea typeface="宋体" panose="02010600030101010101" pitchFamily="2" charset="-122"/>
              </a:rPr>
              <a:t>，我们的</a:t>
            </a:r>
            <a:r>
              <a:rPr lang="en-US" altLang="zh-CN" dirty="0">
                <a:solidFill>
                  <a:srgbClr val="FF6600"/>
                </a:solidFill>
                <a:ea typeface="宋体" panose="02010600030101010101" pitchFamily="2" charset="-122"/>
              </a:rPr>
              <a:t>PC</a:t>
            </a:r>
            <a:r>
              <a:rPr lang="zh-CN" altLang="en-US" dirty="0">
                <a:solidFill>
                  <a:srgbClr val="FF6600"/>
                </a:solidFill>
                <a:ea typeface="宋体" panose="02010600030101010101" pitchFamily="2" charset="-122"/>
              </a:rPr>
              <a:t>含量比保健品最高的还要高出</a:t>
            </a:r>
            <a:r>
              <a:rPr lang="en-US" altLang="zh-CN" dirty="0">
                <a:solidFill>
                  <a:srgbClr val="FF6600"/>
                </a:solidFill>
                <a:ea typeface="宋体" panose="02010600030101010101" pitchFamily="2" charset="-122"/>
              </a:rPr>
              <a:t>10%</a:t>
            </a:r>
            <a:endParaRPr lang="en-GB" altLang="zh-CN" dirty="0">
              <a:solidFill>
                <a:srgbClr val="FF6600"/>
              </a:solidFill>
              <a:ea typeface="宋体" panose="02010600030101010101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364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崩解速度快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744035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70739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肝脏缺少疼痛神经，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导致肝病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具有相当的隐蔽性，症状一般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很难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被察觉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不少患者能吃能喝，有的还又白又胖，甚至没有明显症状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等到出现疼痛等情况时，病情往往已经进展到中重度。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81337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2772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肝脏就是个傻大个，性情憨厚，天天干活都不知道累。它累成怎么样，它也从不呻吟叫苦，也不会喊痛，它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作为我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们人体的一个垃圾分解站，掌管着糖、脂肪、解毒、代谢，人体大部分的新陈代谢和有毒物质的转化，所以它也是最易污染的部门。</a:t>
            </a:r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/>
              <a:t>深夜</a:t>
            </a:r>
            <a:r>
              <a:rPr lang="en-US" altLang="zh-CN" dirty="0"/>
              <a:t>11</a:t>
            </a:r>
            <a:r>
              <a:rPr lang="zh-CN" altLang="en-US" dirty="0"/>
              <a:t>点到</a:t>
            </a:r>
            <a:r>
              <a:rPr lang="en-US" altLang="zh-CN" dirty="0"/>
              <a:t>1</a:t>
            </a:r>
            <a:r>
              <a:rPr lang="zh-CN" altLang="en-US" dirty="0"/>
              <a:t>点是肝脏的排毒与自我修复的时间，所以长期熬夜特别容易伤肝</a:t>
            </a:r>
            <a:r>
              <a:rPr lang="en-US" altLang="zh-CN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(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晚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11-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凌晨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点，肝排毒；凌晨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1-3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点，胆排毒；凌晨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3-5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点，肺排毒；需在熟睡中进行。凌晨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5-7</a:t>
            </a:r>
            <a:r>
              <a:rPr lang="zh-CN" alt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点，大肠排毒应排便；需在熟睡中进行。</a:t>
            </a:r>
            <a:r>
              <a:rPr lang="en-US" altLang="zh-CN" sz="1800" b="1" kern="120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)</a:t>
            </a:r>
            <a:endParaRPr lang="zh-CN" altLang="en-US" dirty="0"/>
          </a:p>
          <a:p>
            <a:endParaRPr lang="zh-CN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solidFill>
                <a:schemeClr val="accent2"/>
              </a:solidFill>
              <a:ea typeface="宋体" panose="02010600030101010101" pitchFamily="2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>
              <a:ea typeface="+mn-ea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665900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另外，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临床证实：肝损伤持续发展，</a:t>
            </a:r>
            <a:r>
              <a:rPr lang="zh-CN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甚至会引发其他疾病。因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肝脏的排毒解毒能力、分解代谢血脂及血糖能力下降，使得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72%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的人并发高血脂，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60%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的人出现糖尿病，</a:t>
            </a:r>
            <a:r>
              <a:rPr lang="en-US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53%</a:t>
            </a:r>
            <a:r>
              <a:rPr lang="zh-CN" altLang="zh-CN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的人会因肝脏无法很好地过滤血液导致心脑血管疾病。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17066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solidFill>
                  <a:schemeClr val="bg2"/>
                </a:solidFill>
                <a:ea typeface="宋体" panose="02010600030101010101" pitchFamily="2" charset="-122"/>
                <a:cs typeface="Times New Roman" panose="02020603050405020304" pitchFamily="18" charset="0"/>
              </a:rPr>
              <a:t>大豆卵磷脂是唯一一个经过大量临床验证，具有肝脏解毒与保护功能的营养物质</a:t>
            </a:r>
            <a:endParaRPr lang="en-US" altLang="zh-CN" sz="1200" b="1" dirty="0">
              <a:solidFill>
                <a:schemeClr val="bg2"/>
              </a:solidFill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36498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923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>
                <a:ea typeface="宋体" panose="02010600030101010101" pitchFamily="2" charset="-122"/>
              </a:rPr>
              <a:t>可以快速恢复肝组织功能，修复肝脏结构</a:t>
            </a:r>
            <a:endParaRPr lang="zh-CN" altLang="de-DE" sz="1200" b="1" dirty="0">
              <a:ea typeface="宋体" panose="02010600030101010101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DCF1BF-9901-294D-B465-8FAA80E6D199}" type="slidenum">
              <a:rPr kumimoji="1" lang="zh-CN" altLang="en-US" smtClean="0"/>
              <a:pPr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4251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 7"/>
          <p:cNvGrpSpPr/>
          <p:nvPr userDrawn="1"/>
        </p:nvGrpSpPr>
        <p:grpSpPr>
          <a:xfrm>
            <a:off x="581" y="0"/>
            <a:ext cx="5447347" cy="6858001"/>
            <a:chOff x="581" y="0"/>
            <a:chExt cx="5447347" cy="6858001"/>
          </a:xfrm>
        </p:grpSpPr>
        <p:pic>
          <p:nvPicPr>
            <p:cNvPr id="9" name="Picture 5" descr="E:\设计文件\BF suam VI\PPT-01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81" y="0"/>
              <a:ext cx="5375339" cy="6858001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4079776" y="2852936"/>
              <a:ext cx="1368152" cy="1512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11" name="Picture 5" descr="E:\设计文件\BF suam VI\PPT-01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3131" y="1317224"/>
            <a:ext cx="5064805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661941" y="3327401"/>
            <a:ext cx="6655347" cy="689964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defRPr sz="40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 hasCustomPrompt="1"/>
          </p:nvPr>
        </p:nvSpPr>
        <p:spPr>
          <a:xfrm>
            <a:off x="6415088" y="4365625"/>
            <a:ext cx="4902200" cy="895350"/>
          </a:xfrm>
          <a:prstGeom prst="rect">
            <a:avLst/>
          </a:prstGeom>
        </p:spPr>
        <p:txBody>
          <a:bodyPr/>
          <a:lstStyle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</a:lstStyle>
          <a:p>
            <a:pPr lvl="1"/>
            <a:r>
              <a:rPr kumimoji="1" lang="zh-CN" altLang="en-US" dirty="0"/>
              <a:t>二级</a:t>
            </a:r>
          </a:p>
        </p:txBody>
      </p:sp>
    </p:spTree>
    <p:extLst>
      <p:ext uri="{BB962C8B-B14F-4D97-AF65-F5344CB8AC3E}">
        <p14:creationId xmlns:p14="http://schemas.microsoft.com/office/powerpoint/2010/main" val="861129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主题加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sz="quarter" idx="10"/>
          </p:nvPr>
        </p:nvSpPr>
        <p:spPr>
          <a:xfrm>
            <a:off x="1079500" y="1858963"/>
            <a:ext cx="10274300" cy="4421187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Arial" charset="0"/>
                <a:ea typeface="Arial" charset="0"/>
                <a:cs typeface="Arial" charset="0"/>
              </a:defRPr>
            </a:lvl1pPr>
            <a:lvl2pPr>
              <a:defRPr b="0" i="0">
                <a:latin typeface="Arial" charset="0"/>
                <a:ea typeface="Arial" charset="0"/>
                <a:cs typeface="Arial" charset="0"/>
              </a:defRPr>
            </a:lvl2pPr>
            <a:lvl3pPr>
              <a:defRPr b="0" i="0">
                <a:latin typeface="Arial" charset="0"/>
                <a:ea typeface="Arial" charset="0"/>
                <a:cs typeface="Arial" charset="0"/>
              </a:defRPr>
            </a:lvl3pPr>
            <a:lvl4pPr>
              <a:defRPr b="0" i="0">
                <a:latin typeface="Arial" charset="0"/>
                <a:ea typeface="Arial" charset="0"/>
                <a:cs typeface="Arial" charset="0"/>
              </a:defRPr>
            </a:lvl4pPr>
            <a:lvl5pPr>
              <a:defRPr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1"/>
          </p:nvPr>
        </p:nvSpPr>
        <p:spPr>
          <a:xfrm>
            <a:off x="1079500" y="584200"/>
            <a:ext cx="8139113" cy="100488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kumimoji="1"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694186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1308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E:\设计文件\BF suam VI\PPT-0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2679" y="0"/>
            <a:ext cx="9144001" cy="6858000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67944" y="2766218"/>
            <a:ext cx="6970731" cy="1325563"/>
          </a:xfrm>
          <a:prstGeom prst="rect">
            <a:avLst/>
          </a:prstGeom>
        </p:spPr>
        <p:txBody>
          <a:bodyPr anchor="ctr"/>
          <a:lstStyle>
            <a:lvl1pPr algn="ctr">
              <a:defRPr b="1" i="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77892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1663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1578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900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4759960" y="6289040"/>
            <a:ext cx="2672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www.companyname.com</a:t>
            </a:r>
            <a:endParaRPr lang="zh-CN" altLang="en-US" sz="1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8365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E:\设计文件\BF suam VI\PPT-03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1855605"/>
            <a:ext cx="300943" cy="5015226"/>
          </a:xfrm>
          <a:prstGeom prst="rect">
            <a:avLst/>
          </a:prstGeom>
          <a:noFill/>
        </p:spPr>
      </p:pic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88381" y="230188"/>
            <a:ext cx="1963712" cy="95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38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1" r:id="rId4"/>
    <p:sldLayoutId id="2147483657" r:id="rId5"/>
    <p:sldLayoutId id="2147483658" r:id="rId6"/>
    <p:sldLayoutId id="2147483659" r:id="rId7"/>
    <p:sldLayoutId id="214748366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ea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21.jpg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emf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2.jpg"/><Relationship Id="rId5" Type="http://schemas.openxmlformats.org/officeDocument/2006/relationships/image" Target="../media/image8.jpg"/><Relationship Id="rId10" Type="http://schemas.openxmlformats.org/officeDocument/2006/relationships/image" Target="../media/image11.png"/><Relationship Id="rId4" Type="http://schemas.openxmlformats.org/officeDocument/2006/relationships/image" Target="../media/image7.jpg"/><Relationship Id="rId9" Type="http://schemas.openxmlformats.org/officeDocument/2006/relationships/image" Target="../media/image10.jp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7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5103341" y="3357381"/>
            <a:ext cx="6273907" cy="68996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zh-CN" sz="3200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kumimoji="1" lang="en-US" altLang="zh-CN" sz="3200" dirty="0" err="1">
                <a:solidFill>
                  <a:schemeClr val="accent5">
                    <a:lumMod val="50000"/>
                  </a:schemeClr>
                </a:solidFill>
              </a:rPr>
              <a:t>Detoxilive</a:t>
            </a:r>
            <a:r>
              <a:rPr kumimoji="1" lang="en-US" altLang="zh-CN" sz="3200" dirty="0">
                <a:solidFill>
                  <a:schemeClr val="accent5">
                    <a:lumMod val="50000"/>
                  </a:schemeClr>
                </a:solidFill>
              </a:rPr>
              <a:t> capsules</a:t>
            </a:r>
            <a:endParaRPr kumimoji="1" lang="zh-CN" altLang="en-US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125779" y="3924270"/>
            <a:ext cx="4251469" cy="895350"/>
          </a:xfrm>
        </p:spPr>
        <p:txBody>
          <a:bodyPr/>
          <a:lstStyle/>
          <a:p>
            <a:pPr marL="0" indent="0" algn="r">
              <a:buNone/>
            </a:pPr>
            <a:r>
              <a:rPr kumimoji="1"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Internal Training</a:t>
            </a:r>
            <a:endParaRPr kumimoji="1" lang="zh-CN" altLang="en-US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804263" y="5579183"/>
            <a:ext cx="2498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2017.06.20</a:t>
            </a:r>
          </a:p>
          <a:p>
            <a:r>
              <a:rPr lang="en-US" altLang="zh-CN" sz="2000" b="1" dirty="0">
                <a:solidFill>
                  <a:schemeClr val="accent6">
                    <a:lumMod val="75000"/>
                  </a:schemeClr>
                </a:solidFill>
              </a:rPr>
              <a:t>   </a:t>
            </a:r>
            <a:endParaRPr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06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5193"/>
    </mc:Choice>
    <mc:Fallback xmlns="">
      <p:transition spd="slow" advTm="10519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6"/>
          <p:cNvSpPr>
            <a:spLocks noChangeArrowheads="1"/>
          </p:cNvSpPr>
          <p:nvPr/>
        </p:nvSpPr>
        <p:spPr bwMode="auto">
          <a:xfrm>
            <a:off x="689387" y="5092328"/>
            <a:ext cx="1439862" cy="1439862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zh-CN">
              <a:solidFill>
                <a:srgbClr val="FFFFFF"/>
              </a:solidFill>
              <a:latin typeface="宋体" panose="02010600030101010101" pitchFamily="2" charset="-122"/>
              <a:sym typeface="宋体" panose="02010600030101010101" pitchFamily="2" charset="-122"/>
            </a:endParaRP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2357316" y="5092328"/>
            <a:ext cx="2860981" cy="1439862"/>
            <a:chOff x="0" y="0"/>
            <a:chExt cx="2860430" cy="1440000"/>
          </a:xfrm>
          <a:solidFill>
            <a:srgbClr val="F18618"/>
          </a:solidFill>
        </p:grpSpPr>
        <p:sp>
          <p:nvSpPr>
            <p:cNvPr id="7" name="矩形 29"/>
            <p:cNvSpPr>
              <a:spLocks noChangeArrowheads="1"/>
            </p:cNvSpPr>
            <p:nvPr/>
          </p:nvSpPr>
          <p:spPr bwMode="auto">
            <a:xfrm>
              <a:off x="0" y="0"/>
              <a:ext cx="2804573" cy="14400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42719B"/>
                  </a:solidFill>
                  <a:bevel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zh-CN">
                <a:solidFill>
                  <a:srgbClr val="FFFFFF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8" name="文本框 30"/>
            <p:cNvSpPr>
              <a:spLocks noChangeArrowheads="1"/>
            </p:cNvSpPr>
            <p:nvPr/>
          </p:nvSpPr>
          <p:spPr bwMode="auto">
            <a:xfrm>
              <a:off x="132507" y="205076"/>
              <a:ext cx="2727923" cy="95419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2800" b="1" dirty="0">
                  <a:solidFill>
                    <a:srgbClr val="FF0000"/>
                  </a:solidFill>
                  <a:latin typeface="Calibri" panose="020F0502020204030204" pitchFamily="34" charset="0"/>
                  <a:sym typeface="宋体" panose="02010600030101010101" pitchFamily="2" charset="-122"/>
                </a:rPr>
                <a:t>Effective control  the cholesterol</a:t>
              </a:r>
              <a:endParaRPr lang="zh-CN" altLang="en-US" sz="2800" b="1" dirty="0">
                <a:solidFill>
                  <a:srgbClr val="FF0000"/>
                </a:solidFill>
                <a:latin typeface="Calibri" panose="020F0502020204030204" pitchFamily="34" charset="0"/>
                <a:sym typeface="宋体" panose="02010600030101010101" pitchFamily="2" charset="-122"/>
              </a:endParaRPr>
            </a:p>
          </p:txBody>
        </p:sp>
      </p:grpSp>
      <p:sp>
        <p:nvSpPr>
          <p:cNvPr id="10" name="文本框 36"/>
          <p:cNvSpPr>
            <a:spLocks noChangeArrowheads="1"/>
          </p:cNvSpPr>
          <p:nvPr/>
        </p:nvSpPr>
        <p:spPr bwMode="auto">
          <a:xfrm>
            <a:off x="10033000" y="3563938"/>
            <a:ext cx="10779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87%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May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11" name="文本框 43"/>
          <p:cNvSpPr>
            <a:spLocks noChangeArrowheads="1"/>
          </p:cNvSpPr>
          <p:nvPr/>
        </p:nvSpPr>
        <p:spPr bwMode="auto">
          <a:xfrm>
            <a:off x="10033000" y="4752975"/>
            <a:ext cx="1071563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4000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34%</a:t>
            </a:r>
            <a:endParaRPr lang="zh-CN" altLang="en-US" sz="4000" b="1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  <a:p>
            <a:pPr eaLnBrk="1" hangingPunct="1">
              <a:lnSpc>
                <a:spcPts val="1200"/>
              </a:lnSpc>
            </a:pPr>
            <a:r>
              <a:rPr lang="en-US" altLang="zh-CN" b="1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Fed</a:t>
            </a:r>
            <a:endParaRPr lang="zh-CN" altLang="en-US" b="1" dirty="0">
              <a:solidFill>
                <a:schemeClr val="bg1"/>
              </a:solidFill>
              <a:latin typeface="Calibri" panose="020F0502020204030204" pitchFamily="34" charset="0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811110" y="326002"/>
            <a:ext cx="8409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</a:rPr>
              <a:t>High PC content , good effect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36401" y="1635202"/>
            <a:ext cx="5482785" cy="13726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lecithin extract contains a variety of active ingredients, such as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PC, PE, PI, PA , </a:t>
            </a:r>
            <a:r>
              <a:rPr lang="en-US" altLang="zh-CN" sz="1600" b="1" dirty="0" err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endParaRPr lang="en-US" altLang="zh-CN" sz="16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them, the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most effective 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ingredients of lecithin is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（</a:t>
            </a: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Phosphatidylcholine </a:t>
            </a:r>
            <a:r>
              <a:rPr lang="zh-CN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）</a:t>
            </a:r>
          </a:p>
        </p:txBody>
      </p:sp>
      <p:graphicFrame>
        <p:nvGraphicFramePr>
          <p:cNvPr id="105" name="图表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56149"/>
              </p:ext>
            </p:extLst>
          </p:nvPr>
        </p:nvGraphicFramePr>
        <p:xfrm>
          <a:off x="6527576" y="1711356"/>
          <a:ext cx="5754910" cy="3836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6" name="文本框 105"/>
          <p:cNvSpPr txBox="1"/>
          <p:nvPr/>
        </p:nvSpPr>
        <p:spPr>
          <a:xfrm>
            <a:off x="6765761" y="5379536"/>
            <a:ext cx="4526393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 :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 participated in experiments:240</a:t>
            </a:r>
          </a:p>
          <a:p>
            <a:pPr>
              <a:lnSpc>
                <a:spcPct val="150000"/>
              </a:lnSpc>
            </a:pPr>
            <a:r>
              <a:rPr lang="en-US" altLang="zh-CN" sz="12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usage amount:1.89g/day</a:t>
            </a:r>
            <a:endParaRPr lang="zh-CN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990770" y="5560579"/>
            <a:ext cx="837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0000"/>
                </a:solidFill>
              </a:rPr>
              <a:t>38%</a:t>
            </a:r>
            <a:endParaRPr lang="zh-CN" altLang="en-US" sz="3200" b="1" dirty="0">
              <a:solidFill>
                <a:srgbClr val="FF0000"/>
              </a:solidFill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029212" y="1074861"/>
            <a:ext cx="1369406" cy="36577"/>
            <a:chOff x="5331010" y="976966"/>
            <a:chExt cx="1369406" cy="36577"/>
          </a:xfrm>
        </p:grpSpPr>
        <p:sp>
          <p:nvSpPr>
            <p:cNvPr id="16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7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8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9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0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1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7338" y="3400936"/>
            <a:ext cx="65202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Food grade phospholipids. It does not identify PC content. </a:t>
            </a:r>
          </a:p>
          <a:p>
            <a:pPr lvl="1">
              <a:lnSpc>
                <a:spcPct val="150000"/>
              </a:lnSpc>
            </a:pPr>
            <a:r>
              <a:rPr lang="en-US" altLang="zh-CN" sz="1600" b="1" dirty="0">
                <a:solidFill>
                  <a:srgbClr val="F25B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food grade phospholipids, PC contain </a:t>
            </a:r>
            <a:r>
              <a:rPr lang="en-US" altLang="zh-CN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23-35%.</a:t>
            </a:r>
            <a:endParaRPr lang="zh-CN" altLang="en-GB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altLang="zh-CN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Medicinal grade phospholipids, PC  contain 45%-92%</a:t>
            </a:r>
          </a:p>
        </p:txBody>
      </p:sp>
      <p:sp>
        <p:nvSpPr>
          <p:cNvPr id="12" name="矩形 11"/>
          <p:cNvSpPr/>
          <p:nvPr/>
        </p:nvSpPr>
        <p:spPr>
          <a:xfrm>
            <a:off x="485626" y="3310426"/>
            <a:ext cx="5709231" cy="144255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668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963" y="2240013"/>
            <a:ext cx="1803237" cy="119614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2011318" y="354728"/>
            <a:ext cx="9874663" cy="46372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ea"/>
                <a:ea typeface="+mj-ea"/>
                <a:cs typeface="+mj-cs"/>
              </a:defRPr>
            </a:lvl1pPr>
          </a:lstStyle>
          <a:p>
            <a:r>
              <a:rPr lang="en-US" altLang="zh-CN" sz="3200" b="1" dirty="0">
                <a:solidFill>
                  <a:srgbClr val="F1861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Advanced technology around the world</a:t>
            </a:r>
            <a:endParaRPr lang="en-US" sz="3200" b="1" dirty="0">
              <a:solidFill>
                <a:srgbClr val="F18618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4735628" y="3163924"/>
            <a:ext cx="3127513" cy="3127513"/>
          </a:xfrm>
          <a:prstGeom prst="ellipse">
            <a:avLst/>
          </a:prstGeom>
          <a:solidFill>
            <a:schemeClr val="bg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20000"/>
              </a:lnSpc>
              <a:buNone/>
            </a:pPr>
            <a:endParaRPr lang="zh-TW" altLang="en-US" dirty="0">
              <a:latin typeface="SimSun" pitchFamily="2" charset="-122"/>
              <a:ea typeface="SimSun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729851" y="1497624"/>
            <a:ext cx="10633096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altLang="zh-CN" dirty="0">
                <a:solidFill>
                  <a:srgbClr val="D486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It is </a:t>
            </a:r>
            <a:r>
              <a:rPr lang="en-US" altLang="zh-CN" dirty="0">
                <a:solidFill>
                  <a:srgbClr val="D4863C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developed</a:t>
            </a:r>
            <a:r>
              <a:rPr lang="en-US" altLang="zh-CN" dirty="0">
                <a:solidFill>
                  <a:srgbClr val="D486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with </a:t>
            </a:r>
            <a:r>
              <a:rPr lang="en-US" altLang="zh-CN" b="1" dirty="0">
                <a:solidFill>
                  <a:srgbClr val="F1861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soft capsule technology</a:t>
            </a:r>
            <a:r>
              <a:rPr lang="en-US" altLang="zh-CN" dirty="0">
                <a:solidFill>
                  <a:srgbClr val="D4863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 making it soft and pure. It can also improve the effectiveness of lecithin.</a:t>
            </a: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867" y="1935911"/>
            <a:ext cx="1682366" cy="168236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980" y="3695327"/>
            <a:ext cx="838748" cy="83874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719" y="3716213"/>
            <a:ext cx="817862" cy="817862"/>
          </a:xfrm>
          <a:prstGeom prst="rect">
            <a:avLst/>
          </a:prstGeom>
        </p:spPr>
      </p:pic>
      <p:grpSp>
        <p:nvGrpSpPr>
          <p:cNvPr id="66" name="组合 65"/>
          <p:cNvGrpSpPr/>
          <p:nvPr/>
        </p:nvGrpSpPr>
        <p:grpSpPr>
          <a:xfrm>
            <a:off x="4929978" y="946157"/>
            <a:ext cx="1369406" cy="36577"/>
            <a:chOff x="5331010" y="976966"/>
            <a:chExt cx="1369406" cy="36577"/>
          </a:xfrm>
        </p:grpSpPr>
        <p:sp>
          <p:nvSpPr>
            <p:cNvPr id="67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68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69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70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71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72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4800641" y="1003459"/>
            <a:ext cx="5596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b="1" dirty="0">
                <a:solidFill>
                  <a:srgbClr val="F18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 capsule</a:t>
            </a:r>
          </a:p>
          <a:p>
            <a:r>
              <a:rPr lang="en-US" altLang="zh-CN" b="1" dirty="0">
                <a:solidFill>
                  <a:srgbClr val="F18618"/>
                </a:solidFill>
              </a:rPr>
              <a:t> </a:t>
            </a:r>
          </a:p>
        </p:txBody>
      </p:sp>
      <p:sp>
        <p:nvSpPr>
          <p:cNvPr id="30" name="TextBox 31"/>
          <p:cNvSpPr txBox="1"/>
          <p:nvPr/>
        </p:nvSpPr>
        <p:spPr>
          <a:xfrm>
            <a:off x="4784021" y="3794762"/>
            <a:ext cx="2630848" cy="22672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4133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PK</a:t>
            </a:r>
            <a:endParaRPr lang="zh-CN" altLang="en-US" sz="14133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182520" y="3280474"/>
            <a:ext cx="423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25B18"/>
                </a:solidFill>
              </a:rPr>
              <a:t>Traditional tablets</a:t>
            </a:r>
            <a:endParaRPr lang="zh-CN" altLang="en-US" b="1" dirty="0">
              <a:solidFill>
                <a:srgbClr val="F25B18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881399" y="3248945"/>
            <a:ext cx="2627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25B18"/>
                </a:solidFill>
              </a:rPr>
              <a:t>soft capsules</a:t>
            </a:r>
            <a:endParaRPr lang="zh-CN" altLang="en-US" b="1" dirty="0">
              <a:solidFill>
                <a:srgbClr val="F25B18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537703" y="4973713"/>
            <a:ext cx="5703394" cy="743116"/>
            <a:chOff x="543145" y="5313882"/>
            <a:chExt cx="5796807" cy="819182"/>
          </a:xfrm>
        </p:grpSpPr>
        <p:sp>
          <p:nvSpPr>
            <p:cNvPr id="35" name="矩形 34"/>
            <p:cNvSpPr/>
            <p:nvPr/>
          </p:nvSpPr>
          <p:spPr>
            <a:xfrm>
              <a:off x="573070" y="5348803"/>
              <a:ext cx="4145168" cy="48748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543145" y="5313882"/>
              <a:ext cx="5796807" cy="8191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Reduce ingredient to expose to the air</a:t>
              </a:r>
              <a:br>
                <a:rPr lang="zh-TW" altLang="en-US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</a:b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720207" y="5649603"/>
            <a:ext cx="3920953" cy="411725"/>
            <a:chOff x="777579" y="6061012"/>
            <a:chExt cx="3988448" cy="387794"/>
          </a:xfrm>
        </p:grpSpPr>
        <p:sp>
          <p:nvSpPr>
            <p:cNvPr id="42" name="矩形 41"/>
            <p:cNvSpPr/>
            <p:nvPr/>
          </p:nvSpPr>
          <p:spPr>
            <a:xfrm flipH="1">
              <a:off x="777579" y="6061012"/>
              <a:ext cx="3988448" cy="387794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br>
                <a:rPr lang="zh-TW" altLang="en-US" sz="2000" dirty="0">
                  <a:solidFill>
                    <a:schemeClr val="bg1"/>
                  </a:solidFill>
                  <a:latin typeface="SimSun" pitchFamily="2" charset="-122"/>
                  <a:ea typeface="SimSun" pitchFamily="2" charset="-122"/>
                </a:rPr>
              </a:br>
              <a:endParaRPr lang="zh-CN" altLang="en-US" sz="2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967128" y="6106857"/>
              <a:ext cx="3261520" cy="291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b="1" dirty="0">
                  <a:solidFill>
                    <a:schemeClr val="bg1"/>
                  </a:solidFill>
                  <a:latin typeface="SimSun" pitchFamily="2" charset="-122"/>
                  <a:ea typeface="SimSun" pitchFamily="2" charset="-122"/>
                </a:rPr>
                <a:t>Easy to swallow and no bitter</a:t>
              </a:r>
              <a:endParaRPr lang="zh-CN" altLang="en-US" sz="16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7491" y="3670334"/>
            <a:ext cx="3833673" cy="412421"/>
            <a:chOff x="899311" y="3932636"/>
            <a:chExt cx="3833673" cy="412421"/>
          </a:xfrm>
        </p:grpSpPr>
        <p:sp>
          <p:nvSpPr>
            <p:cNvPr id="32" name="矩形 31"/>
            <p:cNvSpPr/>
            <p:nvPr/>
          </p:nvSpPr>
          <p:spPr>
            <a:xfrm>
              <a:off x="899311" y="3958939"/>
              <a:ext cx="3833673" cy="384043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21692" y="3932636"/>
              <a:ext cx="3488455" cy="4124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High absorption efficiency (</a:t>
              </a:r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70-90%)</a:t>
              </a:r>
              <a:endPara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90550" y="4994303"/>
            <a:ext cx="4356353" cy="483253"/>
            <a:chOff x="7546557" y="5370484"/>
            <a:chExt cx="4328952" cy="384043"/>
          </a:xfrm>
        </p:grpSpPr>
        <p:sp>
          <p:nvSpPr>
            <p:cNvPr id="38" name="矩形 37"/>
            <p:cNvSpPr/>
            <p:nvPr/>
          </p:nvSpPr>
          <p:spPr>
            <a:xfrm flipH="1">
              <a:off x="7546557" y="5370484"/>
              <a:ext cx="4328952" cy="384043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7548483" y="5383687"/>
              <a:ext cx="43250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Easy to get oxidized and reduce efficacy</a:t>
              </a: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91790" y="5663867"/>
            <a:ext cx="3590226" cy="384043"/>
            <a:chOff x="7546558" y="6016988"/>
            <a:chExt cx="3146830" cy="384043"/>
          </a:xfrm>
        </p:grpSpPr>
        <p:sp>
          <p:nvSpPr>
            <p:cNvPr id="53" name="矩形 52"/>
            <p:cNvSpPr/>
            <p:nvPr/>
          </p:nvSpPr>
          <p:spPr>
            <a:xfrm flipH="1">
              <a:off x="7546558" y="6016988"/>
              <a:ext cx="3146314" cy="384043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7609064" y="6038007"/>
              <a:ext cx="30843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Hard to swallow and bitter taste</a:t>
              </a: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sp>
        <p:nvSpPr>
          <p:cNvPr id="55" name="TextBox 25"/>
          <p:cNvSpPr txBox="1"/>
          <p:nvPr/>
        </p:nvSpPr>
        <p:spPr>
          <a:xfrm>
            <a:off x="2695914" y="6420972"/>
            <a:ext cx="10534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F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Absorption</a:t>
            </a:r>
            <a:r>
              <a:rPr lang="en-US" altLang="zh-CN" sz="1200" b="1" dirty="0">
                <a:solidFill>
                  <a:srgbClr val="00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1200" b="1" dirty="0">
              <a:solidFill>
                <a:srgbClr val="00B0F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Box 37"/>
          <p:cNvSpPr txBox="1"/>
          <p:nvPr/>
        </p:nvSpPr>
        <p:spPr>
          <a:xfrm>
            <a:off x="4660874" y="6422022"/>
            <a:ext cx="873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00B05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Accuracy</a:t>
            </a:r>
            <a:endParaRPr lang="zh-CN" altLang="en-US" sz="1200" b="1" dirty="0">
              <a:solidFill>
                <a:srgbClr val="00B05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1" name="TextBox 40"/>
          <p:cNvSpPr txBox="1"/>
          <p:nvPr/>
        </p:nvSpPr>
        <p:spPr>
          <a:xfrm>
            <a:off x="6400303" y="6422022"/>
            <a:ext cx="7841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b="1" dirty="0">
                <a:solidFill>
                  <a:srgbClr val="FFC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Stability</a:t>
            </a:r>
            <a:endParaRPr lang="zh-CN" altLang="en-US" sz="1400" b="1" dirty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7863143" y="6419630"/>
            <a:ext cx="681257" cy="276999"/>
            <a:chOff x="1988270" y="4380116"/>
            <a:chExt cx="1009888" cy="473074"/>
          </a:xfrm>
        </p:grpSpPr>
        <p:sp>
          <p:nvSpPr>
            <p:cNvPr id="64" name="TextBox 40"/>
            <p:cNvSpPr txBox="1"/>
            <p:nvPr/>
          </p:nvSpPr>
          <p:spPr>
            <a:xfrm>
              <a:off x="2147262" y="4380116"/>
              <a:ext cx="850896" cy="4730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200" b="1" dirty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Taste</a:t>
              </a:r>
              <a:endParaRPr lang="zh-CN" altLang="en-US" sz="1200" b="1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65" name="矩形 64"/>
            <p:cNvSpPr/>
            <p:nvPr/>
          </p:nvSpPr>
          <p:spPr>
            <a:xfrm>
              <a:off x="1988270" y="4542584"/>
              <a:ext cx="147397" cy="14739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</p:grpSp>
      <p:sp>
        <p:nvSpPr>
          <p:cNvPr id="74" name="矩形 73"/>
          <p:cNvSpPr/>
          <p:nvPr/>
        </p:nvSpPr>
        <p:spPr>
          <a:xfrm>
            <a:off x="6214607" y="6532757"/>
            <a:ext cx="99432" cy="8630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5" name="矩形 74"/>
          <p:cNvSpPr/>
          <p:nvPr/>
        </p:nvSpPr>
        <p:spPr>
          <a:xfrm>
            <a:off x="4512126" y="6532757"/>
            <a:ext cx="99432" cy="8630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76" name="矩形 75"/>
          <p:cNvSpPr/>
          <p:nvPr/>
        </p:nvSpPr>
        <p:spPr>
          <a:xfrm>
            <a:off x="2571824" y="6546265"/>
            <a:ext cx="99432" cy="8630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grpSp>
        <p:nvGrpSpPr>
          <p:cNvPr id="7" name="组合 6"/>
          <p:cNvGrpSpPr/>
          <p:nvPr/>
        </p:nvGrpSpPr>
        <p:grpSpPr>
          <a:xfrm>
            <a:off x="7508614" y="3641385"/>
            <a:ext cx="3872400" cy="442901"/>
            <a:chOff x="7508614" y="3641385"/>
            <a:chExt cx="3872400" cy="442901"/>
          </a:xfrm>
        </p:grpSpPr>
        <p:sp>
          <p:nvSpPr>
            <p:cNvPr id="36" name="矩形 35"/>
            <p:cNvSpPr/>
            <p:nvPr/>
          </p:nvSpPr>
          <p:spPr>
            <a:xfrm flipH="1">
              <a:off x="7508614" y="3705395"/>
              <a:ext cx="3872400" cy="378891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30000"/>
                </a:lnSpc>
              </a:pPr>
              <a:endParaRPr lang="zh-CN" altLang="en-US" sz="2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7532327" y="3641385"/>
              <a:ext cx="3772289" cy="4124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600" b="1" dirty="0">
                  <a:solidFill>
                    <a:schemeClr val="bg1"/>
                  </a:solidFill>
                </a:rPr>
                <a:t>Low absorption efficiency(20%-40%)</a:t>
              </a:r>
              <a:r>
                <a:rPr lang="zh-CN" altLang="en-US" sz="1600" b="1" dirty="0">
                  <a:solidFill>
                    <a:schemeClr val="bg1"/>
                  </a:solidFill>
                </a:rPr>
                <a:t> 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18706" y="4203231"/>
            <a:ext cx="4335354" cy="624754"/>
            <a:chOff x="318706" y="4203231"/>
            <a:chExt cx="4335354" cy="624754"/>
          </a:xfrm>
        </p:grpSpPr>
        <p:sp>
          <p:nvSpPr>
            <p:cNvPr id="33" name="矩形 32"/>
            <p:cNvSpPr/>
            <p:nvPr/>
          </p:nvSpPr>
          <p:spPr>
            <a:xfrm>
              <a:off x="360562" y="4232241"/>
              <a:ext cx="4293498" cy="595744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b="1" dirty="0">
                <a:solidFill>
                  <a:srgbClr val="F25B18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318706" y="4203231"/>
              <a:ext cx="418999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</a:rPr>
                <a:t>Sophisticated instruments to insure accurate </a:t>
              </a:r>
              <a:endParaRPr lang="zh-CN" altLang="en-US" sz="1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414869" y="4242387"/>
            <a:ext cx="4448823" cy="577036"/>
            <a:chOff x="7414869" y="4242387"/>
            <a:chExt cx="4448823" cy="577036"/>
          </a:xfrm>
        </p:grpSpPr>
        <p:sp>
          <p:nvSpPr>
            <p:cNvPr id="37" name="矩形 36"/>
            <p:cNvSpPr/>
            <p:nvPr/>
          </p:nvSpPr>
          <p:spPr>
            <a:xfrm flipH="1">
              <a:off x="7508982" y="4242387"/>
              <a:ext cx="4354710" cy="57703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600" b="1" dirty="0"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3" name="矩形 2"/>
            <p:cNvSpPr/>
            <p:nvPr/>
          </p:nvSpPr>
          <p:spPr>
            <a:xfrm>
              <a:off x="7414869" y="4368760"/>
              <a:ext cx="4270539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</a:rPr>
                <a:t>Scatter other parts of the body create loss.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443566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同心圆 3"/>
          <p:cNvSpPr>
            <a:spLocks noChangeAspect="1"/>
          </p:cNvSpPr>
          <p:nvPr/>
        </p:nvSpPr>
        <p:spPr>
          <a:xfrm>
            <a:off x="4239970" y="1982168"/>
            <a:ext cx="3342357" cy="3342357"/>
          </a:xfrm>
          <a:prstGeom prst="donut">
            <a:avLst>
              <a:gd name="adj" fmla="val 10076"/>
            </a:avLst>
          </a:prstGeom>
          <a:solidFill>
            <a:srgbClr val="F18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133510" y="2213404"/>
            <a:ext cx="1093304" cy="109330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6878129" y="2264767"/>
            <a:ext cx="1093304" cy="1093304"/>
          </a:xfrm>
          <a:prstGeom prst="ellipse">
            <a:avLst/>
          </a:prstGeom>
          <a:solidFill>
            <a:srgbClr val="E627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788425" y="4194354"/>
            <a:ext cx="1093304" cy="109330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048927" y="4186677"/>
            <a:ext cx="1093304" cy="1093304"/>
          </a:xfrm>
          <a:prstGeom prst="ellipse">
            <a:avLst/>
          </a:prstGeom>
          <a:solidFill>
            <a:srgbClr val="3DB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993359" y="404522"/>
            <a:ext cx="63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18618"/>
                </a:solidFill>
              </a:rPr>
              <a:t>BF SUMA </a:t>
            </a:r>
            <a:r>
              <a:rPr lang="en-US" altLang="zh-CN" sz="3600" b="1" dirty="0" err="1">
                <a:solidFill>
                  <a:srgbClr val="F186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detoxilive</a:t>
            </a:r>
            <a:r>
              <a:rPr lang="en-US" altLang="zh-CN" sz="3600" b="1" dirty="0">
                <a:solidFill>
                  <a:srgbClr val="F18618"/>
                </a:solidFill>
              </a:rPr>
              <a:t> capsules</a:t>
            </a:r>
            <a:endParaRPr lang="zh-CN" altLang="en-US" sz="3600" b="1" dirty="0">
              <a:solidFill>
                <a:srgbClr val="F18618"/>
              </a:solidFill>
            </a:endParaRPr>
          </a:p>
        </p:txBody>
      </p:sp>
      <p:sp>
        <p:nvSpPr>
          <p:cNvPr id="28" name="Freeform 134"/>
          <p:cNvSpPr>
            <a:spLocks noEditPoints="1"/>
          </p:cNvSpPr>
          <p:nvPr/>
        </p:nvSpPr>
        <p:spPr bwMode="auto">
          <a:xfrm>
            <a:off x="1171686" y="2006574"/>
            <a:ext cx="260678" cy="260678"/>
          </a:xfrm>
          <a:custGeom>
            <a:avLst/>
            <a:gdLst>
              <a:gd name="T0" fmla="*/ 9 w 140"/>
              <a:gd name="T1" fmla="*/ 93 h 140"/>
              <a:gd name="T2" fmla="*/ 140 w 140"/>
              <a:gd name="T3" fmla="*/ 126 h 140"/>
              <a:gd name="T4" fmla="*/ 122 w 140"/>
              <a:gd name="T5" fmla="*/ 4 h 140"/>
              <a:gd name="T6" fmla="*/ 18 w 140"/>
              <a:gd name="T7" fmla="*/ 80 h 140"/>
              <a:gd name="T8" fmla="*/ 15 w 140"/>
              <a:gd name="T9" fmla="*/ 121 h 140"/>
              <a:gd name="T10" fmla="*/ 21 w 140"/>
              <a:gd name="T11" fmla="*/ 125 h 140"/>
              <a:gd name="T12" fmla="*/ 20 w 140"/>
              <a:gd name="T13" fmla="*/ 109 h 140"/>
              <a:gd name="T14" fmla="*/ 28 w 140"/>
              <a:gd name="T15" fmla="*/ 116 h 140"/>
              <a:gd name="T16" fmla="*/ 20 w 140"/>
              <a:gd name="T17" fmla="*/ 109 h 140"/>
              <a:gd name="T18" fmla="*/ 27 w 140"/>
              <a:gd name="T19" fmla="*/ 105 h 140"/>
              <a:gd name="T20" fmla="*/ 22 w 140"/>
              <a:gd name="T21" fmla="*/ 98 h 140"/>
              <a:gd name="T22" fmla="*/ 30 w 140"/>
              <a:gd name="T23" fmla="*/ 126 h 140"/>
              <a:gd name="T24" fmla="*/ 27 w 140"/>
              <a:gd name="T25" fmla="*/ 119 h 140"/>
              <a:gd name="T26" fmla="*/ 112 w 140"/>
              <a:gd name="T27" fmla="*/ 63 h 140"/>
              <a:gd name="T28" fmla="*/ 32 w 140"/>
              <a:gd name="T29" fmla="*/ 102 h 140"/>
              <a:gd name="T30" fmla="*/ 39 w 140"/>
              <a:gd name="T31" fmla="*/ 102 h 140"/>
              <a:gd name="T32" fmla="*/ 34 w 140"/>
              <a:gd name="T33" fmla="*/ 111 h 140"/>
              <a:gd name="T34" fmla="*/ 40 w 140"/>
              <a:gd name="T35" fmla="*/ 112 h 140"/>
              <a:gd name="T36" fmla="*/ 36 w 140"/>
              <a:gd name="T37" fmla="*/ 121 h 140"/>
              <a:gd name="T38" fmla="*/ 42 w 140"/>
              <a:gd name="T39" fmla="*/ 125 h 140"/>
              <a:gd name="T40" fmla="*/ 44 w 140"/>
              <a:gd name="T41" fmla="*/ 98 h 140"/>
              <a:gd name="T42" fmla="*/ 48 w 140"/>
              <a:gd name="T43" fmla="*/ 104 h 140"/>
              <a:gd name="T44" fmla="*/ 46 w 140"/>
              <a:gd name="T45" fmla="*/ 109 h 140"/>
              <a:gd name="T46" fmla="*/ 48 w 140"/>
              <a:gd name="T47" fmla="*/ 116 h 140"/>
              <a:gd name="T48" fmla="*/ 46 w 140"/>
              <a:gd name="T49" fmla="*/ 109 h 140"/>
              <a:gd name="T50" fmla="*/ 58 w 140"/>
              <a:gd name="T51" fmla="*/ 126 h 140"/>
              <a:gd name="T52" fmla="*/ 94 w 140"/>
              <a:gd name="T53" fmla="*/ 121 h 140"/>
              <a:gd name="T54" fmla="*/ 53 w 140"/>
              <a:gd name="T55" fmla="*/ 98 h 140"/>
              <a:gd name="T56" fmla="*/ 56 w 140"/>
              <a:gd name="T57" fmla="*/ 105 h 140"/>
              <a:gd name="T58" fmla="*/ 53 w 140"/>
              <a:gd name="T59" fmla="*/ 98 h 140"/>
              <a:gd name="T60" fmla="*/ 57 w 140"/>
              <a:gd name="T61" fmla="*/ 116 h 140"/>
              <a:gd name="T62" fmla="*/ 55 w 140"/>
              <a:gd name="T63" fmla="*/ 109 h 140"/>
              <a:gd name="T64" fmla="*/ 65 w 140"/>
              <a:gd name="T65" fmla="*/ 105 h 140"/>
              <a:gd name="T66" fmla="*/ 65 w 140"/>
              <a:gd name="T67" fmla="*/ 109 h 140"/>
              <a:gd name="T68" fmla="*/ 68 w 140"/>
              <a:gd name="T69" fmla="*/ 116 h 140"/>
              <a:gd name="T70" fmla="*/ 65 w 140"/>
              <a:gd name="T71" fmla="*/ 109 h 140"/>
              <a:gd name="T72" fmla="*/ 73 w 140"/>
              <a:gd name="T73" fmla="*/ 105 h 140"/>
              <a:gd name="T74" fmla="*/ 73 w 140"/>
              <a:gd name="T75" fmla="*/ 98 h 140"/>
              <a:gd name="T76" fmla="*/ 76 w 140"/>
              <a:gd name="T77" fmla="*/ 116 h 140"/>
              <a:gd name="T78" fmla="*/ 75 w 140"/>
              <a:gd name="T79" fmla="*/ 109 h 140"/>
              <a:gd name="T80" fmla="*/ 83 w 140"/>
              <a:gd name="T81" fmla="*/ 105 h 140"/>
              <a:gd name="T82" fmla="*/ 81 w 140"/>
              <a:gd name="T83" fmla="*/ 98 h 140"/>
              <a:gd name="T84" fmla="*/ 87 w 140"/>
              <a:gd name="T85" fmla="*/ 116 h 140"/>
              <a:gd name="T86" fmla="*/ 86 w 140"/>
              <a:gd name="T87" fmla="*/ 109 h 140"/>
              <a:gd name="T88" fmla="*/ 90 w 140"/>
              <a:gd name="T89" fmla="*/ 105 h 140"/>
              <a:gd name="T90" fmla="*/ 91 w 140"/>
              <a:gd name="T91" fmla="*/ 98 h 140"/>
              <a:gd name="T92" fmla="*/ 95 w 140"/>
              <a:gd name="T93" fmla="*/ 116 h 140"/>
              <a:gd name="T94" fmla="*/ 97 w 140"/>
              <a:gd name="T95" fmla="*/ 109 h 140"/>
              <a:gd name="T96" fmla="*/ 98 w 140"/>
              <a:gd name="T97" fmla="*/ 125 h 140"/>
              <a:gd name="T98" fmla="*/ 104 w 140"/>
              <a:gd name="T99" fmla="*/ 121 h 140"/>
              <a:gd name="T100" fmla="*/ 98 w 140"/>
              <a:gd name="T101" fmla="*/ 102 h 140"/>
              <a:gd name="T102" fmla="*/ 104 w 140"/>
              <a:gd name="T103" fmla="*/ 102 h 140"/>
              <a:gd name="T104" fmla="*/ 102 w 140"/>
              <a:gd name="T105" fmla="*/ 111 h 140"/>
              <a:gd name="T106" fmla="*/ 109 w 140"/>
              <a:gd name="T107" fmla="*/ 112 h 140"/>
              <a:gd name="T108" fmla="*/ 107 w 140"/>
              <a:gd name="T109" fmla="*/ 100 h 140"/>
              <a:gd name="T110" fmla="*/ 120 w 140"/>
              <a:gd name="T111" fmla="*/ 104 h 140"/>
              <a:gd name="T112" fmla="*/ 109 w 140"/>
              <a:gd name="T113" fmla="*/ 119 h 140"/>
              <a:gd name="T114" fmla="*/ 115 w 140"/>
              <a:gd name="T115" fmla="*/ 125 h 140"/>
              <a:gd name="T116" fmla="*/ 113 w 140"/>
              <a:gd name="T117" fmla="*/ 109 h 140"/>
              <a:gd name="T118" fmla="*/ 122 w 140"/>
              <a:gd name="T119" fmla="*/ 116 h 140"/>
              <a:gd name="T120" fmla="*/ 113 w 140"/>
              <a:gd name="T121" fmla="*/ 109 h 140"/>
              <a:gd name="T122" fmla="*/ 122 w 140"/>
              <a:gd name="T123" fmla="*/ 126 h 140"/>
              <a:gd name="T124" fmla="*/ 121 w 140"/>
              <a:gd name="T125" fmla="*/ 119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140" h="140">
                <a:moveTo>
                  <a:pt x="14" y="140"/>
                </a:moveTo>
                <a:cubicBezTo>
                  <a:pt x="10" y="140"/>
                  <a:pt x="7" y="139"/>
                  <a:pt x="4" y="136"/>
                </a:cubicBezTo>
                <a:cubicBezTo>
                  <a:pt x="1" y="133"/>
                  <a:pt x="0" y="130"/>
                  <a:pt x="0" y="126"/>
                </a:cubicBezTo>
                <a:cubicBezTo>
                  <a:pt x="0" y="124"/>
                  <a:pt x="0" y="123"/>
                  <a:pt x="1" y="121"/>
                </a:cubicBezTo>
                <a:cubicBezTo>
                  <a:pt x="7" y="96"/>
                  <a:pt x="7" y="96"/>
                  <a:pt x="7" y="96"/>
                </a:cubicBezTo>
                <a:cubicBezTo>
                  <a:pt x="8" y="95"/>
                  <a:pt x="8" y="94"/>
                  <a:pt x="9" y="93"/>
                </a:cubicBezTo>
                <a:cubicBezTo>
                  <a:pt x="10" y="92"/>
                  <a:pt x="12" y="91"/>
                  <a:pt x="14" y="91"/>
                </a:cubicBezTo>
                <a:cubicBezTo>
                  <a:pt x="126" y="91"/>
                  <a:pt x="126" y="91"/>
                  <a:pt x="126" y="91"/>
                </a:cubicBezTo>
                <a:cubicBezTo>
                  <a:pt x="128" y="91"/>
                  <a:pt x="129" y="92"/>
                  <a:pt x="131" y="93"/>
                </a:cubicBezTo>
                <a:cubicBezTo>
                  <a:pt x="131" y="94"/>
                  <a:pt x="132" y="95"/>
                  <a:pt x="132" y="96"/>
                </a:cubicBezTo>
                <a:cubicBezTo>
                  <a:pt x="139" y="121"/>
                  <a:pt x="139" y="121"/>
                  <a:pt x="139" y="121"/>
                </a:cubicBezTo>
                <a:cubicBezTo>
                  <a:pt x="140" y="123"/>
                  <a:pt x="140" y="124"/>
                  <a:pt x="140" y="126"/>
                </a:cubicBezTo>
                <a:cubicBezTo>
                  <a:pt x="140" y="130"/>
                  <a:pt x="139" y="133"/>
                  <a:pt x="136" y="136"/>
                </a:cubicBezTo>
                <a:cubicBezTo>
                  <a:pt x="133" y="139"/>
                  <a:pt x="130" y="140"/>
                  <a:pt x="126" y="140"/>
                </a:cubicBezTo>
                <a:lnTo>
                  <a:pt x="14" y="140"/>
                </a:lnTo>
                <a:close/>
                <a:moveTo>
                  <a:pt x="28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6" y="0"/>
                  <a:pt x="119" y="2"/>
                  <a:pt x="122" y="4"/>
                </a:cubicBezTo>
                <a:cubicBezTo>
                  <a:pt x="124" y="7"/>
                  <a:pt x="126" y="11"/>
                  <a:pt x="126" y="14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126" y="74"/>
                  <a:pt x="124" y="78"/>
                  <a:pt x="122" y="80"/>
                </a:cubicBezTo>
                <a:cubicBezTo>
                  <a:pt x="119" y="83"/>
                  <a:pt x="116" y="84"/>
                  <a:pt x="112" y="84"/>
                </a:cubicBezTo>
                <a:cubicBezTo>
                  <a:pt x="28" y="84"/>
                  <a:pt x="28" y="84"/>
                  <a:pt x="28" y="84"/>
                </a:cubicBezTo>
                <a:cubicBezTo>
                  <a:pt x="24" y="84"/>
                  <a:pt x="21" y="83"/>
                  <a:pt x="18" y="80"/>
                </a:cubicBezTo>
                <a:cubicBezTo>
                  <a:pt x="15" y="78"/>
                  <a:pt x="14" y="74"/>
                  <a:pt x="14" y="70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11"/>
                  <a:pt x="15" y="7"/>
                  <a:pt x="18" y="4"/>
                </a:cubicBezTo>
                <a:cubicBezTo>
                  <a:pt x="21" y="2"/>
                  <a:pt x="24" y="0"/>
                  <a:pt x="28" y="0"/>
                </a:cubicBezTo>
                <a:close/>
                <a:moveTo>
                  <a:pt x="17" y="119"/>
                </a:moveTo>
                <a:cubicBezTo>
                  <a:pt x="16" y="119"/>
                  <a:pt x="15" y="120"/>
                  <a:pt x="15" y="121"/>
                </a:cubicBezTo>
                <a:cubicBezTo>
                  <a:pt x="15" y="122"/>
                  <a:pt x="15" y="122"/>
                  <a:pt x="15" y="123"/>
                </a:cubicBezTo>
                <a:cubicBezTo>
                  <a:pt x="15" y="123"/>
                  <a:pt x="14" y="124"/>
                  <a:pt x="14" y="125"/>
                </a:cubicBezTo>
                <a:cubicBezTo>
                  <a:pt x="14" y="126"/>
                  <a:pt x="14" y="126"/>
                  <a:pt x="16" y="126"/>
                </a:cubicBezTo>
                <a:cubicBezTo>
                  <a:pt x="16" y="126"/>
                  <a:pt x="17" y="126"/>
                  <a:pt x="17" y="126"/>
                </a:cubicBezTo>
                <a:cubicBezTo>
                  <a:pt x="18" y="126"/>
                  <a:pt x="19" y="126"/>
                  <a:pt x="19" y="126"/>
                </a:cubicBezTo>
                <a:cubicBezTo>
                  <a:pt x="20" y="126"/>
                  <a:pt x="21" y="126"/>
                  <a:pt x="21" y="125"/>
                </a:cubicBezTo>
                <a:cubicBezTo>
                  <a:pt x="21" y="124"/>
                  <a:pt x="22" y="123"/>
                  <a:pt x="22" y="123"/>
                </a:cubicBezTo>
                <a:cubicBezTo>
                  <a:pt x="22" y="122"/>
                  <a:pt x="22" y="122"/>
                  <a:pt x="22" y="121"/>
                </a:cubicBezTo>
                <a:cubicBezTo>
                  <a:pt x="22" y="120"/>
                  <a:pt x="22" y="119"/>
                  <a:pt x="21" y="119"/>
                </a:cubicBezTo>
                <a:cubicBezTo>
                  <a:pt x="20" y="119"/>
                  <a:pt x="20" y="119"/>
                  <a:pt x="19" y="119"/>
                </a:cubicBezTo>
                <a:cubicBezTo>
                  <a:pt x="18" y="119"/>
                  <a:pt x="18" y="119"/>
                  <a:pt x="17" y="119"/>
                </a:cubicBezTo>
                <a:close/>
                <a:moveTo>
                  <a:pt x="20" y="109"/>
                </a:moveTo>
                <a:cubicBezTo>
                  <a:pt x="19" y="109"/>
                  <a:pt x="18" y="109"/>
                  <a:pt x="18" y="111"/>
                </a:cubicBezTo>
                <a:cubicBezTo>
                  <a:pt x="18" y="111"/>
                  <a:pt x="18" y="112"/>
                  <a:pt x="17" y="112"/>
                </a:cubicBezTo>
                <a:cubicBezTo>
                  <a:pt x="17" y="113"/>
                  <a:pt x="17" y="113"/>
                  <a:pt x="17" y="114"/>
                </a:cubicBezTo>
                <a:cubicBezTo>
                  <a:pt x="17" y="115"/>
                  <a:pt x="17" y="116"/>
                  <a:pt x="18" y="116"/>
                </a:cubicBezTo>
                <a:cubicBezTo>
                  <a:pt x="20" y="116"/>
                  <a:pt x="21" y="116"/>
                  <a:pt x="23" y="116"/>
                </a:cubicBezTo>
                <a:cubicBezTo>
                  <a:pt x="25" y="116"/>
                  <a:pt x="27" y="116"/>
                  <a:pt x="28" y="116"/>
                </a:cubicBezTo>
                <a:cubicBezTo>
                  <a:pt x="29" y="116"/>
                  <a:pt x="30" y="115"/>
                  <a:pt x="30" y="114"/>
                </a:cubicBezTo>
                <a:cubicBezTo>
                  <a:pt x="30" y="113"/>
                  <a:pt x="30" y="113"/>
                  <a:pt x="30" y="112"/>
                </a:cubicBezTo>
                <a:cubicBezTo>
                  <a:pt x="31" y="112"/>
                  <a:pt x="31" y="111"/>
                  <a:pt x="31" y="111"/>
                </a:cubicBezTo>
                <a:cubicBezTo>
                  <a:pt x="31" y="109"/>
                  <a:pt x="31" y="109"/>
                  <a:pt x="30" y="109"/>
                </a:cubicBezTo>
                <a:cubicBezTo>
                  <a:pt x="28" y="109"/>
                  <a:pt x="26" y="109"/>
                  <a:pt x="25" y="109"/>
                </a:cubicBezTo>
                <a:cubicBezTo>
                  <a:pt x="23" y="109"/>
                  <a:pt x="21" y="109"/>
                  <a:pt x="20" y="109"/>
                </a:cubicBezTo>
                <a:close/>
                <a:moveTo>
                  <a:pt x="22" y="98"/>
                </a:moveTo>
                <a:cubicBezTo>
                  <a:pt x="21" y="98"/>
                  <a:pt x="21" y="99"/>
                  <a:pt x="20" y="100"/>
                </a:cubicBezTo>
                <a:cubicBezTo>
                  <a:pt x="20" y="101"/>
                  <a:pt x="20" y="103"/>
                  <a:pt x="20" y="104"/>
                </a:cubicBezTo>
                <a:cubicBezTo>
                  <a:pt x="19" y="105"/>
                  <a:pt x="20" y="105"/>
                  <a:pt x="21" y="105"/>
                </a:cubicBezTo>
                <a:cubicBezTo>
                  <a:pt x="22" y="105"/>
                  <a:pt x="23" y="105"/>
                  <a:pt x="24" y="105"/>
                </a:cubicBezTo>
                <a:cubicBezTo>
                  <a:pt x="25" y="105"/>
                  <a:pt x="26" y="105"/>
                  <a:pt x="27" y="105"/>
                </a:cubicBezTo>
                <a:cubicBezTo>
                  <a:pt x="28" y="105"/>
                  <a:pt x="29" y="105"/>
                  <a:pt x="29" y="104"/>
                </a:cubicBezTo>
                <a:cubicBezTo>
                  <a:pt x="29" y="103"/>
                  <a:pt x="29" y="102"/>
                  <a:pt x="29" y="102"/>
                </a:cubicBezTo>
                <a:cubicBezTo>
                  <a:pt x="29" y="101"/>
                  <a:pt x="30" y="101"/>
                  <a:pt x="30" y="100"/>
                </a:cubicBezTo>
                <a:cubicBezTo>
                  <a:pt x="30" y="99"/>
                  <a:pt x="30" y="98"/>
                  <a:pt x="29" y="98"/>
                </a:cubicBezTo>
                <a:cubicBezTo>
                  <a:pt x="27" y="98"/>
                  <a:pt x="26" y="98"/>
                  <a:pt x="25" y="98"/>
                </a:cubicBezTo>
                <a:cubicBezTo>
                  <a:pt x="24" y="98"/>
                  <a:pt x="23" y="98"/>
                  <a:pt x="22" y="98"/>
                </a:cubicBezTo>
                <a:close/>
                <a:moveTo>
                  <a:pt x="27" y="119"/>
                </a:moveTo>
                <a:cubicBezTo>
                  <a:pt x="26" y="119"/>
                  <a:pt x="26" y="120"/>
                  <a:pt x="25" y="121"/>
                </a:cubicBezTo>
                <a:cubicBezTo>
                  <a:pt x="25" y="122"/>
                  <a:pt x="25" y="124"/>
                  <a:pt x="25" y="125"/>
                </a:cubicBezTo>
                <a:cubicBezTo>
                  <a:pt x="24" y="126"/>
                  <a:pt x="25" y="126"/>
                  <a:pt x="26" y="126"/>
                </a:cubicBezTo>
                <a:cubicBezTo>
                  <a:pt x="27" y="126"/>
                  <a:pt x="27" y="126"/>
                  <a:pt x="28" y="126"/>
                </a:cubicBezTo>
                <a:cubicBezTo>
                  <a:pt x="28" y="126"/>
                  <a:pt x="29" y="126"/>
                  <a:pt x="30" y="126"/>
                </a:cubicBezTo>
                <a:cubicBezTo>
                  <a:pt x="31" y="126"/>
                  <a:pt x="31" y="126"/>
                  <a:pt x="32" y="125"/>
                </a:cubicBezTo>
                <a:cubicBezTo>
                  <a:pt x="32" y="124"/>
                  <a:pt x="32" y="123"/>
                  <a:pt x="32" y="123"/>
                </a:cubicBezTo>
                <a:cubicBezTo>
                  <a:pt x="32" y="122"/>
                  <a:pt x="32" y="122"/>
                  <a:pt x="32" y="121"/>
                </a:cubicBezTo>
                <a:cubicBezTo>
                  <a:pt x="32" y="120"/>
                  <a:pt x="32" y="119"/>
                  <a:pt x="31" y="119"/>
                </a:cubicBezTo>
                <a:cubicBezTo>
                  <a:pt x="30" y="119"/>
                  <a:pt x="30" y="119"/>
                  <a:pt x="29" y="119"/>
                </a:cubicBezTo>
                <a:cubicBezTo>
                  <a:pt x="29" y="119"/>
                  <a:pt x="28" y="119"/>
                  <a:pt x="27" y="119"/>
                </a:cubicBezTo>
                <a:close/>
                <a:moveTo>
                  <a:pt x="35" y="14"/>
                </a:moveTo>
                <a:cubicBezTo>
                  <a:pt x="30" y="14"/>
                  <a:pt x="28" y="17"/>
                  <a:pt x="28" y="21"/>
                </a:cubicBezTo>
                <a:cubicBezTo>
                  <a:pt x="28" y="63"/>
                  <a:pt x="28" y="63"/>
                  <a:pt x="28" y="63"/>
                </a:cubicBezTo>
                <a:cubicBezTo>
                  <a:pt x="28" y="68"/>
                  <a:pt x="30" y="70"/>
                  <a:pt x="35" y="70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10" y="70"/>
                  <a:pt x="112" y="68"/>
                  <a:pt x="112" y="63"/>
                </a:cubicBezTo>
                <a:cubicBezTo>
                  <a:pt x="112" y="21"/>
                  <a:pt x="112" y="21"/>
                  <a:pt x="112" y="21"/>
                </a:cubicBezTo>
                <a:cubicBezTo>
                  <a:pt x="112" y="17"/>
                  <a:pt x="110" y="14"/>
                  <a:pt x="105" y="14"/>
                </a:cubicBezTo>
                <a:lnTo>
                  <a:pt x="35" y="14"/>
                </a:lnTo>
                <a:close/>
                <a:moveTo>
                  <a:pt x="35" y="98"/>
                </a:moveTo>
                <a:cubicBezTo>
                  <a:pt x="34" y="98"/>
                  <a:pt x="33" y="99"/>
                  <a:pt x="33" y="100"/>
                </a:cubicBezTo>
                <a:cubicBezTo>
                  <a:pt x="33" y="101"/>
                  <a:pt x="33" y="101"/>
                  <a:pt x="32" y="102"/>
                </a:cubicBezTo>
                <a:cubicBezTo>
                  <a:pt x="32" y="102"/>
                  <a:pt x="32" y="103"/>
                  <a:pt x="32" y="104"/>
                </a:cubicBezTo>
                <a:cubicBezTo>
                  <a:pt x="32" y="105"/>
                  <a:pt x="32" y="105"/>
                  <a:pt x="33" y="105"/>
                </a:cubicBezTo>
                <a:cubicBezTo>
                  <a:pt x="34" y="105"/>
                  <a:pt x="34" y="105"/>
                  <a:pt x="35" y="105"/>
                </a:cubicBezTo>
                <a:cubicBezTo>
                  <a:pt x="35" y="105"/>
                  <a:pt x="36" y="105"/>
                  <a:pt x="37" y="105"/>
                </a:cubicBezTo>
                <a:cubicBezTo>
                  <a:pt x="38" y="105"/>
                  <a:pt x="38" y="105"/>
                  <a:pt x="38" y="104"/>
                </a:cubicBezTo>
                <a:cubicBezTo>
                  <a:pt x="39" y="103"/>
                  <a:pt x="39" y="102"/>
                  <a:pt x="39" y="102"/>
                </a:cubicBezTo>
                <a:cubicBezTo>
                  <a:pt x="39" y="101"/>
                  <a:pt x="39" y="101"/>
                  <a:pt x="39" y="100"/>
                </a:cubicBezTo>
                <a:cubicBezTo>
                  <a:pt x="39" y="99"/>
                  <a:pt x="39" y="98"/>
                  <a:pt x="38" y="98"/>
                </a:cubicBezTo>
                <a:cubicBezTo>
                  <a:pt x="37" y="98"/>
                  <a:pt x="37" y="98"/>
                  <a:pt x="36" y="98"/>
                </a:cubicBezTo>
                <a:cubicBezTo>
                  <a:pt x="36" y="98"/>
                  <a:pt x="35" y="98"/>
                  <a:pt x="35" y="98"/>
                </a:cubicBezTo>
                <a:close/>
                <a:moveTo>
                  <a:pt x="36" y="109"/>
                </a:moveTo>
                <a:cubicBezTo>
                  <a:pt x="35" y="109"/>
                  <a:pt x="34" y="109"/>
                  <a:pt x="34" y="111"/>
                </a:cubicBezTo>
                <a:cubicBezTo>
                  <a:pt x="34" y="112"/>
                  <a:pt x="34" y="113"/>
                  <a:pt x="33" y="114"/>
                </a:cubicBezTo>
                <a:cubicBezTo>
                  <a:pt x="33" y="115"/>
                  <a:pt x="34" y="116"/>
                  <a:pt x="35" y="116"/>
                </a:cubicBezTo>
                <a:cubicBezTo>
                  <a:pt x="35" y="116"/>
                  <a:pt x="36" y="116"/>
                  <a:pt x="36" y="116"/>
                </a:cubicBezTo>
                <a:cubicBezTo>
                  <a:pt x="37" y="116"/>
                  <a:pt x="38" y="116"/>
                  <a:pt x="38" y="116"/>
                </a:cubicBezTo>
                <a:cubicBezTo>
                  <a:pt x="39" y="116"/>
                  <a:pt x="40" y="115"/>
                  <a:pt x="40" y="114"/>
                </a:cubicBezTo>
                <a:cubicBezTo>
                  <a:pt x="40" y="113"/>
                  <a:pt x="40" y="113"/>
                  <a:pt x="40" y="112"/>
                </a:cubicBezTo>
                <a:cubicBezTo>
                  <a:pt x="40" y="112"/>
                  <a:pt x="40" y="111"/>
                  <a:pt x="41" y="111"/>
                </a:cubicBezTo>
                <a:cubicBezTo>
                  <a:pt x="41" y="109"/>
                  <a:pt x="40" y="109"/>
                  <a:pt x="39" y="109"/>
                </a:cubicBezTo>
                <a:cubicBezTo>
                  <a:pt x="39" y="109"/>
                  <a:pt x="38" y="109"/>
                  <a:pt x="38" y="109"/>
                </a:cubicBezTo>
                <a:cubicBezTo>
                  <a:pt x="37" y="109"/>
                  <a:pt x="36" y="109"/>
                  <a:pt x="36" y="109"/>
                </a:cubicBezTo>
                <a:close/>
                <a:moveTo>
                  <a:pt x="38" y="119"/>
                </a:moveTo>
                <a:cubicBezTo>
                  <a:pt x="36" y="119"/>
                  <a:pt x="36" y="120"/>
                  <a:pt x="36" y="121"/>
                </a:cubicBezTo>
                <a:cubicBezTo>
                  <a:pt x="36" y="122"/>
                  <a:pt x="35" y="122"/>
                  <a:pt x="35" y="123"/>
                </a:cubicBezTo>
                <a:cubicBezTo>
                  <a:pt x="35" y="123"/>
                  <a:pt x="35" y="124"/>
                  <a:pt x="35" y="125"/>
                </a:cubicBezTo>
                <a:cubicBezTo>
                  <a:pt x="35" y="126"/>
                  <a:pt x="35" y="126"/>
                  <a:pt x="37" y="126"/>
                </a:cubicBezTo>
                <a:cubicBezTo>
                  <a:pt x="37" y="126"/>
                  <a:pt x="38" y="126"/>
                  <a:pt x="38" y="126"/>
                </a:cubicBezTo>
                <a:cubicBezTo>
                  <a:pt x="39" y="126"/>
                  <a:pt x="40" y="126"/>
                  <a:pt x="40" y="126"/>
                </a:cubicBezTo>
                <a:cubicBezTo>
                  <a:pt x="41" y="126"/>
                  <a:pt x="42" y="126"/>
                  <a:pt x="42" y="125"/>
                </a:cubicBezTo>
                <a:cubicBezTo>
                  <a:pt x="42" y="124"/>
                  <a:pt x="42" y="123"/>
                  <a:pt x="42" y="123"/>
                </a:cubicBezTo>
                <a:cubicBezTo>
                  <a:pt x="42" y="122"/>
                  <a:pt x="42" y="122"/>
                  <a:pt x="43" y="121"/>
                </a:cubicBezTo>
                <a:cubicBezTo>
                  <a:pt x="43" y="120"/>
                  <a:pt x="42" y="119"/>
                  <a:pt x="41" y="119"/>
                </a:cubicBezTo>
                <a:cubicBezTo>
                  <a:pt x="40" y="119"/>
                  <a:pt x="40" y="119"/>
                  <a:pt x="39" y="119"/>
                </a:cubicBezTo>
                <a:cubicBezTo>
                  <a:pt x="39" y="119"/>
                  <a:pt x="38" y="119"/>
                  <a:pt x="38" y="119"/>
                </a:cubicBezTo>
                <a:close/>
                <a:moveTo>
                  <a:pt x="44" y="98"/>
                </a:moveTo>
                <a:cubicBezTo>
                  <a:pt x="43" y="98"/>
                  <a:pt x="42" y="99"/>
                  <a:pt x="42" y="100"/>
                </a:cubicBezTo>
                <a:cubicBezTo>
                  <a:pt x="42" y="102"/>
                  <a:pt x="42" y="103"/>
                  <a:pt x="42" y="104"/>
                </a:cubicBezTo>
                <a:cubicBezTo>
                  <a:pt x="41" y="105"/>
                  <a:pt x="42" y="105"/>
                  <a:pt x="43" y="105"/>
                </a:cubicBezTo>
                <a:cubicBezTo>
                  <a:pt x="43" y="105"/>
                  <a:pt x="44" y="105"/>
                  <a:pt x="44" y="105"/>
                </a:cubicBezTo>
                <a:cubicBezTo>
                  <a:pt x="45" y="105"/>
                  <a:pt x="46" y="105"/>
                  <a:pt x="46" y="105"/>
                </a:cubicBezTo>
                <a:cubicBezTo>
                  <a:pt x="47" y="105"/>
                  <a:pt x="48" y="105"/>
                  <a:pt x="48" y="104"/>
                </a:cubicBezTo>
                <a:cubicBezTo>
                  <a:pt x="48" y="103"/>
                  <a:pt x="48" y="102"/>
                  <a:pt x="48" y="102"/>
                </a:cubicBezTo>
                <a:cubicBezTo>
                  <a:pt x="48" y="101"/>
                  <a:pt x="48" y="101"/>
                  <a:pt x="48" y="100"/>
                </a:cubicBezTo>
                <a:cubicBezTo>
                  <a:pt x="48" y="99"/>
                  <a:pt x="48" y="98"/>
                  <a:pt x="47" y="98"/>
                </a:cubicBezTo>
                <a:cubicBezTo>
                  <a:pt x="46" y="98"/>
                  <a:pt x="46" y="98"/>
                  <a:pt x="45" y="98"/>
                </a:cubicBezTo>
                <a:cubicBezTo>
                  <a:pt x="45" y="98"/>
                  <a:pt x="44" y="98"/>
                  <a:pt x="44" y="98"/>
                </a:cubicBezTo>
                <a:close/>
                <a:moveTo>
                  <a:pt x="46" y="109"/>
                </a:moveTo>
                <a:cubicBezTo>
                  <a:pt x="45" y="109"/>
                  <a:pt x="44" y="109"/>
                  <a:pt x="44" y="111"/>
                </a:cubicBezTo>
                <a:cubicBezTo>
                  <a:pt x="44" y="111"/>
                  <a:pt x="44" y="112"/>
                  <a:pt x="44" y="112"/>
                </a:cubicBezTo>
                <a:cubicBezTo>
                  <a:pt x="44" y="113"/>
                  <a:pt x="43" y="113"/>
                  <a:pt x="43" y="114"/>
                </a:cubicBezTo>
                <a:cubicBezTo>
                  <a:pt x="43" y="115"/>
                  <a:pt x="44" y="116"/>
                  <a:pt x="45" y="116"/>
                </a:cubicBezTo>
                <a:cubicBezTo>
                  <a:pt x="45" y="116"/>
                  <a:pt x="46" y="116"/>
                  <a:pt x="46" y="116"/>
                </a:cubicBezTo>
                <a:cubicBezTo>
                  <a:pt x="47" y="116"/>
                  <a:pt x="48" y="116"/>
                  <a:pt x="48" y="116"/>
                </a:cubicBezTo>
                <a:cubicBezTo>
                  <a:pt x="49" y="116"/>
                  <a:pt x="50" y="115"/>
                  <a:pt x="50" y="114"/>
                </a:cubicBezTo>
                <a:cubicBezTo>
                  <a:pt x="50" y="113"/>
                  <a:pt x="50" y="113"/>
                  <a:pt x="50" y="112"/>
                </a:cubicBezTo>
                <a:cubicBezTo>
                  <a:pt x="50" y="112"/>
                  <a:pt x="50" y="111"/>
                  <a:pt x="50" y="111"/>
                </a:cubicBezTo>
                <a:cubicBezTo>
                  <a:pt x="50" y="109"/>
                  <a:pt x="50" y="109"/>
                  <a:pt x="49" y="109"/>
                </a:cubicBezTo>
                <a:cubicBezTo>
                  <a:pt x="48" y="109"/>
                  <a:pt x="48" y="109"/>
                  <a:pt x="47" y="109"/>
                </a:cubicBezTo>
                <a:cubicBezTo>
                  <a:pt x="47" y="109"/>
                  <a:pt x="46" y="109"/>
                  <a:pt x="46" y="109"/>
                </a:cubicBezTo>
                <a:close/>
                <a:moveTo>
                  <a:pt x="48" y="119"/>
                </a:moveTo>
                <a:cubicBezTo>
                  <a:pt x="47" y="119"/>
                  <a:pt x="46" y="120"/>
                  <a:pt x="46" y="121"/>
                </a:cubicBezTo>
                <a:cubicBezTo>
                  <a:pt x="46" y="122"/>
                  <a:pt x="46" y="122"/>
                  <a:pt x="46" y="123"/>
                </a:cubicBezTo>
                <a:cubicBezTo>
                  <a:pt x="46" y="123"/>
                  <a:pt x="46" y="124"/>
                  <a:pt x="46" y="125"/>
                </a:cubicBezTo>
                <a:cubicBezTo>
                  <a:pt x="45" y="126"/>
                  <a:pt x="46" y="126"/>
                  <a:pt x="47" y="126"/>
                </a:cubicBezTo>
                <a:cubicBezTo>
                  <a:pt x="51" y="126"/>
                  <a:pt x="55" y="126"/>
                  <a:pt x="58" y="126"/>
                </a:cubicBezTo>
                <a:cubicBezTo>
                  <a:pt x="62" y="126"/>
                  <a:pt x="66" y="126"/>
                  <a:pt x="70" y="126"/>
                </a:cubicBezTo>
                <a:cubicBezTo>
                  <a:pt x="74" y="126"/>
                  <a:pt x="77" y="126"/>
                  <a:pt x="81" y="126"/>
                </a:cubicBezTo>
                <a:cubicBezTo>
                  <a:pt x="85" y="126"/>
                  <a:pt x="89" y="126"/>
                  <a:pt x="93" y="126"/>
                </a:cubicBezTo>
                <a:cubicBezTo>
                  <a:pt x="94" y="126"/>
                  <a:pt x="94" y="126"/>
                  <a:pt x="94" y="125"/>
                </a:cubicBezTo>
                <a:cubicBezTo>
                  <a:pt x="94" y="124"/>
                  <a:pt x="94" y="123"/>
                  <a:pt x="94" y="123"/>
                </a:cubicBezTo>
                <a:cubicBezTo>
                  <a:pt x="94" y="122"/>
                  <a:pt x="94" y="122"/>
                  <a:pt x="94" y="121"/>
                </a:cubicBezTo>
                <a:cubicBezTo>
                  <a:pt x="94" y="120"/>
                  <a:pt x="93" y="119"/>
                  <a:pt x="92" y="119"/>
                </a:cubicBezTo>
                <a:cubicBezTo>
                  <a:pt x="88" y="119"/>
                  <a:pt x="85" y="119"/>
                  <a:pt x="81" y="119"/>
                </a:cubicBezTo>
                <a:cubicBezTo>
                  <a:pt x="77" y="119"/>
                  <a:pt x="73" y="119"/>
                  <a:pt x="70" y="119"/>
                </a:cubicBezTo>
                <a:cubicBezTo>
                  <a:pt x="66" y="119"/>
                  <a:pt x="62" y="119"/>
                  <a:pt x="59" y="119"/>
                </a:cubicBezTo>
                <a:cubicBezTo>
                  <a:pt x="55" y="119"/>
                  <a:pt x="51" y="119"/>
                  <a:pt x="48" y="119"/>
                </a:cubicBezTo>
                <a:close/>
                <a:moveTo>
                  <a:pt x="53" y="98"/>
                </a:moveTo>
                <a:cubicBezTo>
                  <a:pt x="52" y="98"/>
                  <a:pt x="51" y="99"/>
                  <a:pt x="51" y="100"/>
                </a:cubicBezTo>
                <a:cubicBezTo>
                  <a:pt x="51" y="101"/>
                  <a:pt x="51" y="101"/>
                  <a:pt x="51" y="102"/>
                </a:cubicBezTo>
                <a:cubicBezTo>
                  <a:pt x="51" y="102"/>
                  <a:pt x="51" y="103"/>
                  <a:pt x="51" y="104"/>
                </a:cubicBezTo>
                <a:cubicBezTo>
                  <a:pt x="51" y="105"/>
                  <a:pt x="51" y="105"/>
                  <a:pt x="52" y="105"/>
                </a:cubicBezTo>
                <a:cubicBezTo>
                  <a:pt x="53" y="105"/>
                  <a:pt x="53" y="105"/>
                  <a:pt x="54" y="105"/>
                </a:cubicBezTo>
                <a:cubicBezTo>
                  <a:pt x="55" y="105"/>
                  <a:pt x="55" y="105"/>
                  <a:pt x="56" y="105"/>
                </a:cubicBezTo>
                <a:cubicBezTo>
                  <a:pt x="57" y="105"/>
                  <a:pt x="57" y="105"/>
                  <a:pt x="57" y="104"/>
                </a:cubicBezTo>
                <a:cubicBezTo>
                  <a:pt x="57" y="103"/>
                  <a:pt x="57" y="102"/>
                  <a:pt x="57" y="102"/>
                </a:cubicBezTo>
                <a:cubicBezTo>
                  <a:pt x="57" y="101"/>
                  <a:pt x="57" y="101"/>
                  <a:pt x="57" y="100"/>
                </a:cubicBezTo>
                <a:cubicBezTo>
                  <a:pt x="58" y="99"/>
                  <a:pt x="57" y="98"/>
                  <a:pt x="56" y="98"/>
                </a:cubicBezTo>
                <a:cubicBezTo>
                  <a:pt x="56" y="98"/>
                  <a:pt x="55" y="98"/>
                  <a:pt x="55" y="98"/>
                </a:cubicBezTo>
                <a:cubicBezTo>
                  <a:pt x="54" y="98"/>
                  <a:pt x="53" y="98"/>
                  <a:pt x="53" y="98"/>
                </a:cubicBezTo>
                <a:close/>
                <a:moveTo>
                  <a:pt x="55" y="109"/>
                </a:moveTo>
                <a:cubicBezTo>
                  <a:pt x="54" y="109"/>
                  <a:pt x="54" y="109"/>
                  <a:pt x="54" y="111"/>
                </a:cubicBezTo>
                <a:cubicBezTo>
                  <a:pt x="54" y="111"/>
                  <a:pt x="53" y="112"/>
                  <a:pt x="53" y="112"/>
                </a:cubicBezTo>
                <a:cubicBezTo>
                  <a:pt x="53" y="113"/>
                  <a:pt x="53" y="113"/>
                  <a:pt x="53" y="114"/>
                </a:cubicBezTo>
                <a:cubicBezTo>
                  <a:pt x="53" y="115"/>
                  <a:pt x="54" y="116"/>
                  <a:pt x="55" y="116"/>
                </a:cubicBezTo>
                <a:cubicBezTo>
                  <a:pt x="55" y="116"/>
                  <a:pt x="56" y="116"/>
                  <a:pt x="57" y="116"/>
                </a:cubicBezTo>
                <a:cubicBezTo>
                  <a:pt x="57" y="116"/>
                  <a:pt x="58" y="116"/>
                  <a:pt x="58" y="116"/>
                </a:cubicBezTo>
                <a:cubicBezTo>
                  <a:pt x="59" y="116"/>
                  <a:pt x="60" y="115"/>
                  <a:pt x="60" y="114"/>
                </a:cubicBezTo>
                <a:cubicBezTo>
                  <a:pt x="60" y="113"/>
                  <a:pt x="60" y="112"/>
                  <a:pt x="60" y="111"/>
                </a:cubicBezTo>
                <a:cubicBezTo>
                  <a:pt x="60" y="109"/>
                  <a:pt x="60" y="109"/>
                  <a:pt x="59" y="109"/>
                </a:cubicBezTo>
                <a:cubicBezTo>
                  <a:pt x="58" y="109"/>
                  <a:pt x="57" y="109"/>
                  <a:pt x="57" y="109"/>
                </a:cubicBezTo>
                <a:cubicBezTo>
                  <a:pt x="56" y="109"/>
                  <a:pt x="56" y="109"/>
                  <a:pt x="55" y="109"/>
                </a:cubicBezTo>
                <a:close/>
                <a:moveTo>
                  <a:pt x="62" y="98"/>
                </a:moveTo>
                <a:cubicBezTo>
                  <a:pt x="61" y="98"/>
                  <a:pt x="61" y="99"/>
                  <a:pt x="61" y="100"/>
                </a:cubicBezTo>
                <a:cubicBezTo>
                  <a:pt x="61" y="101"/>
                  <a:pt x="61" y="102"/>
                  <a:pt x="60" y="104"/>
                </a:cubicBezTo>
                <a:cubicBezTo>
                  <a:pt x="60" y="105"/>
                  <a:pt x="61" y="105"/>
                  <a:pt x="62" y="105"/>
                </a:cubicBezTo>
                <a:cubicBezTo>
                  <a:pt x="62" y="105"/>
                  <a:pt x="63" y="105"/>
                  <a:pt x="63" y="105"/>
                </a:cubicBezTo>
                <a:cubicBezTo>
                  <a:pt x="64" y="105"/>
                  <a:pt x="65" y="105"/>
                  <a:pt x="65" y="105"/>
                </a:cubicBezTo>
                <a:cubicBezTo>
                  <a:pt x="66" y="105"/>
                  <a:pt x="67" y="105"/>
                  <a:pt x="67" y="104"/>
                </a:cubicBezTo>
                <a:cubicBezTo>
                  <a:pt x="67" y="102"/>
                  <a:pt x="67" y="101"/>
                  <a:pt x="67" y="100"/>
                </a:cubicBezTo>
                <a:cubicBezTo>
                  <a:pt x="67" y="99"/>
                  <a:pt x="66" y="98"/>
                  <a:pt x="65" y="98"/>
                </a:cubicBezTo>
                <a:cubicBezTo>
                  <a:pt x="65" y="98"/>
                  <a:pt x="64" y="98"/>
                  <a:pt x="64" y="98"/>
                </a:cubicBezTo>
                <a:cubicBezTo>
                  <a:pt x="63" y="98"/>
                  <a:pt x="63" y="98"/>
                  <a:pt x="62" y="98"/>
                </a:cubicBezTo>
                <a:close/>
                <a:moveTo>
                  <a:pt x="65" y="109"/>
                </a:moveTo>
                <a:cubicBezTo>
                  <a:pt x="64" y="109"/>
                  <a:pt x="63" y="109"/>
                  <a:pt x="63" y="111"/>
                </a:cubicBezTo>
                <a:cubicBezTo>
                  <a:pt x="63" y="111"/>
                  <a:pt x="63" y="112"/>
                  <a:pt x="63" y="112"/>
                </a:cubicBezTo>
                <a:cubicBezTo>
                  <a:pt x="63" y="113"/>
                  <a:pt x="63" y="113"/>
                  <a:pt x="63" y="114"/>
                </a:cubicBezTo>
                <a:cubicBezTo>
                  <a:pt x="63" y="115"/>
                  <a:pt x="64" y="116"/>
                  <a:pt x="65" y="116"/>
                </a:cubicBezTo>
                <a:cubicBezTo>
                  <a:pt x="65" y="116"/>
                  <a:pt x="66" y="116"/>
                  <a:pt x="67" y="116"/>
                </a:cubicBezTo>
                <a:cubicBezTo>
                  <a:pt x="67" y="116"/>
                  <a:pt x="68" y="116"/>
                  <a:pt x="68" y="116"/>
                </a:cubicBezTo>
                <a:cubicBezTo>
                  <a:pt x="69" y="116"/>
                  <a:pt x="70" y="115"/>
                  <a:pt x="70" y="114"/>
                </a:cubicBezTo>
                <a:cubicBezTo>
                  <a:pt x="70" y="113"/>
                  <a:pt x="70" y="113"/>
                  <a:pt x="70" y="112"/>
                </a:cubicBezTo>
                <a:cubicBezTo>
                  <a:pt x="70" y="112"/>
                  <a:pt x="70" y="111"/>
                  <a:pt x="70" y="111"/>
                </a:cubicBezTo>
                <a:cubicBezTo>
                  <a:pt x="70" y="109"/>
                  <a:pt x="69" y="109"/>
                  <a:pt x="68" y="109"/>
                </a:cubicBezTo>
                <a:cubicBezTo>
                  <a:pt x="68" y="109"/>
                  <a:pt x="67" y="109"/>
                  <a:pt x="67" y="109"/>
                </a:cubicBezTo>
                <a:cubicBezTo>
                  <a:pt x="66" y="109"/>
                  <a:pt x="66" y="109"/>
                  <a:pt x="65" y="109"/>
                </a:cubicBezTo>
                <a:close/>
                <a:moveTo>
                  <a:pt x="71" y="98"/>
                </a:moveTo>
                <a:cubicBezTo>
                  <a:pt x="70" y="98"/>
                  <a:pt x="70" y="99"/>
                  <a:pt x="70" y="100"/>
                </a:cubicBezTo>
                <a:cubicBezTo>
                  <a:pt x="70" y="101"/>
                  <a:pt x="70" y="101"/>
                  <a:pt x="70" y="102"/>
                </a:cubicBezTo>
                <a:cubicBezTo>
                  <a:pt x="70" y="102"/>
                  <a:pt x="70" y="103"/>
                  <a:pt x="70" y="104"/>
                </a:cubicBezTo>
                <a:cubicBezTo>
                  <a:pt x="70" y="105"/>
                  <a:pt x="70" y="105"/>
                  <a:pt x="71" y="105"/>
                </a:cubicBezTo>
                <a:cubicBezTo>
                  <a:pt x="72" y="105"/>
                  <a:pt x="72" y="105"/>
                  <a:pt x="73" y="105"/>
                </a:cubicBezTo>
                <a:cubicBezTo>
                  <a:pt x="74" y="105"/>
                  <a:pt x="74" y="105"/>
                  <a:pt x="75" y="105"/>
                </a:cubicBezTo>
                <a:cubicBezTo>
                  <a:pt x="76" y="105"/>
                  <a:pt x="76" y="105"/>
                  <a:pt x="76" y="104"/>
                </a:cubicBezTo>
                <a:cubicBezTo>
                  <a:pt x="76" y="103"/>
                  <a:pt x="76" y="102"/>
                  <a:pt x="76" y="102"/>
                </a:cubicBezTo>
                <a:cubicBezTo>
                  <a:pt x="76" y="101"/>
                  <a:pt x="76" y="101"/>
                  <a:pt x="76" y="100"/>
                </a:cubicBezTo>
                <a:cubicBezTo>
                  <a:pt x="76" y="99"/>
                  <a:pt x="76" y="98"/>
                  <a:pt x="74" y="98"/>
                </a:cubicBezTo>
                <a:cubicBezTo>
                  <a:pt x="74" y="98"/>
                  <a:pt x="73" y="98"/>
                  <a:pt x="73" y="98"/>
                </a:cubicBezTo>
                <a:cubicBezTo>
                  <a:pt x="72" y="98"/>
                  <a:pt x="72" y="98"/>
                  <a:pt x="71" y="98"/>
                </a:cubicBezTo>
                <a:close/>
                <a:moveTo>
                  <a:pt x="75" y="109"/>
                </a:moveTo>
                <a:cubicBezTo>
                  <a:pt x="74" y="109"/>
                  <a:pt x="73" y="109"/>
                  <a:pt x="73" y="111"/>
                </a:cubicBezTo>
                <a:cubicBezTo>
                  <a:pt x="73" y="112"/>
                  <a:pt x="73" y="113"/>
                  <a:pt x="73" y="114"/>
                </a:cubicBezTo>
                <a:cubicBezTo>
                  <a:pt x="73" y="115"/>
                  <a:pt x="74" y="116"/>
                  <a:pt x="75" y="116"/>
                </a:cubicBezTo>
                <a:cubicBezTo>
                  <a:pt x="75" y="116"/>
                  <a:pt x="76" y="116"/>
                  <a:pt x="76" y="116"/>
                </a:cubicBezTo>
                <a:cubicBezTo>
                  <a:pt x="77" y="116"/>
                  <a:pt x="78" y="116"/>
                  <a:pt x="78" y="116"/>
                </a:cubicBezTo>
                <a:cubicBezTo>
                  <a:pt x="79" y="116"/>
                  <a:pt x="80" y="115"/>
                  <a:pt x="80" y="114"/>
                </a:cubicBezTo>
                <a:cubicBezTo>
                  <a:pt x="80" y="112"/>
                  <a:pt x="80" y="111"/>
                  <a:pt x="80" y="111"/>
                </a:cubicBezTo>
                <a:cubicBezTo>
                  <a:pt x="80" y="109"/>
                  <a:pt x="79" y="109"/>
                  <a:pt x="78" y="109"/>
                </a:cubicBezTo>
                <a:cubicBezTo>
                  <a:pt x="77" y="109"/>
                  <a:pt x="77" y="109"/>
                  <a:pt x="76" y="109"/>
                </a:cubicBezTo>
                <a:cubicBezTo>
                  <a:pt x="76" y="109"/>
                  <a:pt x="75" y="109"/>
                  <a:pt x="75" y="109"/>
                </a:cubicBezTo>
                <a:close/>
                <a:moveTo>
                  <a:pt x="81" y="98"/>
                </a:moveTo>
                <a:cubicBezTo>
                  <a:pt x="80" y="98"/>
                  <a:pt x="79" y="99"/>
                  <a:pt x="79" y="100"/>
                </a:cubicBezTo>
                <a:cubicBezTo>
                  <a:pt x="79" y="101"/>
                  <a:pt x="79" y="101"/>
                  <a:pt x="79" y="102"/>
                </a:cubicBezTo>
                <a:cubicBezTo>
                  <a:pt x="79" y="102"/>
                  <a:pt x="79" y="103"/>
                  <a:pt x="79" y="104"/>
                </a:cubicBezTo>
                <a:cubicBezTo>
                  <a:pt x="79" y="105"/>
                  <a:pt x="80" y="105"/>
                  <a:pt x="81" y="105"/>
                </a:cubicBezTo>
                <a:cubicBezTo>
                  <a:pt x="81" y="105"/>
                  <a:pt x="82" y="105"/>
                  <a:pt x="83" y="105"/>
                </a:cubicBezTo>
                <a:cubicBezTo>
                  <a:pt x="83" y="105"/>
                  <a:pt x="84" y="105"/>
                  <a:pt x="84" y="105"/>
                </a:cubicBezTo>
                <a:cubicBezTo>
                  <a:pt x="85" y="105"/>
                  <a:pt x="86" y="105"/>
                  <a:pt x="86" y="104"/>
                </a:cubicBezTo>
                <a:cubicBezTo>
                  <a:pt x="86" y="103"/>
                  <a:pt x="85" y="102"/>
                  <a:pt x="85" y="100"/>
                </a:cubicBezTo>
                <a:cubicBezTo>
                  <a:pt x="85" y="99"/>
                  <a:pt x="85" y="98"/>
                  <a:pt x="84" y="98"/>
                </a:cubicBezTo>
                <a:cubicBezTo>
                  <a:pt x="83" y="98"/>
                  <a:pt x="83" y="98"/>
                  <a:pt x="82" y="98"/>
                </a:cubicBezTo>
                <a:cubicBezTo>
                  <a:pt x="82" y="98"/>
                  <a:pt x="81" y="98"/>
                  <a:pt x="81" y="98"/>
                </a:cubicBezTo>
                <a:close/>
                <a:moveTo>
                  <a:pt x="84" y="109"/>
                </a:moveTo>
                <a:cubicBezTo>
                  <a:pt x="83" y="109"/>
                  <a:pt x="83" y="109"/>
                  <a:pt x="83" y="111"/>
                </a:cubicBezTo>
                <a:cubicBezTo>
                  <a:pt x="83" y="111"/>
                  <a:pt x="83" y="112"/>
                  <a:pt x="83" y="112"/>
                </a:cubicBezTo>
                <a:cubicBezTo>
                  <a:pt x="83" y="113"/>
                  <a:pt x="83" y="113"/>
                  <a:pt x="83" y="114"/>
                </a:cubicBezTo>
                <a:cubicBezTo>
                  <a:pt x="83" y="115"/>
                  <a:pt x="84" y="116"/>
                  <a:pt x="85" y="116"/>
                </a:cubicBezTo>
                <a:cubicBezTo>
                  <a:pt x="85" y="116"/>
                  <a:pt x="86" y="116"/>
                  <a:pt x="87" y="116"/>
                </a:cubicBezTo>
                <a:cubicBezTo>
                  <a:pt x="87" y="116"/>
                  <a:pt x="88" y="116"/>
                  <a:pt x="88" y="116"/>
                </a:cubicBezTo>
                <a:cubicBezTo>
                  <a:pt x="89" y="116"/>
                  <a:pt x="90" y="115"/>
                  <a:pt x="90" y="114"/>
                </a:cubicBezTo>
                <a:cubicBezTo>
                  <a:pt x="90" y="113"/>
                  <a:pt x="90" y="113"/>
                  <a:pt x="90" y="112"/>
                </a:cubicBezTo>
                <a:cubicBezTo>
                  <a:pt x="89" y="112"/>
                  <a:pt x="89" y="111"/>
                  <a:pt x="89" y="111"/>
                </a:cubicBezTo>
                <a:cubicBezTo>
                  <a:pt x="89" y="109"/>
                  <a:pt x="89" y="109"/>
                  <a:pt x="88" y="109"/>
                </a:cubicBezTo>
                <a:cubicBezTo>
                  <a:pt x="87" y="109"/>
                  <a:pt x="86" y="109"/>
                  <a:pt x="86" y="109"/>
                </a:cubicBezTo>
                <a:cubicBezTo>
                  <a:pt x="85" y="109"/>
                  <a:pt x="85" y="109"/>
                  <a:pt x="84" y="109"/>
                </a:cubicBezTo>
                <a:close/>
                <a:moveTo>
                  <a:pt x="90" y="98"/>
                </a:moveTo>
                <a:cubicBezTo>
                  <a:pt x="89" y="98"/>
                  <a:pt x="88" y="99"/>
                  <a:pt x="88" y="100"/>
                </a:cubicBezTo>
                <a:cubicBezTo>
                  <a:pt x="88" y="101"/>
                  <a:pt x="88" y="101"/>
                  <a:pt x="89" y="102"/>
                </a:cubicBezTo>
                <a:cubicBezTo>
                  <a:pt x="89" y="102"/>
                  <a:pt x="89" y="103"/>
                  <a:pt x="89" y="104"/>
                </a:cubicBezTo>
                <a:cubicBezTo>
                  <a:pt x="89" y="105"/>
                  <a:pt x="89" y="105"/>
                  <a:pt x="90" y="105"/>
                </a:cubicBezTo>
                <a:cubicBezTo>
                  <a:pt x="91" y="105"/>
                  <a:pt x="92" y="105"/>
                  <a:pt x="92" y="105"/>
                </a:cubicBezTo>
                <a:cubicBezTo>
                  <a:pt x="93" y="105"/>
                  <a:pt x="93" y="105"/>
                  <a:pt x="94" y="105"/>
                </a:cubicBezTo>
                <a:cubicBezTo>
                  <a:pt x="95" y="105"/>
                  <a:pt x="95" y="105"/>
                  <a:pt x="95" y="104"/>
                </a:cubicBezTo>
                <a:cubicBezTo>
                  <a:pt x="95" y="102"/>
                  <a:pt x="95" y="101"/>
                  <a:pt x="95" y="100"/>
                </a:cubicBezTo>
                <a:cubicBezTo>
                  <a:pt x="94" y="99"/>
                  <a:pt x="94" y="98"/>
                  <a:pt x="93" y="98"/>
                </a:cubicBezTo>
                <a:cubicBezTo>
                  <a:pt x="92" y="98"/>
                  <a:pt x="92" y="98"/>
                  <a:pt x="91" y="98"/>
                </a:cubicBezTo>
                <a:cubicBezTo>
                  <a:pt x="91" y="98"/>
                  <a:pt x="90" y="98"/>
                  <a:pt x="90" y="98"/>
                </a:cubicBezTo>
                <a:close/>
                <a:moveTo>
                  <a:pt x="94" y="109"/>
                </a:moveTo>
                <a:cubicBezTo>
                  <a:pt x="93" y="109"/>
                  <a:pt x="92" y="109"/>
                  <a:pt x="93" y="111"/>
                </a:cubicBezTo>
                <a:cubicBezTo>
                  <a:pt x="93" y="111"/>
                  <a:pt x="93" y="112"/>
                  <a:pt x="93" y="112"/>
                </a:cubicBezTo>
                <a:cubicBezTo>
                  <a:pt x="93" y="113"/>
                  <a:pt x="93" y="113"/>
                  <a:pt x="93" y="114"/>
                </a:cubicBezTo>
                <a:cubicBezTo>
                  <a:pt x="93" y="115"/>
                  <a:pt x="94" y="116"/>
                  <a:pt x="95" y="116"/>
                </a:cubicBezTo>
                <a:cubicBezTo>
                  <a:pt x="95" y="116"/>
                  <a:pt x="96" y="116"/>
                  <a:pt x="97" y="116"/>
                </a:cubicBezTo>
                <a:cubicBezTo>
                  <a:pt x="97" y="116"/>
                  <a:pt x="98" y="116"/>
                  <a:pt x="98" y="116"/>
                </a:cubicBezTo>
                <a:cubicBezTo>
                  <a:pt x="99" y="116"/>
                  <a:pt x="100" y="115"/>
                  <a:pt x="100" y="114"/>
                </a:cubicBezTo>
                <a:cubicBezTo>
                  <a:pt x="100" y="113"/>
                  <a:pt x="99" y="113"/>
                  <a:pt x="99" y="112"/>
                </a:cubicBezTo>
                <a:cubicBezTo>
                  <a:pt x="99" y="112"/>
                  <a:pt x="99" y="111"/>
                  <a:pt x="99" y="111"/>
                </a:cubicBezTo>
                <a:cubicBezTo>
                  <a:pt x="99" y="109"/>
                  <a:pt x="98" y="109"/>
                  <a:pt x="97" y="109"/>
                </a:cubicBezTo>
                <a:cubicBezTo>
                  <a:pt x="97" y="109"/>
                  <a:pt x="96" y="109"/>
                  <a:pt x="96" y="109"/>
                </a:cubicBezTo>
                <a:cubicBezTo>
                  <a:pt x="95" y="109"/>
                  <a:pt x="95" y="109"/>
                  <a:pt x="94" y="109"/>
                </a:cubicBezTo>
                <a:close/>
                <a:moveTo>
                  <a:pt x="99" y="119"/>
                </a:moveTo>
                <a:cubicBezTo>
                  <a:pt x="98" y="119"/>
                  <a:pt x="97" y="120"/>
                  <a:pt x="97" y="121"/>
                </a:cubicBezTo>
                <a:cubicBezTo>
                  <a:pt x="97" y="122"/>
                  <a:pt x="97" y="122"/>
                  <a:pt x="97" y="123"/>
                </a:cubicBezTo>
                <a:cubicBezTo>
                  <a:pt x="97" y="123"/>
                  <a:pt x="98" y="124"/>
                  <a:pt x="98" y="125"/>
                </a:cubicBezTo>
                <a:cubicBezTo>
                  <a:pt x="98" y="126"/>
                  <a:pt x="98" y="126"/>
                  <a:pt x="100" y="126"/>
                </a:cubicBezTo>
                <a:cubicBezTo>
                  <a:pt x="100" y="126"/>
                  <a:pt x="101" y="126"/>
                  <a:pt x="101" y="126"/>
                </a:cubicBezTo>
                <a:cubicBezTo>
                  <a:pt x="102" y="126"/>
                  <a:pt x="103" y="126"/>
                  <a:pt x="103" y="126"/>
                </a:cubicBezTo>
                <a:cubicBezTo>
                  <a:pt x="104" y="126"/>
                  <a:pt x="105" y="126"/>
                  <a:pt x="105" y="125"/>
                </a:cubicBezTo>
                <a:cubicBezTo>
                  <a:pt x="104" y="124"/>
                  <a:pt x="104" y="123"/>
                  <a:pt x="104" y="123"/>
                </a:cubicBezTo>
                <a:cubicBezTo>
                  <a:pt x="104" y="122"/>
                  <a:pt x="104" y="122"/>
                  <a:pt x="104" y="121"/>
                </a:cubicBezTo>
                <a:cubicBezTo>
                  <a:pt x="104" y="120"/>
                  <a:pt x="103" y="119"/>
                  <a:pt x="102" y="119"/>
                </a:cubicBezTo>
                <a:cubicBezTo>
                  <a:pt x="101" y="119"/>
                  <a:pt x="101" y="119"/>
                  <a:pt x="100" y="119"/>
                </a:cubicBezTo>
                <a:cubicBezTo>
                  <a:pt x="100" y="119"/>
                  <a:pt x="99" y="119"/>
                  <a:pt x="99" y="119"/>
                </a:cubicBezTo>
                <a:close/>
                <a:moveTo>
                  <a:pt x="99" y="98"/>
                </a:moveTo>
                <a:cubicBezTo>
                  <a:pt x="98" y="98"/>
                  <a:pt x="98" y="99"/>
                  <a:pt x="98" y="100"/>
                </a:cubicBezTo>
                <a:cubicBezTo>
                  <a:pt x="98" y="101"/>
                  <a:pt x="98" y="101"/>
                  <a:pt x="98" y="102"/>
                </a:cubicBezTo>
                <a:cubicBezTo>
                  <a:pt x="98" y="102"/>
                  <a:pt x="98" y="103"/>
                  <a:pt x="98" y="104"/>
                </a:cubicBezTo>
                <a:cubicBezTo>
                  <a:pt x="98" y="105"/>
                  <a:pt x="99" y="105"/>
                  <a:pt x="100" y="105"/>
                </a:cubicBezTo>
                <a:cubicBezTo>
                  <a:pt x="101" y="105"/>
                  <a:pt x="101" y="105"/>
                  <a:pt x="102" y="105"/>
                </a:cubicBezTo>
                <a:cubicBezTo>
                  <a:pt x="102" y="105"/>
                  <a:pt x="103" y="105"/>
                  <a:pt x="103" y="105"/>
                </a:cubicBezTo>
                <a:cubicBezTo>
                  <a:pt x="104" y="105"/>
                  <a:pt x="105" y="105"/>
                  <a:pt x="104" y="104"/>
                </a:cubicBezTo>
                <a:cubicBezTo>
                  <a:pt x="104" y="103"/>
                  <a:pt x="104" y="102"/>
                  <a:pt x="104" y="102"/>
                </a:cubicBezTo>
                <a:cubicBezTo>
                  <a:pt x="104" y="101"/>
                  <a:pt x="104" y="101"/>
                  <a:pt x="104" y="100"/>
                </a:cubicBezTo>
                <a:cubicBezTo>
                  <a:pt x="104" y="99"/>
                  <a:pt x="103" y="98"/>
                  <a:pt x="102" y="98"/>
                </a:cubicBezTo>
                <a:cubicBezTo>
                  <a:pt x="101" y="98"/>
                  <a:pt x="101" y="98"/>
                  <a:pt x="100" y="98"/>
                </a:cubicBezTo>
                <a:cubicBezTo>
                  <a:pt x="100" y="98"/>
                  <a:pt x="99" y="98"/>
                  <a:pt x="99" y="98"/>
                </a:cubicBezTo>
                <a:close/>
                <a:moveTo>
                  <a:pt x="104" y="109"/>
                </a:moveTo>
                <a:cubicBezTo>
                  <a:pt x="103" y="109"/>
                  <a:pt x="102" y="109"/>
                  <a:pt x="102" y="111"/>
                </a:cubicBezTo>
                <a:cubicBezTo>
                  <a:pt x="103" y="112"/>
                  <a:pt x="103" y="113"/>
                  <a:pt x="103" y="114"/>
                </a:cubicBezTo>
                <a:cubicBezTo>
                  <a:pt x="103" y="115"/>
                  <a:pt x="104" y="116"/>
                  <a:pt x="105" y="116"/>
                </a:cubicBezTo>
                <a:cubicBezTo>
                  <a:pt x="105" y="116"/>
                  <a:pt x="106" y="116"/>
                  <a:pt x="107" y="116"/>
                </a:cubicBezTo>
                <a:cubicBezTo>
                  <a:pt x="107" y="116"/>
                  <a:pt x="108" y="116"/>
                  <a:pt x="108" y="116"/>
                </a:cubicBezTo>
                <a:cubicBezTo>
                  <a:pt x="109" y="116"/>
                  <a:pt x="110" y="115"/>
                  <a:pt x="110" y="114"/>
                </a:cubicBezTo>
                <a:cubicBezTo>
                  <a:pt x="109" y="113"/>
                  <a:pt x="109" y="113"/>
                  <a:pt x="109" y="112"/>
                </a:cubicBezTo>
                <a:cubicBezTo>
                  <a:pt x="109" y="112"/>
                  <a:pt x="109" y="111"/>
                  <a:pt x="109" y="111"/>
                </a:cubicBezTo>
                <a:cubicBezTo>
                  <a:pt x="109" y="109"/>
                  <a:pt x="108" y="109"/>
                  <a:pt x="107" y="109"/>
                </a:cubicBezTo>
                <a:cubicBezTo>
                  <a:pt x="106" y="109"/>
                  <a:pt x="106" y="109"/>
                  <a:pt x="105" y="109"/>
                </a:cubicBezTo>
                <a:cubicBezTo>
                  <a:pt x="105" y="109"/>
                  <a:pt x="104" y="109"/>
                  <a:pt x="104" y="109"/>
                </a:cubicBezTo>
                <a:close/>
                <a:moveTo>
                  <a:pt x="108" y="98"/>
                </a:moveTo>
                <a:cubicBezTo>
                  <a:pt x="107" y="98"/>
                  <a:pt x="107" y="99"/>
                  <a:pt x="107" y="100"/>
                </a:cubicBezTo>
                <a:cubicBezTo>
                  <a:pt x="107" y="101"/>
                  <a:pt x="107" y="101"/>
                  <a:pt x="107" y="102"/>
                </a:cubicBezTo>
                <a:cubicBezTo>
                  <a:pt x="107" y="102"/>
                  <a:pt x="107" y="103"/>
                  <a:pt x="108" y="104"/>
                </a:cubicBezTo>
                <a:cubicBezTo>
                  <a:pt x="108" y="105"/>
                  <a:pt x="108" y="105"/>
                  <a:pt x="110" y="105"/>
                </a:cubicBezTo>
                <a:cubicBezTo>
                  <a:pt x="111" y="105"/>
                  <a:pt x="113" y="105"/>
                  <a:pt x="114" y="105"/>
                </a:cubicBezTo>
                <a:cubicBezTo>
                  <a:pt x="116" y="105"/>
                  <a:pt x="117" y="105"/>
                  <a:pt x="119" y="105"/>
                </a:cubicBezTo>
                <a:cubicBezTo>
                  <a:pt x="120" y="105"/>
                  <a:pt x="120" y="105"/>
                  <a:pt x="120" y="104"/>
                </a:cubicBezTo>
                <a:cubicBezTo>
                  <a:pt x="120" y="103"/>
                  <a:pt x="120" y="102"/>
                  <a:pt x="120" y="102"/>
                </a:cubicBezTo>
                <a:cubicBezTo>
                  <a:pt x="120" y="101"/>
                  <a:pt x="119" y="101"/>
                  <a:pt x="119" y="100"/>
                </a:cubicBezTo>
                <a:cubicBezTo>
                  <a:pt x="119" y="99"/>
                  <a:pt x="118" y="98"/>
                  <a:pt x="117" y="98"/>
                </a:cubicBezTo>
                <a:cubicBezTo>
                  <a:pt x="116" y="98"/>
                  <a:pt x="114" y="98"/>
                  <a:pt x="113" y="98"/>
                </a:cubicBezTo>
                <a:cubicBezTo>
                  <a:pt x="111" y="98"/>
                  <a:pt x="110" y="98"/>
                  <a:pt x="108" y="98"/>
                </a:cubicBezTo>
                <a:close/>
                <a:moveTo>
                  <a:pt x="109" y="119"/>
                </a:moveTo>
                <a:cubicBezTo>
                  <a:pt x="108" y="119"/>
                  <a:pt x="107" y="120"/>
                  <a:pt x="107" y="121"/>
                </a:cubicBezTo>
                <a:cubicBezTo>
                  <a:pt x="108" y="122"/>
                  <a:pt x="108" y="123"/>
                  <a:pt x="108" y="125"/>
                </a:cubicBezTo>
                <a:cubicBezTo>
                  <a:pt x="108" y="126"/>
                  <a:pt x="109" y="126"/>
                  <a:pt x="110" y="126"/>
                </a:cubicBezTo>
                <a:cubicBezTo>
                  <a:pt x="111" y="126"/>
                  <a:pt x="111" y="126"/>
                  <a:pt x="112" y="126"/>
                </a:cubicBezTo>
                <a:cubicBezTo>
                  <a:pt x="112" y="126"/>
                  <a:pt x="113" y="126"/>
                  <a:pt x="114" y="126"/>
                </a:cubicBezTo>
                <a:cubicBezTo>
                  <a:pt x="115" y="126"/>
                  <a:pt x="115" y="126"/>
                  <a:pt x="115" y="125"/>
                </a:cubicBezTo>
                <a:cubicBezTo>
                  <a:pt x="115" y="124"/>
                  <a:pt x="115" y="123"/>
                  <a:pt x="115" y="123"/>
                </a:cubicBezTo>
                <a:cubicBezTo>
                  <a:pt x="115" y="122"/>
                  <a:pt x="114" y="122"/>
                  <a:pt x="114" y="121"/>
                </a:cubicBezTo>
                <a:cubicBezTo>
                  <a:pt x="114" y="120"/>
                  <a:pt x="113" y="119"/>
                  <a:pt x="112" y="119"/>
                </a:cubicBezTo>
                <a:cubicBezTo>
                  <a:pt x="112" y="119"/>
                  <a:pt x="111" y="119"/>
                  <a:pt x="110" y="119"/>
                </a:cubicBezTo>
                <a:cubicBezTo>
                  <a:pt x="110" y="119"/>
                  <a:pt x="109" y="119"/>
                  <a:pt x="109" y="119"/>
                </a:cubicBezTo>
                <a:close/>
                <a:moveTo>
                  <a:pt x="113" y="109"/>
                </a:moveTo>
                <a:cubicBezTo>
                  <a:pt x="112" y="109"/>
                  <a:pt x="112" y="109"/>
                  <a:pt x="112" y="111"/>
                </a:cubicBezTo>
                <a:cubicBezTo>
                  <a:pt x="112" y="111"/>
                  <a:pt x="112" y="112"/>
                  <a:pt x="112" y="112"/>
                </a:cubicBezTo>
                <a:cubicBezTo>
                  <a:pt x="113" y="113"/>
                  <a:pt x="113" y="113"/>
                  <a:pt x="113" y="114"/>
                </a:cubicBezTo>
                <a:cubicBezTo>
                  <a:pt x="113" y="115"/>
                  <a:pt x="114" y="116"/>
                  <a:pt x="115" y="116"/>
                </a:cubicBezTo>
                <a:cubicBezTo>
                  <a:pt x="116" y="116"/>
                  <a:pt x="117" y="116"/>
                  <a:pt x="118" y="116"/>
                </a:cubicBezTo>
                <a:cubicBezTo>
                  <a:pt x="119" y="116"/>
                  <a:pt x="120" y="116"/>
                  <a:pt x="122" y="116"/>
                </a:cubicBezTo>
                <a:cubicBezTo>
                  <a:pt x="123" y="116"/>
                  <a:pt x="123" y="115"/>
                  <a:pt x="123" y="114"/>
                </a:cubicBezTo>
                <a:cubicBezTo>
                  <a:pt x="123" y="113"/>
                  <a:pt x="123" y="113"/>
                  <a:pt x="122" y="112"/>
                </a:cubicBezTo>
                <a:cubicBezTo>
                  <a:pt x="122" y="112"/>
                  <a:pt x="122" y="111"/>
                  <a:pt x="122" y="111"/>
                </a:cubicBezTo>
                <a:cubicBezTo>
                  <a:pt x="122" y="109"/>
                  <a:pt x="121" y="109"/>
                  <a:pt x="120" y="109"/>
                </a:cubicBezTo>
                <a:cubicBezTo>
                  <a:pt x="119" y="109"/>
                  <a:pt x="118" y="109"/>
                  <a:pt x="117" y="109"/>
                </a:cubicBezTo>
                <a:cubicBezTo>
                  <a:pt x="116" y="109"/>
                  <a:pt x="114" y="109"/>
                  <a:pt x="113" y="109"/>
                </a:cubicBezTo>
                <a:close/>
                <a:moveTo>
                  <a:pt x="119" y="119"/>
                </a:moveTo>
                <a:cubicBezTo>
                  <a:pt x="118" y="119"/>
                  <a:pt x="117" y="120"/>
                  <a:pt x="118" y="121"/>
                </a:cubicBezTo>
                <a:cubicBezTo>
                  <a:pt x="118" y="122"/>
                  <a:pt x="118" y="122"/>
                  <a:pt x="118" y="123"/>
                </a:cubicBezTo>
                <a:cubicBezTo>
                  <a:pt x="118" y="123"/>
                  <a:pt x="118" y="124"/>
                  <a:pt x="118" y="125"/>
                </a:cubicBezTo>
                <a:cubicBezTo>
                  <a:pt x="119" y="126"/>
                  <a:pt x="119" y="126"/>
                  <a:pt x="121" y="126"/>
                </a:cubicBezTo>
                <a:cubicBezTo>
                  <a:pt x="121" y="126"/>
                  <a:pt x="122" y="126"/>
                  <a:pt x="122" y="126"/>
                </a:cubicBezTo>
                <a:cubicBezTo>
                  <a:pt x="123" y="126"/>
                  <a:pt x="124" y="126"/>
                  <a:pt x="124" y="126"/>
                </a:cubicBezTo>
                <a:cubicBezTo>
                  <a:pt x="125" y="126"/>
                  <a:pt x="126" y="126"/>
                  <a:pt x="125" y="125"/>
                </a:cubicBezTo>
                <a:cubicBezTo>
                  <a:pt x="125" y="124"/>
                  <a:pt x="125" y="123"/>
                  <a:pt x="125" y="123"/>
                </a:cubicBezTo>
                <a:cubicBezTo>
                  <a:pt x="125" y="122"/>
                  <a:pt x="125" y="122"/>
                  <a:pt x="125" y="121"/>
                </a:cubicBezTo>
                <a:cubicBezTo>
                  <a:pt x="124" y="120"/>
                  <a:pt x="124" y="119"/>
                  <a:pt x="122" y="119"/>
                </a:cubicBezTo>
                <a:cubicBezTo>
                  <a:pt x="122" y="119"/>
                  <a:pt x="121" y="119"/>
                  <a:pt x="121" y="119"/>
                </a:cubicBezTo>
                <a:cubicBezTo>
                  <a:pt x="120" y="119"/>
                  <a:pt x="120" y="119"/>
                  <a:pt x="119" y="1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46" name="文本框 45"/>
          <p:cNvSpPr txBox="1"/>
          <p:nvPr/>
        </p:nvSpPr>
        <p:spPr>
          <a:xfrm>
            <a:off x="8193311" y="1663714"/>
            <a:ext cx="31258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absorption efficiency 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82900" y="2264767"/>
            <a:ext cx="2678662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Pure 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natural beans from north America’s farm, mild without stimulation.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790422" y="4211932"/>
            <a:ext cx="2689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Contain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38%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PC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636819" y="4600069"/>
            <a:ext cx="3123453" cy="121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Beyond maximum content of the general health products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，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it can improve the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liver, cardiovascular 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effectively.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8244861" y="4107243"/>
            <a:ext cx="32018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German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technology, made in 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America</a:t>
            </a:r>
            <a:endParaRPr lang="zh-CN" altLang="en-US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8121588" y="4730918"/>
            <a:ext cx="3735131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Raw materials come from all over the world , the quality of production is monitored by the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US FDA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. 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916664" y="1598919"/>
            <a:ext cx="2205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 America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Bean Source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8100630" y="2308688"/>
            <a:ext cx="3311239" cy="9325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Combined with </a:t>
            </a:r>
            <a:r>
              <a:rPr lang="en-US" altLang="zh-CN" sz="14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soft capsule packing technology</a:t>
            </a:r>
            <a:r>
              <a:rPr lang="en-US" altLang="zh-CN" sz="1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, it can improve the absorption  efficiency.</a:t>
            </a:r>
            <a:endParaRPr lang="zh-CN" altLang="en-US" sz="1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7177486" y="2510332"/>
            <a:ext cx="571133" cy="550625"/>
            <a:chOff x="8343593" y="3199601"/>
            <a:chExt cx="444000" cy="453979"/>
          </a:xfrm>
          <a:solidFill>
            <a:schemeClr val="bg1"/>
          </a:solidFill>
        </p:grpSpPr>
        <p:sp>
          <p:nvSpPr>
            <p:cNvPr id="75" name="Freeform 345"/>
            <p:cNvSpPr>
              <a:spLocks noEditPoints="1"/>
            </p:cNvSpPr>
            <p:nvPr/>
          </p:nvSpPr>
          <p:spPr bwMode="auto">
            <a:xfrm>
              <a:off x="8343593" y="3372545"/>
              <a:ext cx="196225" cy="281035"/>
            </a:xfrm>
            <a:custGeom>
              <a:avLst/>
              <a:gdLst>
                <a:gd name="T0" fmla="*/ 65 w 118"/>
                <a:gd name="T1" fmla="*/ 15 h 169"/>
                <a:gd name="T2" fmla="*/ 101 w 118"/>
                <a:gd name="T3" fmla="*/ 139 h 169"/>
                <a:gd name="T4" fmla="*/ 53 w 118"/>
                <a:gd name="T5" fmla="*/ 153 h 169"/>
                <a:gd name="T6" fmla="*/ 16 w 118"/>
                <a:gd name="T7" fmla="*/ 30 h 169"/>
                <a:gd name="T8" fmla="*/ 65 w 118"/>
                <a:gd name="T9" fmla="*/ 15 h 169"/>
                <a:gd name="T10" fmla="*/ 74 w 118"/>
                <a:gd name="T11" fmla="*/ 0 h 169"/>
                <a:gd name="T12" fmla="*/ 63 w 118"/>
                <a:gd name="T13" fmla="*/ 2 h 169"/>
                <a:gd name="T14" fmla="*/ 12 w 118"/>
                <a:gd name="T15" fmla="*/ 17 h 169"/>
                <a:gd name="T16" fmla="*/ 0 w 118"/>
                <a:gd name="T17" fmla="*/ 21 h 169"/>
                <a:gd name="T18" fmla="*/ 4 w 118"/>
                <a:gd name="T19" fmla="*/ 34 h 169"/>
                <a:gd name="T20" fmla="*/ 40 w 118"/>
                <a:gd name="T21" fmla="*/ 157 h 169"/>
                <a:gd name="T22" fmla="*/ 44 w 118"/>
                <a:gd name="T23" fmla="*/ 169 h 169"/>
                <a:gd name="T24" fmla="*/ 56 w 118"/>
                <a:gd name="T25" fmla="*/ 165 h 169"/>
                <a:gd name="T26" fmla="*/ 105 w 118"/>
                <a:gd name="T27" fmla="*/ 150 h 169"/>
                <a:gd name="T28" fmla="*/ 118 w 118"/>
                <a:gd name="T29" fmla="*/ 148 h 169"/>
                <a:gd name="T30" fmla="*/ 114 w 118"/>
                <a:gd name="T31" fmla="*/ 135 h 169"/>
                <a:gd name="T32" fmla="*/ 78 w 118"/>
                <a:gd name="T33" fmla="*/ 11 h 169"/>
                <a:gd name="T34" fmla="*/ 74 w 118"/>
                <a:gd name="T35" fmla="*/ 0 h 169"/>
                <a:gd name="T36" fmla="*/ 74 w 118"/>
                <a:gd name="T37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8" h="169">
                  <a:moveTo>
                    <a:pt x="65" y="15"/>
                  </a:moveTo>
                  <a:lnTo>
                    <a:pt x="101" y="139"/>
                  </a:lnTo>
                  <a:lnTo>
                    <a:pt x="53" y="153"/>
                  </a:lnTo>
                  <a:lnTo>
                    <a:pt x="16" y="30"/>
                  </a:lnTo>
                  <a:lnTo>
                    <a:pt x="65" y="15"/>
                  </a:lnTo>
                  <a:close/>
                  <a:moveTo>
                    <a:pt x="74" y="0"/>
                  </a:moveTo>
                  <a:lnTo>
                    <a:pt x="63" y="2"/>
                  </a:lnTo>
                  <a:lnTo>
                    <a:pt x="12" y="17"/>
                  </a:lnTo>
                  <a:lnTo>
                    <a:pt x="0" y="21"/>
                  </a:lnTo>
                  <a:lnTo>
                    <a:pt x="4" y="34"/>
                  </a:lnTo>
                  <a:lnTo>
                    <a:pt x="40" y="157"/>
                  </a:lnTo>
                  <a:lnTo>
                    <a:pt x="44" y="169"/>
                  </a:lnTo>
                  <a:lnTo>
                    <a:pt x="56" y="165"/>
                  </a:lnTo>
                  <a:lnTo>
                    <a:pt x="105" y="150"/>
                  </a:lnTo>
                  <a:lnTo>
                    <a:pt x="118" y="148"/>
                  </a:lnTo>
                  <a:lnTo>
                    <a:pt x="114" y="135"/>
                  </a:lnTo>
                  <a:lnTo>
                    <a:pt x="78" y="11"/>
                  </a:lnTo>
                  <a:lnTo>
                    <a:pt x="74" y="0"/>
                  </a:lnTo>
                  <a:lnTo>
                    <a:pt x="7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347"/>
            <p:cNvSpPr>
              <a:spLocks/>
            </p:cNvSpPr>
            <p:nvPr/>
          </p:nvSpPr>
          <p:spPr bwMode="auto">
            <a:xfrm>
              <a:off x="8474963" y="3199601"/>
              <a:ext cx="312630" cy="355866"/>
            </a:xfrm>
            <a:custGeom>
              <a:avLst/>
              <a:gdLst>
                <a:gd name="T0" fmla="*/ 144 w 150"/>
                <a:gd name="T1" fmla="*/ 121 h 171"/>
                <a:gd name="T2" fmla="*/ 135 w 150"/>
                <a:gd name="T3" fmla="*/ 136 h 171"/>
                <a:gd name="T4" fmla="*/ 135 w 150"/>
                <a:gd name="T5" fmla="*/ 140 h 171"/>
                <a:gd name="T6" fmla="*/ 122 w 150"/>
                <a:gd name="T7" fmla="*/ 157 h 171"/>
                <a:gd name="T8" fmla="*/ 121 w 150"/>
                <a:gd name="T9" fmla="*/ 163 h 171"/>
                <a:gd name="T10" fmla="*/ 102 w 150"/>
                <a:gd name="T11" fmla="*/ 171 h 171"/>
                <a:gd name="T12" fmla="*/ 95 w 150"/>
                <a:gd name="T13" fmla="*/ 171 h 171"/>
                <a:gd name="T14" fmla="*/ 54 w 150"/>
                <a:gd name="T15" fmla="*/ 167 h 171"/>
                <a:gd name="T16" fmla="*/ 40 w 150"/>
                <a:gd name="T17" fmla="*/ 166 h 171"/>
                <a:gd name="T18" fmla="*/ 21 w 150"/>
                <a:gd name="T19" fmla="*/ 168 h 171"/>
                <a:gd name="T20" fmla="*/ 0 w 150"/>
                <a:gd name="T21" fmla="*/ 96 h 171"/>
                <a:gd name="T22" fmla="*/ 45 w 150"/>
                <a:gd name="T23" fmla="*/ 45 h 171"/>
                <a:gd name="T24" fmla="*/ 48 w 150"/>
                <a:gd name="T25" fmla="*/ 8 h 171"/>
                <a:gd name="T26" fmla="*/ 63 w 150"/>
                <a:gd name="T27" fmla="*/ 0 h 171"/>
                <a:gd name="T28" fmla="*/ 78 w 150"/>
                <a:gd name="T29" fmla="*/ 40 h 171"/>
                <a:gd name="T30" fmla="*/ 76 w 150"/>
                <a:gd name="T31" fmla="*/ 52 h 171"/>
                <a:gd name="T32" fmla="*/ 75 w 150"/>
                <a:gd name="T33" fmla="*/ 62 h 171"/>
                <a:gd name="T34" fmla="*/ 123 w 150"/>
                <a:gd name="T35" fmla="*/ 73 h 171"/>
                <a:gd name="T36" fmla="*/ 127 w 150"/>
                <a:gd name="T37" fmla="*/ 72 h 171"/>
                <a:gd name="T38" fmla="*/ 150 w 150"/>
                <a:gd name="T39" fmla="*/ 95 h 171"/>
                <a:gd name="T40" fmla="*/ 143 w 150"/>
                <a:gd name="T41" fmla="*/ 112 h 171"/>
                <a:gd name="T42" fmla="*/ 144 w 150"/>
                <a:gd name="T43" fmla="*/ 12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0" h="171">
                  <a:moveTo>
                    <a:pt x="144" y="121"/>
                  </a:moveTo>
                  <a:cubicBezTo>
                    <a:pt x="144" y="127"/>
                    <a:pt x="140" y="133"/>
                    <a:pt x="135" y="136"/>
                  </a:cubicBezTo>
                  <a:cubicBezTo>
                    <a:pt x="135" y="137"/>
                    <a:pt x="135" y="139"/>
                    <a:pt x="135" y="140"/>
                  </a:cubicBezTo>
                  <a:cubicBezTo>
                    <a:pt x="135" y="148"/>
                    <a:pt x="129" y="155"/>
                    <a:pt x="122" y="157"/>
                  </a:cubicBezTo>
                  <a:cubicBezTo>
                    <a:pt x="122" y="159"/>
                    <a:pt x="122" y="161"/>
                    <a:pt x="121" y="163"/>
                  </a:cubicBezTo>
                  <a:cubicBezTo>
                    <a:pt x="118" y="169"/>
                    <a:pt x="110" y="171"/>
                    <a:pt x="102" y="171"/>
                  </a:cubicBezTo>
                  <a:cubicBezTo>
                    <a:pt x="100" y="171"/>
                    <a:pt x="97" y="171"/>
                    <a:pt x="95" y="171"/>
                  </a:cubicBezTo>
                  <a:cubicBezTo>
                    <a:pt x="87" y="170"/>
                    <a:pt x="71" y="169"/>
                    <a:pt x="54" y="167"/>
                  </a:cubicBezTo>
                  <a:cubicBezTo>
                    <a:pt x="49" y="167"/>
                    <a:pt x="44" y="166"/>
                    <a:pt x="40" y="166"/>
                  </a:cubicBezTo>
                  <a:cubicBezTo>
                    <a:pt x="31" y="166"/>
                    <a:pt x="25" y="167"/>
                    <a:pt x="21" y="168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14" y="85"/>
                    <a:pt x="37" y="59"/>
                    <a:pt x="45" y="45"/>
                  </a:cubicBezTo>
                  <a:cubicBezTo>
                    <a:pt x="50" y="30"/>
                    <a:pt x="48" y="12"/>
                    <a:pt x="48" y="8"/>
                  </a:cubicBezTo>
                  <a:cubicBezTo>
                    <a:pt x="47" y="1"/>
                    <a:pt x="61" y="0"/>
                    <a:pt x="63" y="0"/>
                  </a:cubicBezTo>
                  <a:cubicBezTo>
                    <a:pt x="71" y="0"/>
                    <a:pt x="80" y="14"/>
                    <a:pt x="78" y="40"/>
                  </a:cubicBezTo>
                  <a:cubicBezTo>
                    <a:pt x="77" y="43"/>
                    <a:pt x="76" y="48"/>
                    <a:pt x="76" y="52"/>
                  </a:cubicBezTo>
                  <a:cubicBezTo>
                    <a:pt x="76" y="56"/>
                    <a:pt x="76" y="59"/>
                    <a:pt x="75" y="62"/>
                  </a:cubicBezTo>
                  <a:cubicBezTo>
                    <a:pt x="75" y="72"/>
                    <a:pt x="111" y="73"/>
                    <a:pt x="123" y="73"/>
                  </a:cubicBezTo>
                  <a:cubicBezTo>
                    <a:pt x="126" y="73"/>
                    <a:pt x="127" y="72"/>
                    <a:pt x="127" y="72"/>
                  </a:cubicBezTo>
                  <a:cubicBezTo>
                    <a:pt x="140" y="72"/>
                    <a:pt x="150" y="83"/>
                    <a:pt x="150" y="95"/>
                  </a:cubicBezTo>
                  <a:cubicBezTo>
                    <a:pt x="150" y="102"/>
                    <a:pt x="147" y="108"/>
                    <a:pt x="143" y="112"/>
                  </a:cubicBezTo>
                  <a:cubicBezTo>
                    <a:pt x="144" y="115"/>
                    <a:pt x="144" y="118"/>
                    <a:pt x="144" y="12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7" name="图片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04" y="4347549"/>
            <a:ext cx="771560" cy="77156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149" y="4378555"/>
            <a:ext cx="795388" cy="795388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714" y="2595424"/>
            <a:ext cx="2004645" cy="2004645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489" y="3615908"/>
            <a:ext cx="933836" cy="933836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51" y="2484667"/>
            <a:ext cx="2004645" cy="2004645"/>
          </a:xfrm>
          <a:prstGeom prst="rect">
            <a:avLst/>
          </a:prstGeom>
        </p:spPr>
      </p:pic>
      <p:grpSp>
        <p:nvGrpSpPr>
          <p:cNvPr id="40" name="组合 39"/>
          <p:cNvGrpSpPr/>
          <p:nvPr/>
        </p:nvGrpSpPr>
        <p:grpSpPr>
          <a:xfrm>
            <a:off x="5281680" y="1141329"/>
            <a:ext cx="1369406" cy="36577"/>
            <a:chOff x="5331010" y="976966"/>
            <a:chExt cx="1369406" cy="36577"/>
          </a:xfrm>
        </p:grpSpPr>
        <p:sp>
          <p:nvSpPr>
            <p:cNvPr id="41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2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3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4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5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8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937" y="2129427"/>
            <a:ext cx="1262853" cy="126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865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 rot="3054131">
            <a:off x="2270502" y="2577037"/>
            <a:ext cx="2336997" cy="2336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45"/>
          </a:p>
        </p:txBody>
      </p:sp>
      <p:sp>
        <p:nvSpPr>
          <p:cNvPr id="9" name="矩形 8"/>
          <p:cNvSpPr/>
          <p:nvPr/>
        </p:nvSpPr>
        <p:spPr>
          <a:xfrm>
            <a:off x="987856" y="2751485"/>
            <a:ext cx="6739017" cy="95660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4266" dirty="0">
                <a:solidFill>
                  <a:srgbClr val="E6277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THANKS FOR </a:t>
            </a:r>
            <a:r>
              <a:rPr lang="en-US" altLang="zh-CN" sz="4266" dirty="0">
                <a:solidFill>
                  <a:srgbClr val="00A5D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anose="020B0604020202030204" pitchFamily="34" charset="0"/>
                <a:ea typeface="微软雅黑" panose="020B0503020204020204" pitchFamily="34" charset="-122"/>
              </a:rPr>
              <a:t>WATCHING</a:t>
            </a:r>
          </a:p>
        </p:txBody>
      </p:sp>
      <p:cxnSp>
        <p:nvCxnSpPr>
          <p:cNvPr id="10" name="直接连接符 3"/>
          <p:cNvCxnSpPr/>
          <p:nvPr/>
        </p:nvCxnSpPr>
        <p:spPr>
          <a:xfrm>
            <a:off x="987858" y="3745535"/>
            <a:ext cx="6739015" cy="0"/>
          </a:xfrm>
          <a:prstGeom prst="line">
            <a:avLst/>
          </a:prstGeom>
          <a:ln w="190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990700" y="3823848"/>
            <a:ext cx="6736173" cy="35272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altLang="zh-CN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Africa</a:t>
            </a:r>
            <a:r>
              <a:rPr lang="zh-CN" altLang="en-US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Marketing</a:t>
            </a:r>
            <a:r>
              <a:rPr lang="zh-CN" altLang="en-US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Department</a:t>
            </a:r>
            <a:r>
              <a:rPr lang="zh-CN" altLang="en-US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 </a:t>
            </a:r>
            <a:r>
              <a:rPr lang="en-US" altLang="zh-CN" sz="1692" dirty="0">
                <a:solidFill>
                  <a:schemeClr val="bg1">
                    <a:lumMod val="65000"/>
                  </a:schemeClr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rPr>
              <a:t>2017</a:t>
            </a:r>
            <a:endParaRPr lang="zh-CN" altLang="en-US" sz="1692" dirty="0">
              <a:solidFill>
                <a:schemeClr val="bg1">
                  <a:lumMod val="65000"/>
                </a:schemeClr>
              </a:solidFill>
              <a:latin typeface="微软雅黑 Light" panose="020B0502040204020203" pitchFamily="34" charset="-122"/>
              <a:ea typeface="微软雅黑 Light" panose="020B0502040204020203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7600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55"/>
    </mc:Choice>
    <mc:Fallback xmlns="">
      <p:transition spd="slow" advTm="925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388697" y="406626"/>
            <a:ext cx="7346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err="1">
                <a:solidFill>
                  <a:schemeClr val="accent2">
                    <a:lumMod val="75000"/>
                  </a:schemeClr>
                </a:solidFill>
              </a:rPr>
              <a:t>Detoxilive</a:t>
            </a:r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</a:rPr>
              <a:t> capsules main points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7753" y="1600200"/>
            <a:ext cx="11547567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Main effect</a:t>
            </a:r>
            <a:r>
              <a:rPr lang="zh-CN" altLang="en-US" sz="2400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Protecting the Liver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；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Suited for </a:t>
            </a:r>
            <a:r>
              <a:rPr lang="en-US" altLang="zh-CN" sz="2400" b="1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Drinkers ; sub-health population; memory decline individuals; </a:t>
            </a:r>
          </a:p>
          <a:p>
            <a:pPr>
              <a:lnSpc>
                <a:spcPct val="200000"/>
              </a:lnSpc>
              <a:spcBef>
                <a:spcPts val="9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Age range </a:t>
            </a:r>
            <a:r>
              <a:rPr lang="en-US" altLang="zh-CN" sz="2000" b="1" dirty="0">
                <a:solidFill>
                  <a:schemeClr val="accent2">
                    <a:lumMod val="75000"/>
                  </a:schemeClr>
                </a:solidFill>
              </a:rPr>
              <a:t>: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25-50 years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en-US" altLang="zh-CN" sz="2400" b="1" dirty="0">
                <a:solidFill>
                  <a:srgbClr val="FF0000"/>
                </a:solidFill>
              </a:rPr>
              <a:t>Selling points </a:t>
            </a:r>
            <a:r>
              <a:rPr lang="zh-CN" altLang="en-US" sz="2000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  <a:endParaRPr lang="en-US" altLang="zh-CN" sz="20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①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High PC content (phosphatidylcholine, more than 38% ) ; </a:t>
            </a: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②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Originated from USA;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altLang="zh-CN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900"/>
              </a:spcBef>
            </a:pP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③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High absorption efficiency (soft capsules)</a:t>
            </a:r>
            <a:endParaRPr lang="zh-CN" alt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794630" y="1115471"/>
            <a:ext cx="1369406" cy="36577"/>
            <a:chOff x="5331010" y="976966"/>
            <a:chExt cx="1369406" cy="36577"/>
          </a:xfrm>
        </p:grpSpPr>
        <p:sp>
          <p:nvSpPr>
            <p:cNvPr id="13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4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5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6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7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8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8915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646" flipH="1">
            <a:off x="8313211" y="1036026"/>
            <a:ext cx="3786661" cy="35564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781" y="3958365"/>
            <a:ext cx="2960716" cy="2220537"/>
          </a:xfrm>
          <a:prstGeom prst="rect">
            <a:avLst/>
          </a:prstGeom>
        </p:spPr>
      </p:pic>
      <p:sp>
        <p:nvSpPr>
          <p:cNvPr id="4" name="任意多边形 3"/>
          <p:cNvSpPr/>
          <p:nvPr/>
        </p:nvSpPr>
        <p:spPr>
          <a:xfrm rot="5400000">
            <a:off x="6475694" y="1018101"/>
            <a:ext cx="1557753" cy="2277385"/>
          </a:xfrm>
          <a:custGeom>
            <a:avLst/>
            <a:gdLst>
              <a:gd name="connsiteX0" fmla="*/ 0 w 1557753"/>
              <a:gd name="connsiteY0" fmla="*/ 936737 h 2277385"/>
              <a:gd name="connsiteX1" fmla="*/ 9646 w 1557753"/>
              <a:gd name="connsiteY1" fmla="*/ 901069 h 2277385"/>
              <a:gd name="connsiteX2" fmla="*/ 15362 w 1557753"/>
              <a:gd name="connsiteY2" fmla="*/ 894742 h 2277385"/>
              <a:gd name="connsiteX3" fmla="*/ 13409 w 1557753"/>
              <a:gd name="connsiteY3" fmla="*/ 894184 h 2277385"/>
              <a:gd name="connsiteX4" fmla="*/ 677067 w 1557753"/>
              <a:gd name="connsiteY4" fmla="*/ 40023 h 2277385"/>
              <a:gd name="connsiteX5" fmla="*/ 678024 w 1557753"/>
              <a:gd name="connsiteY5" fmla="*/ 41497 h 2277385"/>
              <a:gd name="connsiteX6" fmla="*/ 691263 w 1557753"/>
              <a:gd name="connsiteY6" fmla="*/ 26840 h 2277385"/>
              <a:gd name="connsiteX7" fmla="*/ 778061 w 1557753"/>
              <a:gd name="connsiteY7" fmla="*/ 0 h 2277385"/>
              <a:gd name="connsiteX8" fmla="*/ 864860 w 1557753"/>
              <a:gd name="connsiteY8" fmla="*/ 26840 h 2277385"/>
              <a:gd name="connsiteX9" fmla="*/ 878704 w 1557753"/>
              <a:gd name="connsiteY9" fmla="*/ 42168 h 2277385"/>
              <a:gd name="connsiteX10" fmla="*/ 880154 w 1557753"/>
              <a:gd name="connsiteY10" fmla="*/ 41436 h 2277385"/>
              <a:gd name="connsiteX11" fmla="*/ 1542082 w 1557753"/>
              <a:gd name="connsiteY11" fmla="*/ 893370 h 2277385"/>
              <a:gd name="connsiteX12" fmla="*/ 1541355 w 1557753"/>
              <a:gd name="connsiteY12" fmla="*/ 893594 h 2277385"/>
              <a:gd name="connsiteX13" fmla="*/ 1548106 w 1557753"/>
              <a:gd name="connsiteY13" fmla="*/ 901069 h 2277385"/>
              <a:gd name="connsiteX14" fmla="*/ 1557753 w 1557753"/>
              <a:gd name="connsiteY14" fmla="*/ 936737 h 2277385"/>
              <a:gd name="connsiteX15" fmla="*/ 1482782 w 1557753"/>
              <a:gd name="connsiteY15" fmla="*/ 1021169 h 2277385"/>
              <a:gd name="connsiteX16" fmla="*/ 1444460 w 1557753"/>
              <a:gd name="connsiteY16" fmla="*/ 1026944 h 2277385"/>
              <a:gd name="connsiteX17" fmla="*/ 1444118 w 1557753"/>
              <a:gd name="connsiteY17" fmla="*/ 1028369 h 2277385"/>
              <a:gd name="connsiteX18" fmla="*/ 1435006 w 1557753"/>
              <a:gd name="connsiteY18" fmla="*/ 1028369 h 2277385"/>
              <a:gd name="connsiteX19" fmla="*/ 1435002 w 1557753"/>
              <a:gd name="connsiteY19" fmla="*/ 1028369 h 2277385"/>
              <a:gd name="connsiteX20" fmla="*/ 1434998 w 1557753"/>
              <a:gd name="connsiteY20" fmla="*/ 1028369 h 2277385"/>
              <a:gd name="connsiteX21" fmla="*/ 1231107 w 1557753"/>
              <a:gd name="connsiteY21" fmla="*/ 1028369 h 2277385"/>
              <a:gd name="connsiteX22" fmla="*/ 1231107 w 1557753"/>
              <a:gd name="connsiteY22" fmla="*/ 2277385 h 2277385"/>
              <a:gd name="connsiteX23" fmla="*/ 326646 w 1557753"/>
              <a:gd name="connsiteY23" fmla="*/ 2277385 h 2277385"/>
              <a:gd name="connsiteX24" fmla="*/ 326646 w 1557753"/>
              <a:gd name="connsiteY24" fmla="*/ 1028369 h 2277385"/>
              <a:gd name="connsiteX25" fmla="*/ 122756 w 1557753"/>
              <a:gd name="connsiteY25" fmla="*/ 1028369 h 2277385"/>
              <a:gd name="connsiteX26" fmla="*/ 122751 w 1557753"/>
              <a:gd name="connsiteY26" fmla="*/ 1028369 h 2277385"/>
              <a:gd name="connsiteX27" fmla="*/ 122747 w 1557753"/>
              <a:gd name="connsiteY27" fmla="*/ 1028369 h 2277385"/>
              <a:gd name="connsiteX28" fmla="*/ 113310 w 1557753"/>
              <a:gd name="connsiteY28" fmla="*/ 1028369 h 2277385"/>
              <a:gd name="connsiteX29" fmla="*/ 113189 w 1557753"/>
              <a:gd name="connsiteY29" fmla="*/ 1026928 h 2277385"/>
              <a:gd name="connsiteX30" fmla="*/ 74971 w 1557753"/>
              <a:gd name="connsiteY30" fmla="*/ 1021169 h 2277385"/>
              <a:gd name="connsiteX31" fmla="*/ 0 w 1557753"/>
              <a:gd name="connsiteY31" fmla="*/ 936737 h 22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7753" h="2277385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940103" y="1813854"/>
            <a:ext cx="105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exercise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3734523" y="1407734"/>
            <a:ext cx="1557753" cy="2277385"/>
          </a:xfrm>
          <a:custGeom>
            <a:avLst/>
            <a:gdLst>
              <a:gd name="connsiteX0" fmla="*/ 0 w 1557753"/>
              <a:gd name="connsiteY0" fmla="*/ 936737 h 2277385"/>
              <a:gd name="connsiteX1" fmla="*/ 9646 w 1557753"/>
              <a:gd name="connsiteY1" fmla="*/ 901069 h 2277385"/>
              <a:gd name="connsiteX2" fmla="*/ 15362 w 1557753"/>
              <a:gd name="connsiteY2" fmla="*/ 894742 h 2277385"/>
              <a:gd name="connsiteX3" fmla="*/ 13409 w 1557753"/>
              <a:gd name="connsiteY3" fmla="*/ 894184 h 2277385"/>
              <a:gd name="connsiteX4" fmla="*/ 677067 w 1557753"/>
              <a:gd name="connsiteY4" fmla="*/ 40023 h 2277385"/>
              <a:gd name="connsiteX5" fmla="*/ 678024 w 1557753"/>
              <a:gd name="connsiteY5" fmla="*/ 41497 h 2277385"/>
              <a:gd name="connsiteX6" fmla="*/ 691263 w 1557753"/>
              <a:gd name="connsiteY6" fmla="*/ 26840 h 2277385"/>
              <a:gd name="connsiteX7" fmla="*/ 778061 w 1557753"/>
              <a:gd name="connsiteY7" fmla="*/ 0 h 2277385"/>
              <a:gd name="connsiteX8" fmla="*/ 864860 w 1557753"/>
              <a:gd name="connsiteY8" fmla="*/ 26840 h 2277385"/>
              <a:gd name="connsiteX9" fmla="*/ 878704 w 1557753"/>
              <a:gd name="connsiteY9" fmla="*/ 42168 h 2277385"/>
              <a:gd name="connsiteX10" fmla="*/ 880154 w 1557753"/>
              <a:gd name="connsiteY10" fmla="*/ 41436 h 2277385"/>
              <a:gd name="connsiteX11" fmla="*/ 1542082 w 1557753"/>
              <a:gd name="connsiteY11" fmla="*/ 893370 h 2277385"/>
              <a:gd name="connsiteX12" fmla="*/ 1541355 w 1557753"/>
              <a:gd name="connsiteY12" fmla="*/ 893594 h 2277385"/>
              <a:gd name="connsiteX13" fmla="*/ 1548106 w 1557753"/>
              <a:gd name="connsiteY13" fmla="*/ 901069 h 2277385"/>
              <a:gd name="connsiteX14" fmla="*/ 1557753 w 1557753"/>
              <a:gd name="connsiteY14" fmla="*/ 936737 h 2277385"/>
              <a:gd name="connsiteX15" fmla="*/ 1482782 w 1557753"/>
              <a:gd name="connsiteY15" fmla="*/ 1021169 h 2277385"/>
              <a:gd name="connsiteX16" fmla="*/ 1444460 w 1557753"/>
              <a:gd name="connsiteY16" fmla="*/ 1026944 h 2277385"/>
              <a:gd name="connsiteX17" fmla="*/ 1444118 w 1557753"/>
              <a:gd name="connsiteY17" fmla="*/ 1028369 h 2277385"/>
              <a:gd name="connsiteX18" fmla="*/ 1435006 w 1557753"/>
              <a:gd name="connsiteY18" fmla="*/ 1028369 h 2277385"/>
              <a:gd name="connsiteX19" fmla="*/ 1435002 w 1557753"/>
              <a:gd name="connsiteY19" fmla="*/ 1028369 h 2277385"/>
              <a:gd name="connsiteX20" fmla="*/ 1434998 w 1557753"/>
              <a:gd name="connsiteY20" fmla="*/ 1028369 h 2277385"/>
              <a:gd name="connsiteX21" fmla="*/ 1231107 w 1557753"/>
              <a:gd name="connsiteY21" fmla="*/ 1028369 h 2277385"/>
              <a:gd name="connsiteX22" fmla="*/ 1231107 w 1557753"/>
              <a:gd name="connsiteY22" fmla="*/ 2277385 h 2277385"/>
              <a:gd name="connsiteX23" fmla="*/ 326646 w 1557753"/>
              <a:gd name="connsiteY23" fmla="*/ 2277385 h 2277385"/>
              <a:gd name="connsiteX24" fmla="*/ 326646 w 1557753"/>
              <a:gd name="connsiteY24" fmla="*/ 1028369 h 2277385"/>
              <a:gd name="connsiteX25" fmla="*/ 122756 w 1557753"/>
              <a:gd name="connsiteY25" fmla="*/ 1028369 h 2277385"/>
              <a:gd name="connsiteX26" fmla="*/ 122751 w 1557753"/>
              <a:gd name="connsiteY26" fmla="*/ 1028369 h 2277385"/>
              <a:gd name="connsiteX27" fmla="*/ 122747 w 1557753"/>
              <a:gd name="connsiteY27" fmla="*/ 1028369 h 2277385"/>
              <a:gd name="connsiteX28" fmla="*/ 113310 w 1557753"/>
              <a:gd name="connsiteY28" fmla="*/ 1028369 h 2277385"/>
              <a:gd name="connsiteX29" fmla="*/ 113189 w 1557753"/>
              <a:gd name="connsiteY29" fmla="*/ 1026928 h 2277385"/>
              <a:gd name="connsiteX30" fmla="*/ 74971 w 1557753"/>
              <a:gd name="connsiteY30" fmla="*/ 1021169 h 2277385"/>
              <a:gd name="connsiteX31" fmla="*/ 0 w 1557753"/>
              <a:gd name="connsiteY31" fmla="*/ 936737 h 22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7753" h="2277385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860319" y="1982691"/>
            <a:ext cx="13061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</a:rPr>
              <a:t> 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Excessive drinking</a:t>
            </a:r>
            <a:endParaRPr lang="zh-CN" alt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 rot="10800000">
            <a:off x="6835510" y="3838806"/>
            <a:ext cx="1557753" cy="2277385"/>
          </a:xfrm>
          <a:custGeom>
            <a:avLst/>
            <a:gdLst>
              <a:gd name="connsiteX0" fmla="*/ 0 w 1557753"/>
              <a:gd name="connsiteY0" fmla="*/ 936737 h 2277385"/>
              <a:gd name="connsiteX1" fmla="*/ 9646 w 1557753"/>
              <a:gd name="connsiteY1" fmla="*/ 901069 h 2277385"/>
              <a:gd name="connsiteX2" fmla="*/ 15362 w 1557753"/>
              <a:gd name="connsiteY2" fmla="*/ 894742 h 2277385"/>
              <a:gd name="connsiteX3" fmla="*/ 13409 w 1557753"/>
              <a:gd name="connsiteY3" fmla="*/ 894184 h 2277385"/>
              <a:gd name="connsiteX4" fmla="*/ 677067 w 1557753"/>
              <a:gd name="connsiteY4" fmla="*/ 40023 h 2277385"/>
              <a:gd name="connsiteX5" fmla="*/ 678024 w 1557753"/>
              <a:gd name="connsiteY5" fmla="*/ 41497 h 2277385"/>
              <a:gd name="connsiteX6" fmla="*/ 691263 w 1557753"/>
              <a:gd name="connsiteY6" fmla="*/ 26840 h 2277385"/>
              <a:gd name="connsiteX7" fmla="*/ 778061 w 1557753"/>
              <a:gd name="connsiteY7" fmla="*/ 0 h 2277385"/>
              <a:gd name="connsiteX8" fmla="*/ 864860 w 1557753"/>
              <a:gd name="connsiteY8" fmla="*/ 26840 h 2277385"/>
              <a:gd name="connsiteX9" fmla="*/ 878704 w 1557753"/>
              <a:gd name="connsiteY9" fmla="*/ 42168 h 2277385"/>
              <a:gd name="connsiteX10" fmla="*/ 880154 w 1557753"/>
              <a:gd name="connsiteY10" fmla="*/ 41436 h 2277385"/>
              <a:gd name="connsiteX11" fmla="*/ 1542082 w 1557753"/>
              <a:gd name="connsiteY11" fmla="*/ 893370 h 2277385"/>
              <a:gd name="connsiteX12" fmla="*/ 1541355 w 1557753"/>
              <a:gd name="connsiteY12" fmla="*/ 893594 h 2277385"/>
              <a:gd name="connsiteX13" fmla="*/ 1548106 w 1557753"/>
              <a:gd name="connsiteY13" fmla="*/ 901069 h 2277385"/>
              <a:gd name="connsiteX14" fmla="*/ 1557753 w 1557753"/>
              <a:gd name="connsiteY14" fmla="*/ 936737 h 2277385"/>
              <a:gd name="connsiteX15" fmla="*/ 1482782 w 1557753"/>
              <a:gd name="connsiteY15" fmla="*/ 1021169 h 2277385"/>
              <a:gd name="connsiteX16" fmla="*/ 1444460 w 1557753"/>
              <a:gd name="connsiteY16" fmla="*/ 1026944 h 2277385"/>
              <a:gd name="connsiteX17" fmla="*/ 1444118 w 1557753"/>
              <a:gd name="connsiteY17" fmla="*/ 1028369 h 2277385"/>
              <a:gd name="connsiteX18" fmla="*/ 1435006 w 1557753"/>
              <a:gd name="connsiteY18" fmla="*/ 1028369 h 2277385"/>
              <a:gd name="connsiteX19" fmla="*/ 1435002 w 1557753"/>
              <a:gd name="connsiteY19" fmla="*/ 1028369 h 2277385"/>
              <a:gd name="connsiteX20" fmla="*/ 1434998 w 1557753"/>
              <a:gd name="connsiteY20" fmla="*/ 1028369 h 2277385"/>
              <a:gd name="connsiteX21" fmla="*/ 1231107 w 1557753"/>
              <a:gd name="connsiteY21" fmla="*/ 1028369 h 2277385"/>
              <a:gd name="connsiteX22" fmla="*/ 1231107 w 1557753"/>
              <a:gd name="connsiteY22" fmla="*/ 2277385 h 2277385"/>
              <a:gd name="connsiteX23" fmla="*/ 326646 w 1557753"/>
              <a:gd name="connsiteY23" fmla="*/ 2277385 h 2277385"/>
              <a:gd name="connsiteX24" fmla="*/ 326646 w 1557753"/>
              <a:gd name="connsiteY24" fmla="*/ 1028369 h 2277385"/>
              <a:gd name="connsiteX25" fmla="*/ 122756 w 1557753"/>
              <a:gd name="connsiteY25" fmla="*/ 1028369 h 2277385"/>
              <a:gd name="connsiteX26" fmla="*/ 122751 w 1557753"/>
              <a:gd name="connsiteY26" fmla="*/ 1028369 h 2277385"/>
              <a:gd name="connsiteX27" fmla="*/ 122747 w 1557753"/>
              <a:gd name="connsiteY27" fmla="*/ 1028369 h 2277385"/>
              <a:gd name="connsiteX28" fmla="*/ 113310 w 1557753"/>
              <a:gd name="connsiteY28" fmla="*/ 1028369 h 2277385"/>
              <a:gd name="connsiteX29" fmla="*/ 113189 w 1557753"/>
              <a:gd name="connsiteY29" fmla="*/ 1026928 h 2277385"/>
              <a:gd name="connsiteX30" fmla="*/ 74971 w 1557753"/>
              <a:gd name="connsiteY30" fmla="*/ 1021169 h 2277385"/>
              <a:gd name="connsiteX31" fmla="*/ 0 w 1557753"/>
              <a:gd name="connsiteY31" fmla="*/ 936737 h 22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7753" h="2277385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062446" y="4745467"/>
            <a:ext cx="10535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Fried foods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 rot="16200000">
            <a:off x="4094339" y="4198622"/>
            <a:ext cx="1557753" cy="2277385"/>
          </a:xfrm>
          <a:custGeom>
            <a:avLst/>
            <a:gdLst>
              <a:gd name="connsiteX0" fmla="*/ 0 w 1557753"/>
              <a:gd name="connsiteY0" fmla="*/ 936737 h 2277385"/>
              <a:gd name="connsiteX1" fmla="*/ 9646 w 1557753"/>
              <a:gd name="connsiteY1" fmla="*/ 901069 h 2277385"/>
              <a:gd name="connsiteX2" fmla="*/ 15362 w 1557753"/>
              <a:gd name="connsiteY2" fmla="*/ 894742 h 2277385"/>
              <a:gd name="connsiteX3" fmla="*/ 13409 w 1557753"/>
              <a:gd name="connsiteY3" fmla="*/ 894184 h 2277385"/>
              <a:gd name="connsiteX4" fmla="*/ 677067 w 1557753"/>
              <a:gd name="connsiteY4" fmla="*/ 40023 h 2277385"/>
              <a:gd name="connsiteX5" fmla="*/ 678024 w 1557753"/>
              <a:gd name="connsiteY5" fmla="*/ 41497 h 2277385"/>
              <a:gd name="connsiteX6" fmla="*/ 691263 w 1557753"/>
              <a:gd name="connsiteY6" fmla="*/ 26840 h 2277385"/>
              <a:gd name="connsiteX7" fmla="*/ 778061 w 1557753"/>
              <a:gd name="connsiteY7" fmla="*/ 0 h 2277385"/>
              <a:gd name="connsiteX8" fmla="*/ 864860 w 1557753"/>
              <a:gd name="connsiteY8" fmla="*/ 26840 h 2277385"/>
              <a:gd name="connsiteX9" fmla="*/ 878704 w 1557753"/>
              <a:gd name="connsiteY9" fmla="*/ 42168 h 2277385"/>
              <a:gd name="connsiteX10" fmla="*/ 880154 w 1557753"/>
              <a:gd name="connsiteY10" fmla="*/ 41436 h 2277385"/>
              <a:gd name="connsiteX11" fmla="*/ 1542082 w 1557753"/>
              <a:gd name="connsiteY11" fmla="*/ 893370 h 2277385"/>
              <a:gd name="connsiteX12" fmla="*/ 1541355 w 1557753"/>
              <a:gd name="connsiteY12" fmla="*/ 893594 h 2277385"/>
              <a:gd name="connsiteX13" fmla="*/ 1548106 w 1557753"/>
              <a:gd name="connsiteY13" fmla="*/ 901069 h 2277385"/>
              <a:gd name="connsiteX14" fmla="*/ 1557753 w 1557753"/>
              <a:gd name="connsiteY14" fmla="*/ 936737 h 2277385"/>
              <a:gd name="connsiteX15" fmla="*/ 1482782 w 1557753"/>
              <a:gd name="connsiteY15" fmla="*/ 1021169 h 2277385"/>
              <a:gd name="connsiteX16" fmla="*/ 1444460 w 1557753"/>
              <a:gd name="connsiteY16" fmla="*/ 1026944 h 2277385"/>
              <a:gd name="connsiteX17" fmla="*/ 1444118 w 1557753"/>
              <a:gd name="connsiteY17" fmla="*/ 1028369 h 2277385"/>
              <a:gd name="connsiteX18" fmla="*/ 1435006 w 1557753"/>
              <a:gd name="connsiteY18" fmla="*/ 1028369 h 2277385"/>
              <a:gd name="connsiteX19" fmla="*/ 1435002 w 1557753"/>
              <a:gd name="connsiteY19" fmla="*/ 1028369 h 2277385"/>
              <a:gd name="connsiteX20" fmla="*/ 1434998 w 1557753"/>
              <a:gd name="connsiteY20" fmla="*/ 1028369 h 2277385"/>
              <a:gd name="connsiteX21" fmla="*/ 1231107 w 1557753"/>
              <a:gd name="connsiteY21" fmla="*/ 1028369 h 2277385"/>
              <a:gd name="connsiteX22" fmla="*/ 1231107 w 1557753"/>
              <a:gd name="connsiteY22" fmla="*/ 2277385 h 2277385"/>
              <a:gd name="connsiteX23" fmla="*/ 326646 w 1557753"/>
              <a:gd name="connsiteY23" fmla="*/ 2277385 h 2277385"/>
              <a:gd name="connsiteX24" fmla="*/ 326646 w 1557753"/>
              <a:gd name="connsiteY24" fmla="*/ 1028369 h 2277385"/>
              <a:gd name="connsiteX25" fmla="*/ 122756 w 1557753"/>
              <a:gd name="connsiteY25" fmla="*/ 1028369 h 2277385"/>
              <a:gd name="connsiteX26" fmla="*/ 122751 w 1557753"/>
              <a:gd name="connsiteY26" fmla="*/ 1028369 h 2277385"/>
              <a:gd name="connsiteX27" fmla="*/ 122747 w 1557753"/>
              <a:gd name="connsiteY27" fmla="*/ 1028369 h 2277385"/>
              <a:gd name="connsiteX28" fmla="*/ 113310 w 1557753"/>
              <a:gd name="connsiteY28" fmla="*/ 1028369 h 2277385"/>
              <a:gd name="connsiteX29" fmla="*/ 113189 w 1557753"/>
              <a:gd name="connsiteY29" fmla="*/ 1026928 h 2277385"/>
              <a:gd name="connsiteX30" fmla="*/ 74971 w 1557753"/>
              <a:gd name="connsiteY30" fmla="*/ 1021169 h 2277385"/>
              <a:gd name="connsiteX31" fmla="*/ 0 w 1557753"/>
              <a:gd name="connsiteY31" fmla="*/ 936737 h 2277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557753" h="2277385">
                <a:moveTo>
                  <a:pt x="0" y="936737"/>
                </a:moveTo>
                <a:cubicBezTo>
                  <a:pt x="0" y="924085"/>
                  <a:pt x="3434" y="912032"/>
                  <a:pt x="9646" y="901069"/>
                </a:cubicBezTo>
                <a:lnTo>
                  <a:pt x="15362" y="894742"/>
                </a:lnTo>
                <a:lnTo>
                  <a:pt x="13409" y="894184"/>
                </a:lnTo>
                <a:lnTo>
                  <a:pt x="677067" y="40023"/>
                </a:lnTo>
                <a:lnTo>
                  <a:pt x="678024" y="41497"/>
                </a:lnTo>
                <a:lnTo>
                  <a:pt x="691263" y="26840"/>
                </a:lnTo>
                <a:cubicBezTo>
                  <a:pt x="713476" y="10258"/>
                  <a:pt x="744164" y="0"/>
                  <a:pt x="778061" y="0"/>
                </a:cubicBezTo>
                <a:cubicBezTo>
                  <a:pt x="811958" y="0"/>
                  <a:pt x="842646" y="10258"/>
                  <a:pt x="864860" y="26840"/>
                </a:cubicBezTo>
                <a:lnTo>
                  <a:pt x="878704" y="42168"/>
                </a:lnTo>
                <a:lnTo>
                  <a:pt x="880154" y="41436"/>
                </a:lnTo>
                <a:lnTo>
                  <a:pt x="1542082" y="893370"/>
                </a:lnTo>
                <a:lnTo>
                  <a:pt x="1541355" y="893594"/>
                </a:lnTo>
                <a:lnTo>
                  <a:pt x="1548106" y="901069"/>
                </a:lnTo>
                <a:cubicBezTo>
                  <a:pt x="1554318" y="912032"/>
                  <a:pt x="1557753" y="924085"/>
                  <a:pt x="1557753" y="936737"/>
                </a:cubicBezTo>
                <a:cubicBezTo>
                  <a:pt x="1557753" y="974692"/>
                  <a:pt x="1526840" y="1007258"/>
                  <a:pt x="1482782" y="1021169"/>
                </a:cubicBezTo>
                <a:lnTo>
                  <a:pt x="1444460" y="1026944"/>
                </a:lnTo>
                <a:lnTo>
                  <a:pt x="1444118" y="1028369"/>
                </a:lnTo>
                <a:lnTo>
                  <a:pt x="1435006" y="1028369"/>
                </a:lnTo>
                <a:lnTo>
                  <a:pt x="1435002" y="1028369"/>
                </a:lnTo>
                <a:lnTo>
                  <a:pt x="1434998" y="1028369"/>
                </a:lnTo>
                <a:lnTo>
                  <a:pt x="1231107" y="1028369"/>
                </a:lnTo>
                <a:lnTo>
                  <a:pt x="1231107" y="2277385"/>
                </a:lnTo>
                <a:lnTo>
                  <a:pt x="326646" y="2277385"/>
                </a:lnTo>
                <a:lnTo>
                  <a:pt x="326646" y="1028369"/>
                </a:lnTo>
                <a:lnTo>
                  <a:pt x="122756" y="1028369"/>
                </a:lnTo>
                <a:lnTo>
                  <a:pt x="122751" y="1028369"/>
                </a:lnTo>
                <a:lnTo>
                  <a:pt x="122747" y="1028369"/>
                </a:lnTo>
                <a:lnTo>
                  <a:pt x="113310" y="1028369"/>
                </a:lnTo>
                <a:lnTo>
                  <a:pt x="113189" y="1026928"/>
                </a:lnTo>
                <a:lnTo>
                  <a:pt x="74971" y="1021169"/>
                </a:lnTo>
                <a:cubicBezTo>
                  <a:pt x="30913" y="1007258"/>
                  <a:pt x="0" y="974692"/>
                  <a:pt x="0" y="936737"/>
                </a:cubicBezTo>
                <a:close/>
              </a:path>
            </a:pathLst>
          </a:custGeom>
          <a:solidFill>
            <a:srgbClr val="F29B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4125622" y="5037854"/>
            <a:ext cx="12464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Skipping breakfast</a:t>
            </a:r>
            <a:endParaRPr lang="zh-CN" alt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721059" y="306972"/>
            <a:ext cx="8448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Facing health challenge?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4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3045062"/>
              </p:ext>
            </p:extLst>
          </p:nvPr>
        </p:nvGraphicFramePr>
        <p:xfrm>
          <a:off x="1549593" y="378483"/>
          <a:ext cx="701779" cy="689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多媒體項目" r:id="rId6" imgW="4016520" imgH="3945240" progId="MS_ClipArt_Gallery.2">
                  <p:embed/>
                </p:oleObj>
              </mc:Choice>
              <mc:Fallback>
                <p:oleObj name="多媒體項目" r:id="rId6" imgW="4016520" imgH="3945240" progId="MS_ClipArt_Gallery.2">
                  <p:embed/>
                  <p:pic>
                    <p:nvPicPr>
                      <p:cNvPr id="41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9593" y="378483"/>
                        <a:ext cx="701779" cy="68935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5" name="图片 4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247" y="2141320"/>
            <a:ext cx="1345852" cy="134585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3" y="1054522"/>
            <a:ext cx="872334" cy="2202215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242" y="2275079"/>
            <a:ext cx="542694" cy="542694"/>
          </a:xfrm>
          <a:prstGeom prst="rect">
            <a:avLst/>
          </a:prstGeom>
        </p:spPr>
      </p:pic>
      <p:sp>
        <p:nvSpPr>
          <p:cNvPr id="58" name="流程图: 接点 57"/>
          <p:cNvSpPr>
            <a:spLocks noChangeAspect="1"/>
          </p:cNvSpPr>
          <p:nvPr/>
        </p:nvSpPr>
        <p:spPr>
          <a:xfrm>
            <a:off x="3037168" y="5188533"/>
            <a:ext cx="533455" cy="532446"/>
          </a:xfrm>
          <a:prstGeom prst="flowChartConnector">
            <a:avLst/>
          </a:prstGeom>
          <a:noFill/>
          <a:ln>
            <a:solidFill>
              <a:srgbClr val="D486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流程图: 接点 60"/>
          <p:cNvSpPr>
            <a:spLocks noChangeAspect="1"/>
          </p:cNvSpPr>
          <p:nvPr/>
        </p:nvSpPr>
        <p:spPr>
          <a:xfrm>
            <a:off x="8618868" y="5191784"/>
            <a:ext cx="533455" cy="532446"/>
          </a:xfrm>
          <a:prstGeom prst="flowChartConnector">
            <a:avLst/>
          </a:prstGeom>
          <a:noFill/>
          <a:ln>
            <a:solidFill>
              <a:srgbClr val="E627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78662" y="3061396"/>
            <a:ext cx="25902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Liver Damage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270148" y="1084810"/>
            <a:ext cx="1369406" cy="36577"/>
            <a:chOff x="5331010" y="976966"/>
            <a:chExt cx="1369406" cy="36577"/>
          </a:xfrm>
        </p:grpSpPr>
        <p:sp>
          <p:nvSpPr>
            <p:cNvPr id="32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3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4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5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6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7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96" y="4459546"/>
            <a:ext cx="2689756" cy="1990419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66" y="5223672"/>
            <a:ext cx="468913" cy="468913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8292" y="1946411"/>
            <a:ext cx="490748" cy="490748"/>
          </a:xfrm>
          <a:prstGeom prst="rect">
            <a:avLst/>
          </a:prstGeom>
        </p:spPr>
      </p:pic>
      <p:sp>
        <p:nvSpPr>
          <p:cNvPr id="38" name="流程图: 接点 37"/>
          <p:cNvSpPr>
            <a:spLocks noChangeAspect="1"/>
          </p:cNvSpPr>
          <p:nvPr/>
        </p:nvSpPr>
        <p:spPr>
          <a:xfrm>
            <a:off x="8544054" y="1925562"/>
            <a:ext cx="533455" cy="532446"/>
          </a:xfrm>
          <a:prstGeom prst="flowChartConnector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079" y="5223672"/>
            <a:ext cx="490643" cy="49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58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762" y="1707660"/>
            <a:ext cx="3399486" cy="4824143"/>
          </a:xfrm>
          <a:prstGeom prst="rect">
            <a:avLst/>
          </a:prstGeom>
        </p:spPr>
      </p:pic>
      <p:sp>
        <p:nvSpPr>
          <p:cNvPr id="4" name="TextBox 145"/>
          <p:cNvSpPr txBox="1"/>
          <p:nvPr/>
        </p:nvSpPr>
        <p:spPr>
          <a:xfrm>
            <a:off x="2776343" y="2514988"/>
            <a:ext cx="2127345" cy="41549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altLang="zh-CN" dirty="0"/>
              <a:t> </a:t>
            </a:r>
            <a:r>
              <a:rPr lang="en-US" altLang="zh-CN" sz="2400" b="1" dirty="0">
                <a:solidFill>
                  <a:srgbClr val="F18618"/>
                </a:solidFill>
              </a:rPr>
              <a:t>Dull skin</a:t>
            </a:r>
          </a:p>
        </p:txBody>
      </p:sp>
      <p:sp>
        <p:nvSpPr>
          <p:cNvPr id="5" name="TextBox 156"/>
          <p:cNvSpPr txBox="1"/>
          <p:nvPr/>
        </p:nvSpPr>
        <p:spPr>
          <a:xfrm>
            <a:off x="2870250" y="1534617"/>
            <a:ext cx="2058097" cy="35393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Lato Regular"/>
                <a:cs typeface="Lato Regular"/>
              </a:rPr>
              <a:t>Sweating</a:t>
            </a:r>
            <a:endParaRPr lang="id-ID" sz="2000" b="1" dirty="0">
              <a:solidFill>
                <a:schemeClr val="accent3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6" name="TextBox 157"/>
          <p:cNvSpPr txBox="1"/>
          <p:nvPr/>
        </p:nvSpPr>
        <p:spPr>
          <a:xfrm>
            <a:off x="314992" y="2336532"/>
            <a:ext cx="1896591" cy="35393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r>
              <a:rPr lang="en-US" altLang="zh-CN" sz="2000" b="1" dirty="0">
                <a:solidFill>
                  <a:srgbClr val="FFC000"/>
                </a:solidFill>
                <a:latin typeface="Lato Regular"/>
                <a:cs typeface="Lato Regular"/>
              </a:rPr>
              <a:t>Loss appetite</a:t>
            </a:r>
            <a:endParaRPr lang="id-ID" sz="2000" b="1" dirty="0">
              <a:solidFill>
                <a:srgbClr val="FFC000"/>
              </a:solidFill>
              <a:latin typeface="Lato Regular"/>
              <a:cs typeface="Lato Regular"/>
            </a:endParaRPr>
          </a:p>
        </p:txBody>
      </p:sp>
      <p:sp>
        <p:nvSpPr>
          <p:cNvPr id="7" name="TextBox 161"/>
          <p:cNvSpPr txBox="1"/>
          <p:nvPr/>
        </p:nvSpPr>
        <p:spPr>
          <a:xfrm>
            <a:off x="10640929" y="3253866"/>
            <a:ext cx="1610799" cy="538601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C00000"/>
                </a:solidFill>
                <a:latin typeface="Lato Regular"/>
                <a:cs typeface="Lato Regular"/>
              </a:rPr>
              <a:t>Angry and anxious</a:t>
            </a:r>
            <a:endParaRPr lang="id-ID" altLang="zh-CN" sz="1600" b="1" dirty="0">
              <a:solidFill>
                <a:srgbClr val="C00000"/>
              </a:solidFill>
              <a:latin typeface="Lato Regular"/>
              <a:cs typeface="Lato Regular"/>
            </a:endParaRPr>
          </a:p>
        </p:txBody>
      </p:sp>
      <p:sp>
        <p:nvSpPr>
          <p:cNvPr id="8" name="TextBox 167"/>
          <p:cNvSpPr txBox="1"/>
          <p:nvPr/>
        </p:nvSpPr>
        <p:spPr>
          <a:xfrm>
            <a:off x="394087" y="4297821"/>
            <a:ext cx="1896591" cy="32315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00B050"/>
                </a:solidFill>
                <a:latin typeface="Lato Regular"/>
                <a:cs typeface="Lato Regular"/>
              </a:rPr>
              <a:t>Nosebleeds</a:t>
            </a:r>
            <a:endParaRPr lang="id-ID" b="1" dirty="0">
              <a:solidFill>
                <a:srgbClr val="00B050"/>
              </a:solidFill>
              <a:latin typeface="Lato Regular"/>
              <a:cs typeface="Lato Regular"/>
            </a:endParaRPr>
          </a:p>
        </p:txBody>
      </p:sp>
      <p:sp>
        <p:nvSpPr>
          <p:cNvPr id="10" name="TextBox 35"/>
          <p:cNvSpPr txBox="1"/>
          <p:nvPr/>
        </p:nvSpPr>
        <p:spPr>
          <a:xfrm>
            <a:off x="826130" y="340467"/>
            <a:ext cx="104687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liver , root of life</a:t>
            </a:r>
            <a:endParaRPr lang="id-ID" sz="3600" b="1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0" name="Freeform 1"/>
          <p:cNvSpPr>
            <a:spLocks noChangeArrowheads="1"/>
          </p:cNvSpPr>
          <p:nvPr/>
        </p:nvSpPr>
        <p:spPr bwMode="auto">
          <a:xfrm rot="5594423" flipV="1">
            <a:off x="788389" y="2125948"/>
            <a:ext cx="3881704" cy="3220989"/>
          </a:xfrm>
          <a:custGeom>
            <a:avLst/>
            <a:gdLst>
              <a:gd name="T0" fmla="*/ 12686 w 12993"/>
              <a:gd name="T1" fmla="*/ 4080 h 11401"/>
              <a:gd name="T2" fmla="*/ 12606 w 12993"/>
              <a:gd name="T3" fmla="*/ 3587 h 11401"/>
              <a:gd name="T4" fmla="*/ 11918 w 12993"/>
              <a:gd name="T5" fmla="*/ 4946 h 11401"/>
              <a:gd name="T6" fmla="*/ 9222 w 12993"/>
              <a:gd name="T7" fmla="*/ 4608 h 11401"/>
              <a:gd name="T8" fmla="*/ 9147 w 12993"/>
              <a:gd name="T9" fmla="*/ 3773 h 11401"/>
              <a:gd name="T10" fmla="*/ 9139 w 12993"/>
              <a:gd name="T11" fmla="*/ 3805 h 11401"/>
              <a:gd name="T12" fmla="*/ 8172 w 12993"/>
              <a:gd name="T13" fmla="*/ 4251 h 11401"/>
              <a:gd name="T14" fmla="*/ 7170 w 12993"/>
              <a:gd name="T15" fmla="*/ 2648 h 11401"/>
              <a:gd name="T16" fmla="*/ 8033 w 12993"/>
              <a:gd name="T17" fmla="*/ 2115 h 11401"/>
              <a:gd name="T18" fmla="*/ 8252 w 12993"/>
              <a:gd name="T19" fmla="*/ 2648 h 11401"/>
              <a:gd name="T20" fmla="*/ 7799 w 12993"/>
              <a:gd name="T21" fmla="*/ 1924 h 11401"/>
              <a:gd name="T22" fmla="*/ 7751 w 12993"/>
              <a:gd name="T23" fmla="*/ 218 h 11401"/>
              <a:gd name="T24" fmla="*/ 7699 w 12993"/>
              <a:gd name="T25" fmla="*/ 171 h 11401"/>
              <a:gd name="T26" fmla="*/ 7091 w 12993"/>
              <a:gd name="T27" fmla="*/ 20 h 11401"/>
              <a:gd name="T28" fmla="*/ 6812 w 12993"/>
              <a:gd name="T29" fmla="*/ 2517 h 11401"/>
              <a:gd name="T30" fmla="*/ 5373 w 12993"/>
              <a:gd name="T31" fmla="*/ 2553 h 11401"/>
              <a:gd name="T32" fmla="*/ 5663 w 12993"/>
              <a:gd name="T33" fmla="*/ 1407 h 11401"/>
              <a:gd name="T34" fmla="*/ 4689 w 12993"/>
              <a:gd name="T35" fmla="*/ 2139 h 11401"/>
              <a:gd name="T36" fmla="*/ 4017 w 12993"/>
              <a:gd name="T37" fmla="*/ 1173 h 11401"/>
              <a:gd name="T38" fmla="*/ 4029 w 12993"/>
              <a:gd name="T39" fmla="*/ 1292 h 11401"/>
              <a:gd name="T40" fmla="*/ 3619 w 12993"/>
              <a:gd name="T41" fmla="*/ 2167 h 11401"/>
              <a:gd name="T42" fmla="*/ 3313 w 12993"/>
              <a:gd name="T43" fmla="*/ 1952 h 11401"/>
              <a:gd name="T44" fmla="*/ 4108 w 12993"/>
              <a:gd name="T45" fmla="*/ 2207 h 11401"/>
              <a:gd name="T46" fmla="*/ 6009 w 12993"/>
              <a:gd name="T47" fmla="*/ 3038 h 11401"/>
              <a:gd name="T48" fmla="*/ 6586 w 12993"/>
              <a:gd name="T49" fmla="*/ 4708 h 11401"/>
              <a:gd name="T50" fmla="*/ 4303 w 12993"/>
              <a:gd name="T51" fmla="*/ 4943 h 11401"/>
              <a:gd name="T52" fmla="*/ 2991 w 12993"/>
              <a:gd name="T53" fmla="*/ 3121 h 11401"/>
              <a:gd name="T54" fmla="*/ 2967 w 12993"/>
              <a:gd name="T55" fmla="*/ 4326 h 11401"/>
              <a:gd name="T56" fmla="*/ 283 w 12993"/>
              <a:gd name="T57" fmla="*/ 2505 h 11401"/>
              <a:gd name="T58" fmla="*/ 247 w 12993"/>
              <a:gd name="T59" fmla="*/ 2489 h 11401"/>
              <a:gd name="T60" fmla="*/ 219 w 12993"/>
              <a:gd name="T61" fmla="*/ 2521 h 11401"/>
              <a:gd name="T62" fmla="*/ 426 w 12993"/>
              <a:gd name="T63" fmla="*/ 3081 h 11401"/>
              <a:gd name="T64" fmla="*/ 501 w 12993"/>
              <a:gd name="T65" fmla="*/ 3181 h 11401"/>
              <a:gd name="T66" fmla="*/ 1488 w 12993"/>
              <a:gd name="T67" fmla="*/ 3992 h 11401"/>
              <a:gd name="T68" fmla="*/ 617 w 12993"/>
              <a:gd name="T69" fmla="*/ 4740 h 11401"/>
              <a:gd name="T70" fmla="*/ 120 w 12993"/>
              <a:gd name="T71" fmla="*/ 4712 h 11401"/>
              <a:gd name="T72" fmla="*/ 565 w 12993"/>
              <a:gd name="T73" fmla="*/ 5213 h 11401"/>
              <a:gd name="T74" fmla="*/ 800 w 12993"/>
              <a:gd name="T75" fmla="*/ 5730 h 11401"/>
              <a:gd name="T76" fmla="*/ 3579 w 12993"/>
              <a:gd name="T77" fmla="*/ 4919 h 11401"/>
              <a:gd name="T78" fmla="*/ 3508 w 12993"/>
              <a:gd name="T79" fmla="*/ 5786 h 11401"/>
              <a:gd name="T80" fmla="*/ 4418 w 12993"/>
              <a:gd name="T81" fmla="*/ 5690 h 11401"/>
              <a:gd name="T82" fmla="*/ 5846 w 12993"/>
              <a:gd name="T83" fmla="*/ 8859 h 11401"/>
              <a:gd name="T84" fmla="*/ 5822 w 12993"/>
              <a:gd name="T85" fmla="*/ 11218 h 11401"/>
              <a:gd name="T86" fmla="*/ 6152 w 12993"/>
              <a:gd name="T87" fmla="*/ 6493 h 11401"/>
              <a:gd name="T88" fmla="*/ 6844 w 12993"/>
              <a:gd name="T89" fmla="*/ 5074 h 11401"/>
              <a:gd name="T90" fmla="*/ 7659 w 12993"/>
              <a:gd name="T91" fmla="*/ 5742 h 11401"/>
              <a:gd name="T92" fmla="*/ 7480 w 12993"/>
              <a:gd name="T93" fmla="*/ 4664 h 11401"/>
              <a:gd name="T94" fmla="*/ 10944 w 12993"/>
              <a:gd name="T95" fmla="*/ 5372 h 11401"/>
              <a:gd name="T96" fmla="*/ 11914 w 12993"/>
              <a:gd name="T97" fmla="*/ 5559 h 11401"/>
              <a:gd name="T98" fmla="*/ 12006 w 12993"/>
              <a:gd name="T99" fmla="*/ 5595 h 11401"/>
              <a:gd name="T100" fmla="*/ 11807 w 12993"/>
              <a:gd name="T101" fmla="*/ 5189 h 11401"/>
              <a:gd name="T102" fmla="*/ 12964 w 12993"/>
              <a:gd name="T103" fmla="*/ 4887 h 1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93" h="11401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lIns="243770" tIns="121885" rIns="243770" bIns="121885" anchor="ctr"/>
          <a:lstStyle/>
          <a:p>
            <a:endParaRPr lang="en-US" dirty="0">
              <a:latin typeface="Calibri Light"/>
            </a:endParaRPr>
          </a:p>
        </p:txBody>
      </p:sp>
      <p:sp>
        <p:nvSpPr>
          <p:cNvPr id="21" name="TextBox 160"/>
          <p:cNvSpPr txBox="1"/>
          <p:nvPr/>
        </p:nvSpPr>
        <p:spPr>
          <a:xfrm>
            <a:off x="9554887" y="4458186"/>
            <a:ext cx="2326132" cy="353935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accent3">
                    <a:lumMod val="75000"/>
                  </a:schemeClr>
                </a:solidFill>
                <a:latin typeface="Lato Regular"/>
                <a:cs typeface="Lato Regular"/>
              </a:rPr>
              <a:t>Eye dry</a:t>
            </a:r>
          </a:p>
        </p:txBody>
      </p:sp>
      <p:sp>
        <p:nvSpPr>
          <p:cNvPr id="22" name="TextBox 164"/>
          <p:cNvSpPr txBox="1"/>
          <p:nvPr/>
        </p:nvSpPr>
        <p:spPr>
          <a:xfrm>
            <a:off x="8206838" y="1450323"/>
            <a:ext cx="3318061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chemeClr val="accent3">
                    <a:lumMod val="75000"/>
                  </a:schemeClr>
                </a:solidFill>
                <a:latin typeface="Lato Regular"/>
                <a:cs typeface="Lato Regular"/>
              </a:rPr>
              <a:t>Fatigued or exhausted</a:t>
            </a:r>
            <a:endParaRPr lang="id-ID" altLang="zh-CN" sz="1600" b="1" dirty="0">
              <a:solidFill>
                <a:schemeClr val="accent3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3" name="TextBox 165"/>
          <p:cNvSpPr txBox="1"/>
          <p:nvPr/>
        </p:nvSpPr>
        <p:spPr>
          <a:xfrm>
            <a:off x="7880248" y="2422414"/>
            <a:ext cx="1985621" cy="323157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Lato Regular"/>
                <a:cs typeface="Lato Regular"/>
              </a:rPr>
              <a:t>Body odor</a:t>
            </a:r>
            <a:endParaRPr lang="id-ID" altLang="zh-CN" b="1" dirty="0">
              <a:solidFill>
                <a:srgbClr val="FF0000"/>
              </a:solidFill>
              <a:latin typeface="Lato Regular"/>
              <a:cs typeface="Lato Regular"/>
            </a:endParaRPr>
          </a:p>
        </p:txBody>
      </p:sp>
      <p:sp>
        <p:nvSpPr>
          <p:cNvPr id="24" name="TextBox 166"/>
          <p:cNvSpPr txBox="1"/>
          <p:nvPr/>
        </p:nvSpPr>
        <p:spPr>
          <a:xfrm>
            <a:off x="10206996" y="2497961"/>
            <a:ext cx="2037307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B050"/>
                </a:solidFill>
                <a:latin typeface="Lato Regular"/>
                <a:cs typeface="Lato Regular"/>
              </a:rPr>
              <a:t>Drunk suddenly</a:t>
            </a:r>
          </a:p>
        </p:txBody>
      </p:sp>
      <p:sp>
        <p:nvSpPr>
          <p:cNvPr id="25" name="TextBox 168"/>
          <p:cNvSpPr txBox="1"/>
          <p:nvPr/>
        </p:nvSpPr>
        <p:spPr>
          <a:xfrm>
            <a:off x="7725752" y="4992503"/>
            <a:ext cx="1829135" cy="292380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r"/>
            <a:r>
              <a:rPr lang="en-US" altLang="zh-CN" sz="1600" b="1" dirty="0">
                <a:solidFill>
                  <a:srgbClr val="FF0000"/>
                </a:solidFill>
                <a:latin typeface="Lato Regular"/>
                <a:cs typeface="Lato Regular"/>
              </a:rPr>
              <a:t>Poor digestion</a:t>
            </a:r>
            <a:endParaRPr lang="id-ID" sz="1600" b="1" dirty="0">
              <a:solidFill>
                <a:srgbClr val="FF0000"/>
              </a:solidFill>
              <a:latin typeface="Lato Regular"/>
              <a:cs typeface="Lato Regular"/>
            </a:endParaRPr>
          </a:p>
        </p:txBody>
      </p:sp>
      <p:sp>
        <p:nvSpPr>
          <p:cNvPr id="26" name="TextBox 160"/>
          <p:cNvSpPr txBox="1"/>
          <p:nvPr/>
        </p:nvSpPr>
        <p:spPr>
          <a:xfrm>
            <a:off x="9184684" y="5809316"/>
            <a:ext cx="1941561" cy="538601"/>
          </a:xfrm>
          <a:prstGeom prst="rect">
            <a:avLst/>
          </a:prstGeom>
          <a:noFill/>
        </p:spPr>
        <p:txBody>
          <a:bodyPr wrap="square" lIns="45711" tIns="22856" rIns="45711" bIns="22856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  <a:latin typeface="Lato Regular"/>
                <a:cs typeface="Lato Regular"/>
              </a:rPr>
              <a:t>Easy to infections</a:t>
            </a:r>
            <a:endParaRPr lang="id-ID" sz="1600" b="1" dirty="0">
              <a:solidFill>
                <a:schemeClr val="accent1">
                  <a:lumMod val="75000"/>
                </a:schemeClr>
              </a:solidFill>
              <a:latin typeface="Lato Regular"/>
              <a:cs typeface="Lato Regular"/>
            </a:endParaRPr>
          </a:p>
        </p:txBody>
      </p:sp>
      <p:sp>
        <p:nvSpPr>
          <p:cNvPr id="27" name="Freeform 1"/>
          <p:cNvSpPr>
            <a:spLocks noChangeArrowheads="1"/>
          </p:cNvSpPr>
          <p:nvPr/>
        </p:nvSpPr>
        <p:spPr bwMode="auto">
          <a:xfrm rot="5400000">
            <a:off x="7616188" y="2130743"/>
            <a:ext cx="3873522" cy="3313908"/>
          </a:xfrm>
          <a:custGeom>
            <a:avLst/>
            <a:gdLst>
              <a:gd name="T0" fmla="*/ 12686 w 12993"/>
              <a:gd name="T1" fmla="*/ 4080 h 11401"/>
              <a:gd name="T2" fmla="*/ 12606 w 12993"/>
              <a:gd name="T3" fmla="*/ 3587 h 11401"/>
              <a:gd name="T4" fmla="*/ 11918 w 12993"/>
              <a:gd name="T5" fmla="*/ 4946 h 11401"/>
              <a:gd name="T6" fmla="*/ 9222 w 12993"/>
              <a:gd name="T7" fmla="*/ 4608 h 11401"/>
              <a:gd name="T8" fmla="*/ 9147 w 12993"/>
              <a:gd name="T9" fmla="*/ 3773 h 11401"/>
              <a:gd name="T10" fmla="*/ 9139 w 12993"/>
              <a:gd name="T11" fmla="*/ 3805 h 11401"/>
              <a:gd name="T12" fmla="*/ 8172 w 12993"/>
              <a:gd name="T13" fmla="*/ 4251 h 11401"/>
              <a:gd name="T14" fmla="*/ 7170 w 12993"/>
              <a:gd name="T15" fmla="*/ 2648 h 11401"/>
              <a:gd name="T16" fmla="*/ 8033 w 12993"/>
              <a:gd name="T17" fmla="*/ 2115 h 11401"/>
              <a:gd name="T18" fmla="*/ 8252 w 12993"/>
              <a:gd name="T19" fmla="*/ 2648 h 11401"/>
              <a:gd name="T20" fmla="*/ 7799 w 12993"/>
              <a:gd name="T21" fmla="*/ 1924 h 11401"/>
              <a:gd name="T22" fmla="*/ 7751 w 12993"/>
              <a:gd name="T23" fmla="*/ 218 h 11401"/>
              <a:gd name="T24" fmla="*/ 7699 w 12993"/>
              <a:gd name="T25" fmla="*/ 171 h 11401"/>
              <a:gd name="T26" fmla="*/ 7091 w 12993"/>
              <a:gd name="T27" fmla="*/ 20 h 11401"/>
              <a:gd name="T28" fmla="*/ 6812 w 12993"/>
              <a:gd name="T29" fmla="*/ 2517 h 11401"/>
              <a:gd name="T30" fmla="*/ 5373 w 12993"/>
              <a:gd name="T31" fmla="*/ 2553 h 11401"/>
              <a:gd name="T32" fmla="*/ 5663 w 12993"/>
              <a:gd name="T33" fmla="*/ 1407 h 11401"/>
              <a:gd name="T34" fmla="*/ 4689 w 12993"/>
              <a:gd name="T35" fmla="*/ 2139 h 11401"/>
              <a:gd name="T36" fmla="*/ 4017 w 12993"/>
              <a:gd name="T37" fmla="*/ 1173 h 11401"/>
              <a:gd name="T38" fmla="*/ 4029 w 12993"/>
              <a:gd name="T39" fmla="*/ 1292 h 11401"/>
              <a:gd name="T40" fmla="*/ 3619 w 12993"/>
              <a:gd name="T41" fmla="*/ 2167 h 11401"/>
              <a:gd name="T42" fmla="*/ 3313 w 12993"/>
              <a:gd name="T43" fmla="*/ 1952 h 11401"/>
              <a:gd name="T44" fmla="*/ 4108 w 12993"/>
              <a:gd name="T45" fmla="*/ 2207 h 11401"/>
              <a:gd name="T46" fmla="*/ 6009 w 12993"/>
              <a:gd name="T47" fmla="*/ 3038 h 11401"/>
              <a:gd name="T48" fmla="*/ 6586 w 12993"/>
              <a:gd name="T49" fmla="*/ 4708 h 11401"/>
              <a:gd name="T50" fmla="*/ 4303 w 12993"/>
              <a:gd name="T51" fmla="*/ 4943 h 11401"/>
              <a:gd name="T52" fmla="*/ 2991 w 12993"/>
              <a:gd name="T53" fmla="*/ 3121 h 11401"/>
              <a:gd name="T54" fmla="*/ 2967 w 12993"/>
              <a:gd name="T55" fmla="*/ 4326 h 11401"/>
              <a:gd name="T56" fmla="*/ 283 w 12993"/>
              <a:gd name="T57" fmla="*/ 2505 h 11401"/>
              <a:gd name="T58" fmla="*/ 247 w 12993"/>
              <a:gd name="T59" fmla="*/ 2489 h 11401"/>
              <a:gd name="T60" fmla="*/ 219 w 12993"/>
              <a:gd name="T61" fmla="*/ 2521 h 11401"/>
              <a:gd name="T62" fmla="*/ 426 w 12993"/>
              <a:gd name="T63" fmla="*/ 3081 h 11401"/>
              <a:gd name="T64" fmla="*/ 501 w 12993"/>
              <a:gd name="T65" fmla="*/ 3181 h 11401"/>
              <a:gd name="T66" fmla="*/ 1488 w 12993"/>
              <a:gd name="T67" fmla="*/ 3992 h 11401"/>
              <a:gd name="T68" fmla="*/ 617 w 12993"/>
              <a:gd name="T69" fmla="*/ 4740 h 11401"/>
              <a:gd name="T70" fmla="*/ 120 w 12993"/>
              <a:gd name="T71" fmla="*/ 4712 h 11401"/>
              <a:gd name="T72" fmla="*/ 565 w 12993"/>
              <a:gd name="T73" fmla="*/ 5213 h 11401"/>
              <a:gd name="T74" fmla="*/ 800 w 12993"/>
              <a:gd name="T75" fmla="*/ 5730 h 11401"/>
              <a:gd name="T76" fmla="*/ 3579 w 12993"/>
              <a:gd name="T77" fmla="*/ 4919 h 11401"/>
              <a:gd name="T78" fmla="*/ 3508 w 12993"/>
              <a:gd name="T79" fmla="*/ 5786 h 11401"/>
              <a:gd name="T80" fmla="*/ 4418 w 12993"/>
              <a:gd name="T81" fmla="*/ 5690 h 11401"/>
              <a:gd name="T82" fmla="*/ 5846 w 12993"/>
              <a:gd name="T83" fmla="*/ 8859 h 11401"/>
              <a:gd name="T84" fmla="*/ 5822 w 12993"/>
              <a:gd name="T85" fmla="*/ 11218 h 11401"/>
              <a:gd name="T86" fmla="*/ 6152 w 12993"/>
              <a:gd name="T87" fmla="*/ 6493 h 11401"/>
              <a:gd name="T88" fmla="*/ 6844 w 12993"/>
              <a:gd name="T89" fmla="*/ 5074 h 11401"/>
              <a:gd name="T90" fmla="*/ 7659 w 12993"/>
              <a:gd name="T91" fmla="*/ 5742 h 11401"/>
              <a:gd name="T92" fmla="*/ 7480 w 12993"/>
              <a:gd name="T93" fmla="*/ 4664 h 11401"/>
              <a:gd name="T94" fmla="*/ 10944 w 12993"/>
              <a:gd name="T95" fmla="*/ 5372 h 11401"/>
              <a:gd name="T96" fmla="*/ 11914 w 12993"/>
              <a:gd name="T97" fmla="*/ 5559 h 11401"/>
              <a:gd name="T98" fmla="*/ 12006 w 12993"/>
              <a:gd name="T99" fmla="*/ 5595 h 11401"/>
              <a:gd name="T100" fmla="*/ 11807 w 12993"/>
              <a:gd name="T101" fmla="*/ 5189 h 11401"/>
              <a:gd name="T102" fmla="*/ 12964 w 12993"/>
              <a:gd name="T103" fmla="*/ 4887 h 11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993" h="11401">
                <a:moveTo>
                  <a:pt x="12618" y="4457"/>
                </a:moveTo>
                <a:lnTo>
                  <a:pt x="12618" y="4457"/>
                </a:lnTo>
                <a:cubicBezTo>
                  <a:pt x="12662" y="4338"/>
                  <a:pt x="12686" y="4211"/>
                  <a:pt x="12686" y="4080"/>
                </a:cubicBezTo>
                <a:cubicBezTo>
                  <a:pt x="12698" y="3948"/>
                  <a:pt x="12690" y="3805"/>
                  <a:pt x="12662" y="3678"/>
                </a:cubicBezTo>
                <a:cubicBezTo>
                  <a:pt x="12658" y="3642"/>
                  <a:pt x="12650" y="3610"/>
                  <a:pt x="12642" y="3575"/>
                </a:cubicBezTo>
                <a:cubicBezTo>
                  <a:pt x="12634" y="3551"/>
                  <a:pt x="12602" y="3563"/>
                  <a:pt x="12606" y="3587"/>
                </a:cubicBezTo>
                <a:cubicBezTo>
                  <a:pt x="12610" y="3606"/>
                  <a:pt x="12614" y="3630"/>
                  <a:pt x="12618" y="3654"/>
                </a:cubicBezTo>
                <a:cubicBezTo>
                  <a:pt x="12622" y="3690"/>
                  <a:pt x="12630" y="3722"/>
                  <a:pt x="12634" y="3757"/>
                </a:cubicBezTo>
                <a:cubicBezTo>
                  <a:pt x="12670" y="4251"/>
                  <a:pt x="12384" y="4752"/>
                  <a:pt x="11918" y="4946"/>
                </a:cubicBezTo>
                <a:cubicBezTo>
                  <a:pt x="11612" y="5074"/>
                  <a:pt x="11258" y="5102"/>
                  <a:pt x="10928" y="5098"/>
                </a:cubicBezTo>
                <a:cubicBezTo>
                  <a:pt x="10594" y="5090"/>
                  <a:pt x="10260" y="5034"/>
                  <a:pt x="9942" y="4927"/>
                </a:cubicBezTo>
                <a:cubicBezTo>
                  <a:pt x="9691" y="4843"/>
                  <a:pt x="9457" y="4724"/>
                  <a:pt x="9222" y="4608"/>
                </a:cubicBezTo>
                <a:cubicBezTo>
                  <a:pt x="9361" y="4529"/>
                  <a:pt x="9457" y="4390"/>
                  <a:pt x="9465" y="4223"/>
                </a:cubicBezTo>
                <a:cubicBezTo>
                  <a:pt x="9469" y="4036"/>
                  <a:pt x="9349" y="3801"/>
                  <a:pt x="9147" y="3773"/>
                </a:cubicBezTo>
                <a:lnTo>
                  <a:pt x="9147" y="3773"/>
                </a:lnTo>
                <a:lnTo>
                  <a:pt x="9147" y="3773"/>
                </a:lnTo>
                <a:lnTo>
                  <a:pt x="9143" y="3773"/>
                </a:lnTo>
                <a:cubicBezTo>
                  <a:pt x="9123" y="3773"/>
                  <a:pt x="9119" y="3805"/>
                  <a:pt x="9139" y="3805"/>
                </a:cubicBezTo>
                <a:cubicBezTo>
                  <a:pt x="9345" y="3845"/>
                  <a:pt x="9437" y="4072"/>
                  <a:pt x="9357" y="4259"/>
                </a:cubicBezTo>
                <a:cubicBezTo>
                  <a:pt x="9298" y="4402"/>
                  <a:pt x="9178" y="4481"/>
                  <a:pt x="9039" y="4521"/>
                </a:cubicBezTo>
                <a:cubicBezTo>
                  <a:pt x="8765" y="4390"/>
                  <a:pt x="8486" y="4278"/>
                  <a:pt x="8172" y="4251"/>
                </a:cubicBezTo>
                <a:cubicBezTo>
                  <a:pt x="7874" y="4219"/>
                  <a:pt x="7568" y="4255"/>
                  <a:pt x="7278" y="4342"/>
                </a:cubicBezTo>
                <a:cubicBezTo>
                  <a:pt x="7278" y="3936"/>
                  <a:pt x="7103" y="3547"/>
                  <a:pt x="6808" y="3272"/>
                </a:cubicBezTo>
                <a:cubicBezTo>
                  <a:pt x="6836" y="3034"/>
                  <a:pt x="7023" y="2823"/>
                  <a:pt x="7170" y="2648"/>
                </a:cubicBezTo>
                <a:cubicBezTo>
                  <a:pt x="7325" y="2465"/>
                  <a:pt x="7480" y="2290"/>
                  <a:pt x="7612" y="2091"/>
                </a:cubicBezTo>
                <a:cubicBezTo>
                  <a:pt x="7639" y="2075"/>
                  <a:pt x="7667" y="2059"/>
                  <a:pt x="7699" y="2052"/>
                </a:cubicBezTo>
                <a:cubicBezTo>
                  <a:pt x="7810" y="2020"/>
                  <a:pt x="7934" y="2063"/>
                  <a:pt x="8033" y="2115"/>
                </a:cubicBezTo>
                <a:cubicBezTo>
                  <a:pt x="8224" y="2215"/>
                  <a:pt x="8359" y="2421"/>
                  <a:pt x="8248" y="2632"/>
                </a:cubicBezTo>
                <a:cubicBezTo>
                  <a:pt x="8244" y="2640"/>
                  <a:pt x="8248" y="2644"/>
                  <a:pt x="8252" y="2648"/>
                </a:cubicBezTo>
                <a:lnTo>
                  <a:pt x="8252" y="2648"/>
                </a:lnTo>
                <a:cubicBezTo>
                  <a:pt x="8240" y="2668"/>
                  <a:pt x="8268" y="2684"/>
                  <a:pt x="8284" y="2668"/>
                </a:cubicBezTo>
                <a:cubicBezTo>
                  <a:pt x="8435" y="2465"/>
                  <a:pt x="8355" y="2171"/>
                  <a:pt x="8156" y="2032"/>
                </a:cubicBezTo>
                <a:cubicBezTo>
                  <a:pt x="8053" y="1960"/>
                  <a:pt x="7926" y="1924"/>
                  <a:pt x="7799" y="1924"/>
                </a:cubicBezTo>
                <a:cubicBezTo>
                  <a:pt x="7771" y="1924"/>
                  <a:pt x="7739" y="1924"/>
                  <a:pt x="7707" y="1928"/>
                </a:cubicBezTo>
                <a:cubicBezTo>
                  <a:pt x="7926" y="1507"/>
                  <a:pt x="7958" y="998"/>
                  <a:pt x="7727" y="572"/>
                </a:cubicBezTo>
                <a:cubicBezTo>
                  <a:pt x="7791" y="465"/>
                  <a:pt x="7791" y="334"/>
                  <a:pt x="7751" y="218"/>
                </a:cubicBezTo>
                <a:cubicBezTo>
                  <a:pt x="7739" y="179"/>
                  <a:pt x="7719" y="139"/>
                  <a:pt x="7695" y="103"/>
                </a:cubicBezTo>
                <a:cubicBezTo>
                  <a:pt x="7683" y="87"/>
                  <a:pt x="7655" y="103"/>
                  <a:pt x="7667" y="119"/>
                </a:cubicBezTo>
                <a:cubicBezTo>
                  <a:pt x="7679" y="135"/>
                  <a:pt x="7691" y="155"/>
                  <a:pt x="7699" y="171"/>
                </a:cubicBezTo>
                <a:cubicBezTo>
                  <a:pt x="7747" y="274"/>
                  <a:pt x="7743" y="393"/>
                  <a:pt x="7683" y="493"/>
                </a:cubicBezTo>
                <a:cubicBezTo>
                  <a:pt x="7544" y="278"/>
                  <a:pt x="7349" y="107"/>
                  <a:pt x="7115" y="8"/>
                </a:cubicBezTo>
                <a:cubicBezTo>
                  <a:pt x="7103" y="0"/>
                  <a:pt x="7091" y="12"/>
                  <a:pt x="7091" y="20"/>
                </a:cubicBezTo>
                <a:cubicBezTo>
                  <a:pt x="7079" y="27"/>
                  <a:pt x="7071" y="43"/>
                  <a:pt x="7087" y="55"/>
                </a:cubicBezTo>
                <a:cubicBezTo>
                  <a:pt x="7544" y="290"/>
                  <a:pt x="7799" y="791"/>
                  <a:pt x="7715" y="1300"/>
                </a:cubicBezTo>
                <a:cubicBezTo>
                  <a:pt x="7624" y="1849"/>
                  <a:pt x="7150" y="2127"/>
                  <a:pt x="6812" y="2517"/>
                </a:cubicBezTo>
                <a:cubicBezTo>
                  <a:pt x="6677" y="2672"/>
                  <a:pt x="6558" y="2855"/>
                  <a:pt x="6518" y="3058"/>
                </a:cubicBezTo>
                <a:cubicBezTo>
                  <a:pt x="6216" y="2891"/>
                  <a:pt x="5878" y="2787"/>
                  <a:pt x="5564" y="2644"/>
                </a:cubicBezTo>
                <a:cubicBezTo>
                  <a:pt x="5500" y="2616"/>
                  <a:pt x="5436" y="2584"/>
                  <a:pt x="5373" y="2553"/>
                </a:cubicBezTo>
                <a:cubicBezTo>
                  <a:pt x="5222" y="2382"/>
                  <a:pt x="5110" y="2163"/>
                  <a:pt x="5098" y="1936"/>
                </a:cubicBezTo>
                <a:cubicBezTo>
                  <a:pt x="5082" y="1618"/>
                  <a:pt x="5381" y="1447"/>
                  <a:pt x="5659" y="1431"/>
                </a:cubicBezTo>
                <a:cubicBezTo>
                  <a:pt x="5671" y="1431"/>
                  <a:pt x="5675" y="1411"/>
                  <a:pt x="5663" y="1407"/>
                </a:cubicBezTo>
                <a:cubicBezTo>
                  <a:pt x="5385" y="1344"/>
                  <a:pt x="5094" y="1503"/>
                  <a:pt x="5011" y="1781"/>
                </a:cubicBezTo>
                <a:cubicBezTo>
                  <a:pt x="4955" y="1964"/>
                  <a:pt x="4975" y="2215"/>
                  <a:pt x="5079" y="2398"/>
                </a:cubicBezTo>
                <a:cubicBezTo>
                  <a:pt x="4943" y="2322"/>
                  <a:pt x="4812" y="2234"/>
                  <a:pt x="4689" y="2139"/>
                </a:cubicBezTo>
                <a:cubicBezTo>
                  <a:pt x="4458" y="1960"/>
                  <a:pt x="4231" y="1737"/>
                  <a:pt x="4112" y="1471"/>
                </a:cubicBezTo>
                <a:cubicBezTo>
                  <a:pt x="4080" y="1376"/>
                  <a:pt x="4057" y="1276"/>
                  <a:pt x="4041" y="1173"/>
                </a:cubicBezTo>
                <a:cubicBezTo>
                  <a:pt x="4041" y="1157"/>
                  <a:pt x="4017" y="1161"/>
                  <a:pt x="4017" y="1173"/>
                </a:cubicBezTo>
                <a:cubicBezTo>
                  <a:pt x="4017" y="1177"/>
                  <a:pt x="4017" y="1181"/>
                  <a:pt x="4017" y="1181"/>
                </a:cubicBezTo>
                <a:cubicBezTo>
                  <a:pt x="4017" y="1185"/>
                  <a:pt x="4017" y="1185"/>
                  <a:pt x="4017" y="1185"/>
                </a:cubicBezTo>
                <a:cubicBezTo>
                  <a:pt x="4017" y="1220"/>
                  <a:pt x="4021" y="1256"/>
                  <a:pt x="4029" y="1292"/>
                </a:cubicBezTo>
                <a:cubicBezTo>
                  <a:pt x="4064" y="1574"/>
                  <a:pt x="4204" y="1829"/>
                  <a:pt x="4395" y="2044"/>
                </a:cubicBezTo>
                <a:cubicBezTo>
                  <a:pt x="4275" y="2028"/>
                  <a:pt x="4148" y="2056"/>
                  <a:pt x="4033" y="2091"/>
                </a:cubicBezTo>
                <a:cubicBezTo>
                  <a:pt x="3901" y="2131"/>
                  <a:pt x="3762" y="2183"/>
                  <a:pt x="3619" y="2167"/>
                </a:cubicBezTo>
                <a:cubicBezTo>
                  <a:pt x="3480" y="2151"/>
                  <a:pt x="3369" y="2067"/>
                  <a:pt x="3333" y="1932"/>
                </a:cubicBezTo>
                <a:cubicBezTo>
                  <a:pt x="3329" y="1920"/>
                  <a:pt x="3313" y="1920"/>
                  <a:pt x="3313" y="1932"/>
                </a:cubicBezTo>
                <a:cubicBezTo>
                  <a:pt x="3313" y="1940"/>
                  <a:pt x="3313" y="1944"/>
                  <a:pt x="3313" y="1952"/>
                </a:cubicBezTo>
                <a:cubicBezTo>
                  <a:pt x="3293" y="2012"/>
                  <a:pt x="3361" y="2079"/>
                  <a:pt x="3404" y="2119"/>
                </a:cubicBezTo>
                <a:cubicBezTo>
                  <a:pt x="3488" y="2191"/>
                  <a:pt x="3599" y="2234"/>
                  <a:pt x="3711" y="2246"/>
                </a:cubicBezTo>
                <a:cubicBezTo>
                  <a:pt x="3842" y="2262"/>
                  <a:pt x="3977" y="2238"/>
                  <a:pt x="4108" y="2207"/>
                </a:cubicBezTo>
                <a:cubicBezTo>
                  <a:pt x="4235" y="2171"/>
                  <a:pt x="4375" y="2127"/>
                  <a:pt x="4506" y="2167"/>
                </a:cubicBezTo>
                <a:cubicBezTo>
                  <a:pt x="4693" y="2346"/>
                  <a:pt x="4908" y="2501"/>
                  <a:pt x="5122" y="2620"/>
                </a:cubicBezTo>
                <a:cubicBezTo>
                  <a:pt x="5409" y="2779"/>
                  <a:pt x="5715" y="2895"/>
                  <a:pt x="6009" y="3038"/>
                </a:cubicBezTo>
                <a:cubicBezTo>
                  <a:pt x="6299" y="3185"/>
                  <a:pt x="6582" y="3376"/>
                  <a:pt x="6737" y="3670"/>
                </a:cubicBezTo>
                <a:cubicBezTo>
                  <a:pt x="6876" y="3940"/>
                  <a:pt x="6904" y="4255"/>
                  <a:pt x="6828" y="4541"/>
                </a:cubicBezTo>
                <a:cubicBezTo>
                  <a:pt x="6745" y="4593"/>
                  <a:pt x="6661" y="4644"/>
                  <a:pt x="6586" y="4708"/>
                </a:cubicBezTo>
                <a:cubicBezTo>
                  <a:pt x="6180" y="5026"/>
                  <a:pt x="5878" y="5507"/>
                  <a:pt x="5778" y="6020"/>
                </a:cubicBezTo>
                <a:cubicBezTo>
                  <a:pt x="5667" y="5897"/>
                  <a:pt x="5552" y="5774"/>
                  <a:pt x="5428" y="5662"/>
                </a:cubicBezTo>
                <a:cubicBezTo>
                  <a:pt x="5094" y="5352"/>
                  <a:pt x="4709" y="5133"/>
                  <a:pt x="4303" y="4943"/>
                </a:cubicBezTo>
                <a:cubicBezTo>
                  <a:pt x="3989" y="4791"/>
                  <a:pt x="3675" y="4644"/>
                  <a:pt x="3357" y="4501"/>
                </a:cubicBezTo>
                <a:cubicBezTo>
                  <a:pt x="3086" y="4096"/>
                  <a:pt x="2959" y="3618"/>
                  <a:pt x="3015" y="3125"/>
                </a:cubicBezTo>
                <a:cubicBezTo>
                  <a:pt x="3019" y="3109"/>
                  <a:pt x="2995" y="3105"/>
                  <a:pt x="2991" y="3121"/>
                </a:cubicBezTo>
                <a:cubicBezTo>
                  <a:pt x="2903" y="3419"/>
                  <a:pt x="2927" y="3734"/>
                  <a:pt x="2999" y="4032"/>
                </a:cubicBezTo>
                <a:cubicBezTo>
                  <a:pt x="3027" y="4151"/>
                  <a:pt x="3066" y="4282"/>
                  <a:pt x="3130" y="4398"/>
                </a:cubicBezTo>
                <a:cubicBezTo>
                  <a:pt x="3078" y="4374"/>
                  <a:pt x="3023" y="4350"/>
                  <a:pt x="2967" y="4326"/>
                </a:cubicBezTo>
                <a:cubicBezTo>
                  <a:pt x="2541" y="4131"/>
                  <a:pt x="2108" y="3952"/>
                  <a:pt x="1682" y="3754"/>
                </a:cubicBezTo>
                <a:cubicBezTo>
                  <a:pt x="1293" y="3571"/>
                  <a:pt x="907" y="3348"/>
                  <a:pt x="613" y="3022"/>
                </a:cubicBezTo>
                <a:cubicBezTo>
                  <a:pt x="474" y="2871"/>
                  <a:pt x="358" y="2696"/>
                  <a:pt x="283" y="2505"/>
                </a:cubicBezTo>
                <a:cubicBezTo>
                  <a:pt x="279" y="2505"/>
                  <a:pt x="279" y="2501"/>
                  <a:pt x="279" y="2501"/>
                </a:cubicBezTo>
                <a:cubicBezTo>
                  <a:pt x="279" y="2497"/>
                  <a:pt x="279" y="2493"/>
                  <a:pt x="279" y="2489"/>
                </a:cubicBezTo>
                <a:cubicBezTo>
                  <a:pt x="279" y="2469"/>
                  <a:pt x="247" y="2469"/>
                  <a:pt x="247" y="2489"/>
                </a:cubicBezTo>
                <a:lnTo>
                  <a:pt x="247" y="2489"/>
                </a:lnTo>
                <a:cubicBezTo>
                  <a:pt x="243" y="2493"/>
                  <a:pt x="239" y="2497"/>
                  <a:pt x="235" y="2501"/>
                </a:cubicBezTo>
                <a:cubicBezTo>
                  <a:pt x="227" y="2501"/>
                  <a:pt x="223" y="2509"/>
                  <a:pt x="219" y="2521"/>
                </a:cubicBezTo>
                <a:cubicBezTo>
                  <a:pt x="203" y="2553"/>
                  <a:pt x="231" y="2628"/>
                  <a:pt x="239" y="2660"/>
                </a:cubicBezTo>
                <a:cubicBezTo>
                  <a:pt x="251" y="2716"/>
                  <a:pt x="267" y="2767"/>
                  <a:pt x="287" y="2815"/>
                </a:cubicBezTo>
                <a:cubicBezTo>
                  <a:pt x="322" y="2907"/>
                  <a:pt x="370" y="2998"/>
                  <a:pt x="426" y="3081"/>
                </a:cubicBezTo>
                <a:cubicBezTo>
                  <a:pt x="271" y="3113"/>
                  <a:pt x="112" y="3038"/>
                  <a:pt x="28" y="2891"/>
                </a:cubicBezTo>
                <a:cubicBezTo>
                  <a:pt x="24" y="2879"/>
                  <a:pt x="0" y="2887"/>
                  <a:pt x="8" y="2899"/>
                </a:cubicBezTo>
                <a:cubicBezTo>
                  <a:pt x="84" y="3109"/>
                  <a:pt x="299" y="3181"/>
                  <a:pt x="501" y="3181"/>
                </a:cubicBezTo>
                <a:cubicBezTo>
                  <a:pt x="525" y="3209"/>
                  <a:pt x="553" y="3237"/>
                  <a:pt x="581" y="3264"/>
                </a:cubicBezTo>
                <a:cubicBezTo>
                  <a:pt x="641" y="3336"/>
                  <a:pt x="704" y="3400"/>
                  <a:pt x="772" y="3463"/>
                </a:cubicBezTo>
                <a:cubicBezTo>
                  <a:pt x="987" y="3670"/>
                  <a:pt x="1229" y="3841"/>
                  <a:pt x="1488" y="3992"/>
                </a:cubicBezTo>
                <a:cubicBezTo>
                  <a:pt x="1368" y="4016"/>
                  <a:pt x="1249" y="4064"/>
                  <a:pt x="1154" y="4111"/>
                </a:cubicBezTo>
                <a:cubicBezTo>
                  <a:pt x="959" y="4215"/>
                  <a:pt x="796" y="4370"/>
                  <a:pt x="688" y="4565"/>
                </a:cubicBezTo>
                <a:cubicBezTo>
                  <a:pt x="660" y="4620"/>
                  <a:pt x="637" y="4680"/>
                  <a:pt x="617" y="4740"/>
                </a:cubicBezTo>
                <a:cubicBezTo>
                  <a:pt x="565" y="4772"/>
                  <a:pt x="513" y="4795"/>
                  <a:pt x="446" y="4803"/>
                </a:cubicBezTo>
                <a:cubicBezTo>
                  <a:pt x="334" y="4811"/>
                  <a:pt x="227" y="4768"/>
                  <a:pt x="148" y="4688"/>
                </a:cubicBezTo>
                <a:cubicBezTo>
                  <a:pt x="132" y="4676"/>
                  <a:pt x="112" y="4692"/>
                  <a:pt x="120" y="4712"/>
                </a:cubicBezTo>
                <a:cubicBezTo>
                  <a:pt x="175" y="4819"/>
                  <a:pt x="283" y="4887"/>
                  <a:pt x="402" y="4895"/>
                </a:cubicBezTo>
                <a:cubicBezTo>
                  <a:pt x="454" y="4899"/>
                  <a:pt x="521" y="4895"/>
                  <a:pt x="581" y="4879"/>
                </a:cubicBezTo>
                <a:cubicBezTo>
                  <a:pt x="557" y="4990"/>
                  <a:pt x="553" y="5102"/>
                  <a:pt x="565" y="5213"/>
                </a:cubicBezTo>
                <a:cubicBezTo>
                  <a:pt x="589" y="5424"/>
                  <a:pt x="668" y="5658"/>
                  <a:pt x="820" y="5813"/>
                </a:cubicBezTo>
                <a:cubicBezTo>
                  <a:pt x="831" y="5821"/>
                  <a:pt x="847" y="5809"/>
                  <a:pt x="839" y="5797"/>
                </a:cubicBezTo>
                <a:cubicBezTo>
                  <a:pt x="828" y="5774"/>
                  <a:pt x="812" y="5754"/>
                  <a:pt x="800" y="5730"/>
                </a:cubicBezTo>
                <a:cubicBezTo>
                  <a:pt x="672" y="5364"/>
                  <a:pt x="708" y="4943"/>
                  <a:pt x="935" y="4620"/>
                </a:cubicBezTo>
                <a:cubicBezTo>
                  <a:pt x="1126" y="4350"/>
                  <a:pt x="1432" y="4175"/>
                  <a:pt x="1758" y="4135"/>
                </a:cubicBezTo>
                <a:cubicBezTo>
                  <a:pt x="2347" y="4434"/>
                  <a:pt x="2979" y="4644"/>
                  <a:pt x="3579" y="4919"/>
                </a:cubicBezTo>
                <a:cubicBezTo>
                  <a:pt x="3989" y="5110"/>
                  <a:pt x="4375" y="5332"/>
                  <a:pt x="4705" y="5623"/>
                </a:cubicBezTo>
                <a:cubicBezTo>
                  <a:pt x="4605" y="5595"/>
                  <a:pt x="4506" y="5579"/>
                  <a:pt x="4410" y="5567"/>
                </a:cubicBezTo>
                <a:cubicBezTo>
                  <a:pt x="4092" y="5527"/>
                  <a:pt x="3758" y="5579"/>
                  <a:pt x="3508" y="5786"/>
                </a:cubicBezTo>
                <a:cubicBezTo>
                  <a:pt x="3492" y="5797"/>
                  <a:pt x="3512" y="5825"/>
                  <a:pt x="3528" y="5813"/>
                </a:cubicBezTo>
                <a:cubicBezTo>
                  <a:pt x="3659" y="5714"/>
                  <a:pt x="3826" y="5694"/>
                  <a:pt x="3985" y="5682"/>
                </a:cubicBezTo>
                <a:cubicBezTo>
                  <a:pt x="4128" y="5674"/>
                  <a:pt x="4275" y="5674"/>
                  <a:pt x="4418" y="5690"/>
                </a:cubicBezTo>
                <a:cubicBezTo>
                  <a:pt x="4597" y="5710"/>
                  <a:pt x="4768" y="5758"/>
                  <a:pt x="4927" y="5833"/>
                </a:cubicBezTo>
                <a:cubicBezTo>
                  <a:pt x="5067" y="5980"/>
                  <a:pt x="5194" y="6139"/>
                  <a:pt x="5305" y="6318"/>
                </a:cubicBezTo>
                <a:cubicBezTo>
                  <a:pt x="5778" y="7074"/>
                  <a:pt x="5930" y="7981"/>
                  <a:pt x="5846" y="8859"/>
                </a:cubicBezTo>
                <a:cubicBezTo>
                  <a:pt x="5822" y="9102"/>
                  <a:pt x="5782" y="9337"/>
                  <a:pt x="5727" y="9571"/>
                </a:cubicBezTo>
                <a:cubicBezTo>
                  <a:pt x="5675" y="9802"/>
                  <a:pt x="5595" y="10029"/>
                  <a:pt x="5548" y="10263"/>
                </a:cubicBezTo>
                <a:cubicBezTo>
                  <a:pt x="5484" y="10597"/>
                  <a:pt x="5512" y="11011"/>
                  <a:pt x="5822" y="11218"/>
                </a:cubicBezTo>
                <a:cubicBezTo>
                  <a:pt x="6097" y="11400"/>
                  <a:pt x="6474" y="11305"/>
                  <a:pt x="6705" y="11098"/>
                </a:cubicBezTo>
                <a:cubicBezTo>
                  <a:pt x="6999" y="10840"/>
                  <a:pt x="7091" y="10426"/>
                  <a:pt x="7126" y="10056"/>
                </a:cubicBezTo>
                <a:cubicBezTo>
                  <a:pt x="7258" y="8812"/>
                  <a:pt x="6876" y="7519"/>
                  <a:pt x="6152" y="6493"/>
                </a:cubicBezTo>
                <a:cubicBezTo>
                  <a:pt x="6212" y="6259"/>
                  <a:pt x="6275" y="6024"/>
                  <a:pt x="6371" y="5797"/>
                </a:cubicBezTo>
                <a:cubicBezTo>
                  <a:pt x="6482" y="5543"/>
                  <a:pt x="6625" y="5300"/>
                  <a:pt x="6820" y="5098"/>
                </a:cubicBezTo>
                <a:cubicBezTo>
                  <a:pt x="6828" y="5090"/>
                  <a:pt x="6836" y="5082"/>
                  <a:pt x="6844" y="5074"/>
                </a:cubicBezTo>
                <a:cubicBezTo>
                  <a:pt x="7015" y="5022"/>
                  <a:pt x="7206" y="5054"/>
                  <a:pt x="7353" y="5161"/>
                </a:cubicBezTo>
                <a:cubicBezTo>
                  <a:pt x="7536" y="5292"/>
                  <a:pt x="7628" y="5519"/>
                  <a:pt x="7631" y="5738"/>
                </a:cubicBezTo>
                <a:cubicBezTo>
                  <a:pt x="7631" y="5754"/>
                  <a:pt x="7651" y="5758"/>
                  <a:pt x="7659" y="5742"/>
                </a:cubicBezTo>
                <a:cubicBezTo>
                  <a:pt x="7739" y="5467"/>
                  <a:pt x="7612" y="5161"/>
                  <a:pt x="7361" y="5018"/>
                </a:cubicBezTo>
                <a:cubicBezTo>
                  <a:pt x="7254" y="4958"/>
                  <a:pt x="7122" y="4931"/>
                  <a:pt x="6999" y="4935"/>
                </a:cubicBezTo>
                <a:cubicBezTo>
                  <a:pt x="7142" y="4815"/>
                  <a:pt x="7305" y="4724"/>
                  <a:pt x="7480" y="4664"/>
                </a:cubicBezTo>
                <a:cubicBezTo>
                  <a:pt x="7779" y="4565"/>
                  <a:pt x="8097" y="4577"/>
                  <a:pt x="8395" y="4636"/>
                </a:cubicBezTo>
                <a:cubicBezTo>
                  <a:pt x="8988" y="4760"/>
                  <a:pt x="9508" y="5074"/>
                  <a:pt x="10081" y="5253"/>
                </a:cubicBezTo>
                <a:cubicBezTo>
                  <a:pt x="10359" y="5340"/>
                  <a:pt x="10654" y="5392"/>
                  <a:pt x="10944" y="5372"/>
                </a:cubicBezTo>
                <a:cubicBezTo>
                  <a:pt x="11151" y="5360"/>
                  <a:pt x="11358" y="5320"/>
                  <a:pt x="11560" y="5265"/>
                </a:cubicBezTo>
                <a:cubicBezTo>
                  <a:pt x="11608" y="5277"/>
                  <a:pt x="11656" y="5292"/>
                  <a:pt x="11700" y="5320"/>
                </a:cubicBezTo>
                <a:cubicBezTo>
                  <a:pt x="11795" y="5376"/>
                  <a:pt x="11871" y="5459"/>
                  <a:pt x="11914" y="5559"/>
                </a:cubicBezTo>
                <a:cubicBezTo>
                  <a:pt x="12010" y="5774"/>
                  <a:pt x="11946" y="6020"/>
                  <a:pt x="11803" y="6199"/>
                </a:cubicBezTo>
                <a:cubicBezTo>
                  <a:pt x="11787" y="6219"/>
                  <a:pt x="11811" y="6243"/>
                  <a:pt x="11835" y="6227"/>
                </a:cubicBezTo>
                <a:cubicBezTo>
                  <a:pt x="12010" y="6088"/>
                  <a:pt x="12038" y="5801"/>
                  <a:pt x="12006" y="5595"/>
                </a:cubicBezTo>
                <a:cubicBezTo>
                  <a:pt x="11990" y="5483"/>
                  <a:pt x="11954" y="5376"/>
                  <a:pt x="11883" y="5285"/>
                </a:cubicBezTo>
                <a:cubicBezTo>
                  <a:pt x="11863" y="5257"/>
                  <a:pt x="11831" y="5221"/>
                  <a:pt x="11795" y="5193"/>
                </a:cubicBezTo>
                <a:cubicBezTo>
                  <a:pt x="11799" y="5193"/>
                  <a:pt x="11803" y="5193"/>
                  <a:pt x="11807" y="5189"/>
                </a:cubicBezTo>
                <a:cubicBezTo>
                  <a:pt x="12077" y="5098"/>
                  <a:pt x="12320" y="4958"/>
                  <a:pt x="12487" y="4720"/>
                </a:cubicBezTo>
                <a:cubicBezTo>
                  <a:pt x="12515" y="4676"/>
                  <a:pt x="12543" y="4628"/>
                  <a:pt x="12566" y="4577"/>
                </a:cubicBezTo>
                <a:cubicBezTo>
                  <a:pt x="12765" y="4545"/>
                  <a:pt x="12948" y="4672"/>
                  <a:pt x="12964" y="4887"/>
                </a:cubicBezTo>
                <a:cubicBezTo>
                  <a:pt x="12968" y="4903"/>
                  <a:pt x="12988" y="4903"/>
                  <a:pt x="12988" y="4887"/>
                </a:cubicBezTo>
                <a:cubicBezTo>
                  <a:pt x="12992" y="4660"/>
                  <a:pt x="12813" y="4525"/>
                  <a:pt x="12618" y="4457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lIns="243770" tIns="121885" rIns="243770" bIns="121885" anchor="ctr"/>
          <a:lstStyle/>
          <a:p>
            <a:pPr algn="ctr"/>
            <a:endParaRPr lang="id-ID" altLang="zh-CN" b="1" dirty="0">
              <a:solidFill>
                <a:schemeClr val="bg1"/>
              </a:solidFill>
              <a:latin typeface="Lato Regular"/>
              <a:cs typeface="Lato Regular"/>
            </a:endParaRPr>
          </a:p>
        </p:txBody>
      </p:sp>
      <p:grpSp>
        <p:nvGrpSpPr>
          <p:cNvPr id="37" name="组合 36"/>
          <p:cNvGrpSpPr/>
          <p:nvPr/>
        </p:nvGrpSpPr>
        <p:grpSpPr>
          <a:xfrm>
            <a:off x="5279152" y="1027537"/>
            <a:ext cx="1369406" cy="36577"/>
            <a:chOff x="5331010" y="976966"/>
            <a:chExt cx="1369406" cy="36577"/>
          </a:xfrm>
        </p:grpSpPr>
        <p:sp>
          <p:nvSpPr>
            <p:cNvPr id="38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9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0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1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2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43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/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2155760" y="5622219"/>
            <a:ext cx="1837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accent5">
                    <a:lumMod val="75000"/>
                  </a:schemeClr>
                </a:solidFill>
              </a:rPr>
              <a:t>Irregular periods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2479391" y="4119731"/>
            <a:ext cx="15353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Urine color yellow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1066426" y="1361795"/>
            <a:ext cx="1803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18618"/>
                </a:solidFill>
              </a:rPr>
              <a:t>Red nose</a:t>
            </a:r>
            <a:endParaRPr lang="zh-CN" altLang="en-US" b="1" dirty="0">
              <a:solidFill>
                <a:srgbClr val="F186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3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0910" y="2056113"/>
            <a:ext cx="2751090" cy="3991537"/>
          </a:xfrm>
          <a:prstGeom prst="rect">
            <a:avLst/>
          </a:prstGeom>
        </p:spPr>
      </p:pic>
      <p:sp>
        <p:nvSpPr>
          <p:cNvPr id="427010" name="Rectangle 2"/>
          <p:cNvSpPr>
            <a:spLocks noChangeArrowheads="1"/>
          </p:cNvSpPr>
          <p:nvPr/>
        </p:nvSpPr>
        <p:spPr bwMode="auto">
          <a:xfrm>
            <a:off x="317102" y="180282"/>
            <a:ext cx="10530969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l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zh-CN" sz="3200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Liver-An organ without nerves</a:t>
            </a:r>
          </a:p>
        </p:txBody>
      </p:sp>
      <p:sp>
        <p:nvSpPr>
          <p:cNvPr id="6" name="矩形 5"/>
          <p:cNvSpPr/>
          <p:nvPr/>
        </p:nvSpPr>
        <p:spPr>
          <a:xfrm>
            <a:off x="514066" y="1717011"/>
            <a:ext cx="1013704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18618"/>
                </a:solidFill>
              </a:rPr>
              <a:t>Liver is one of the most important </a:t>
            </a:r>
            <a:r>
              <a:rPr lang="en-US" altLang="zh-CN" b="1" dirty="0">
                <a:solidFill>
                  <a:srgbClr val="FF0000"/>
                </a:solidFill>
              </a:rPr>
              <a:t>detox and metabolic </a:t>
            </a:r>
            <a:r>
              <a:rPr lang="en-US" altLang="zh-CN" b="1" dirty="0">
                <a:solidFill>
                  <a:srgbClr val="F18618"/>
                </a:solidFill>
              </a:rPr>
              <a:t>organs.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18618"/>
                </a:solidFill>
              </a:rPr>
              <a:t>The time for the liver detoxification and self repairing is between </a:t>
            </a:r>
            <a:r>
              <a:rPr lang="en-US" altLang="zh-CN" b="1" dirty="0">
                <a:solidFill>
                  <a:srgbClr val="FF0000"/>
                </a:solidFill>
              </a:rPr>
              <a:t>11 p.m. to 1 a.m</a:t>
            </a:r>
            <a:r>
              <a:rPr lang="en-US" altLang="zh-CN" b="1" dirty="0">
                <a:solidFill>
                  <a:srgbClr val="F18618"/>
                </a:solidFill>
              </a:rPr>
              <a:t>.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altLang="zh-CN" b="1" dirty="0">
                <a:solidFill>
                  <a:srgbClr val="F18618"/>
                </a:solidFill>
              </a:rPr>
              <a:t>The liver itself does not have too much sensory nerve distribution, so the liver is called </a:t>
            </a:r>
            <a:r>
              <a:rPr lang="en-US" altLang="zh-CN" b="1" dirty="0">
                <a:solidFill>
                  <a:srgbClr val="FF0000"/>
                </a:solidFill>
              </a:rPr>
              <a:t>“the silent organ”</a:t>
            </a:r>
            <a:r>
              <a:rPr lang="en-US" altLang="zh-CN" b="1" dirty="0">
                <a:solidFill>
                  <a:srgbClr val="F18618"/>
                </a:solidFill>
              </a:rPr>
              <a:t>.</a:t>
            </a:r>
          </a:p>
          <a:p>
            <a:endParaRPr lang="en-US" altLang="zh-CN" sz="2400" b="1" dirty="0">
              <a:solidFill>
                <a:srgbClr val="F18618"/>
              </a:solidFill>
            </a:endParaRPr>
          </a:p>
        </p:txBody>
      </p:sp>
      <p:graphicFrame>
        <p:nvGraphicFramePr>
          <p:cNvPr id="12" name="图示 11"/>
          <p:cNvGraphicFramePr/>
          <p:nvPr>
            <p:extLst>
              <p:ext uri="{D42A27DB-BD31-4B8C-83A1-F6EECF244321}">
                <p14:modId xmlns:p14="http://schemas.microsoft.com/office/powerpoint/2010/main" val="4000884411"/>
              </p:ext>
            </p:extLst>
          </p:nvPr>
        </p:nvGraphicFramePr>
        <p:xfrm>
          <a:off x="1337733" y="4251167"/>
          <a:ext cx="6834160" cy="3217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1280031" y="4394667"/>
            <a:ext cx="2646438" cy="64633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Four steps to liver cancer 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</a:rPr>
              <a:t>：</a:t>
            </a:r>
          </a:p>
        </p:txBody>
      </p:sp>
      <p:grpSp>
        <p:nvGrpSpPr>
          <p:cNvPr id="23" name="组合 22"/>
          <p:cNvGrpSpPr/>
          <p:nvPr/>
        </p:nvGrpSpPr>
        <p:grpSpPr>
          <a:xfrm>
            <a:off x="4416942" y="1183522"/>
            <a:ext cx="1369406" cy="36577"/>
            <a:chOff x="5331010" y="976966"/>
            <a:chExt cx="1369406" cy="36577"/>
          </a:xfrm>
        </p:grpSpPr>
        <p:sp>
          <p:nvSpPr>
            <p:cNvPr id="24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5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6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7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8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9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1631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45" y="1156275"/>
            <a:ext cx="7323283" cy="4665203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206692" y="5965430"/>
            <a:ext cx="894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b="1" dirty="0">
                <a:solidFill>
                  <a:srgbClr val="333333"/>
                </a:solidFill>
                <a:latin typeface="Arial" panose="020B0604020202020204" pitchFamily="34" charset="0"/>
              </a:rPr>
              <a:t>Liver Cancer (C22), European Age-</a:t>
            </a:r>
            <a:r>
              <a:rPr lang="en-US" altLang="zh-CN" sz="1200" b="1" dirty="0" err="1">
                <a:solidFill>
                  <a:srgbClr val="333333"/>
                </a:solidFill>
                <a:latin typeface="Arial" panose="020B0604020202020204" pitchFamily="34" charset="0"/>
              </a:rPr>
              <a:t>Standardised</a:t>
            </a:r>
            <a:r>
              <a:rPr lang="en-US" altLang="zh-CN" sz="1200" b="1" dirty="0">
                <a:solidFill>
                  <a:srgbClr val="333333"/>
                </a:solidFill>
                <a:latin typeface="Arial" panose="020B0604020202020204" pitchFamily="34" charset="0"/>
              </a:rPr>
              <a:t> Incidence Rates, 1993-2014​</a:t>
            </a:r>
            <a:endParaRPr lang="zh-CN" altLang="en-US" sz="1200" dirty="0"/>
          </a:p>
        </p:txBody>
      </p:sp>
      <p:sp>
        <p:nvSpPr>
          <p:cNvPr id="5" name="文本框 4"/>
          <p:cNvSpPr txBox="1"/>
          <p:nvPr/>
        </p:nvSpPr>
        <p:spPr>
          <a:xfrm>
            <a:off x="2029036" y="412138"/>
            <a:ext cx="8133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2">
                    <a:lumMod val="7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Liver cancer is not far from you</a:t>
            </a:r>
            <a:endParaRPr lang="zh-CN" altLang="en-US" sz="3600" b="1" dirty="0">
              <a:solidFill>
                <a:schemeClr val="accent2">
                  <a:lumMod val="7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650480" y="2425059"/>
            <a:ext cx="4221480" cy="212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From </a:t>
            </a:r>
            <a:r>
              <a:rPr lang="en-US" altLang="zh-CN" b="1" dirty="0">
                <a:solidFill>
                  <a:srgbClr val="F25B18"/>
                </a:solidFill>
              </a:rPr>
              <a:t>1993 to 2014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, the incidence of liver cancer </a:t>
            </a:r>
            <a:r>
              <a:rPr lang="en-US" altLang="zh-CN" b="1" dirty="0">
                <a:solidFill>
                  <a:srgbClr val="F25B18"/>
                </a:solidFill>
              </a:rPr>
              <a:t>increased rapidly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. It has increased by </a:t>
            </a:r>
            <a:r>
              <a:rPr lang="en-US" altLang="zh-CN" b="1" dirty="0">
                <a:solidFill>
                  <a:srgbClr val="F25B18"/>
                </a:solidFill>
              </a:rPr>
              <a:t>142%</a:t>
            </a:r>
            <a:r>
              <a:rPr lang="en-US" altLang="zh-CN" b="1" dirty="0">
                <a:solidFill>
                  <a:srgbClr val="FF0000"/>
                </a:solidFill>
              </a:rPr>
              <a:t> 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in no more than </a:t>
            </a:r>
            <a:r>
              <a:rPr lang="en-US" altLang="zh-CN" b="1" dirty="0">
                <a:solidFill>
                  <a:srgbClr val="F25B18"/>
                </a:solidFill>
              </a:rPr>
              <a:t>20 years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</a:rPr>
              <a:t>, among which men hepatocellular carcinomas covers </a:t>
            </a:r>
            <a:r>
              <a:rPr lang="en-US" altLang="zh-CN" b="1" dirty="0">
                <a:solidFill>
                  <a:srgbClr val="F25B18"/>
                </a:solidFill>
              </a:rPr>
              <a:t>155%.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7650480" y="5367180"/>
            <a:ext cx="45415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</a:rPr>
              <a:t>Liver cancer is the second leading cancer among all types of cancer. 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4864801" y="1179545"/>
            <a:ext cx="1369406" cy="36577"/>
            <a:chOff x="5331010" y="976966"/>
            <a:chExt cx="1369406" cy="36577"/>
          </a:xfrm>
        </p:grpSpPr>
        <p:sp>
          <p:nvSpPr>
            <p:cNvPr id="9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0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1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2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3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14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7650480" y="5341055"/>
            <a:ext cx="4221480" cy="73401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512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6429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068" y="233491"/>
            <a:ext cx="1981417" cy="942166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902702" y="2640886"/>
            <a:ext cx="4332732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25B18"/>
                </a:solidFill>
              </a:rPr>
              <a:t>Your health , your liver</a:t>
            </a:r>
          </a:p>
          <a:p>
            <a:pPr>
              <a:lnSpc>
                <a:spcPct val="130000"/>
              </a:lnSpc>
            </a:pPr>
            <a:r>
              <a:rPr lang="en-US" altLang="zh-CN" sz="2400" b="1" dirty="0">
                <a:solidFill>
                  <a:srgbClr val="F25B18"/>
                </a:solidFill>
              </a:rPr>
              <a:t>let me to safeguard...</a:t>
            </a:r>
            <a:endParaRPr lang="zh-CN" altLang="en-US" sz="2400" b="1" dirty="0">
              <a:solidFill>
                <a:srgbClr val="F25B18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11440" y="3789105"/>
            <a:ext cx="448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Soybeans are sourced from North America ,</a:t>
            </a:r>
          </a:p>
          <a:p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</a:rPr>
              <a:t>pure and natural.</a:t>
            </a:r>
            <a:endParaRPr lang="zh-CN" altLang="en-US" sz="1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56" y="5112857"/>
            <a:ext cx="1349829" cy="13498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1874" y="4554843"/>
            <a:ext cx="2581319" cy="2581319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6846951" y="1175657"/>
            <a:ext cx="5895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F25B18"/>
                </a:solidFill>
              </a:rPr>
              <a:t>BF SUMA  </a:t>
            </a:r>
          </a:p>
          <a:p>
            <a:pPr algn="ctr"/>
            <a:r>
              <a:rPr lang="en-US" altLang="zh-CN" sz="3200" b="1" dirty="0" err="1">
                <a:solidFill>
                  <a:srgbClr val="F25B18"/>
                </a:solidFill>
              </a:rPr>
              <a:t>detoxilive</a:t>
            </a:r>
            <a:r>
              <a:rPr lang="en-US" altLang="zh-CN" sz="3200" b="1" dirty="0">
                <a:solidFill>
                  <a:srgbClr val="F25B18"/>
                </a:solidFill>
              </a:rPr>
              <a:t> capsules</a:t>
            </a:r>
            <a:endParaRPr lang="zh-CN" altLang="en-US" sz="3200" b="1" dirty="0">
              <a:solidFill>
                <a:srgbClr val="F25B1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412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69016" y="283163"/>
            <a:ext cx="95520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18618"/>
                </a:solidFill>
              </a:rPr>
              <a:t>The yellow gem under the north America sunshine </a:t>
            </a:r>
            <a:endParaRPr lang="zh-CN" altLang="en-US" sz="3200" b="1" dirty="0">
              <a:solidFill>
                <a:srgbClr val="F18618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5449687" y="1737635"/>
            <a:ext cx="5793125" cy="4512891"/>
          </a:xfrm>
          <a:prstGeom prst="rect">
            <a:avLst/>
          </a:prstGeom>
          <a:solidFill>
            <a:srgbClr val="F8AA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5535206" y="1973406"/>
            <a:ext cx="570760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select beans from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North America’s farm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. Unique climatic conditions, geographical advantages and sunshine throughout the year make the soybeans in its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highest quality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285750" indent="-285750">
              <a:lnSpc>
                <a:spcPct val="20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r>
              <a:rPr lang="zh-CN" altLang="en-US" sz="1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 improve the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clarification and transparency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soybean extract with mature extraction technology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from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German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It can ensure </a:t>
            </a:r>
            <a:r>
              <a:rPr lang="en-US" altLang="zh-CN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quality and efficiency </a:t>
            </a:r>
            <a:r>
              <a:rPr lang="en-US" altLang="zh-CN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soybeans. </a:t>
            </a:r>
          </a:p>
          <a:p>
            <a:pPr marL="285750" indent="-28575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l"/>
            </a:pPr>
            <a:endParaRPr lang="en-US" altLang="zh-CN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endParaRPr lang="zh-CN" altLang="en-US" sz="1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780928" y="1734574"/>
            <a:ext cx="4703727" cy="4515952"/>
            <a:chOff x="780928" y="1734574"/>
            <a:chExt cx="4703727" cy="4515952"/>
          </a:xfrm>
        </p:grpSpPr>
        <p:pic>
          <p:nvPicPr>
            <p:cNvPr id="31" name="图片 3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923" t="-73" r="29164" b="6454"/>
            <a:stretch/>
          </p:blipFill>
          <p:spPr>
            <a:xfrm>
              <a:off x="780928" y="1734574"/>
              <a:ext cx="2338533" cy="2282113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4" t="705" r="15512"/>
            <a:stretch/>
          </p:blipFill>
          <p:spPr>
            <a:xfrm>
              <a:off x="813940" y="3978926"/>
              <a:ext cx="2307651" cy="2271600"/>
            </a:xfrm>
            <a:prstGeom prst="rect">
              <a:avLst/>
            </a:prstGeom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330" t="-1358" r="11506"/>
            <a:stretch/>
          </p:blipFill>
          <p:spPr>
            <a:xfrm>
              <a:off x="3121591" y="3950809"/>
              <a:ext cx="2332749" cy="2299717"/>
            </a:xfrm>
            <a:prstGeom prst="rect">
              <a:avLst/>
            </a:prstGeom>
          </p:spPr>
        </p:pic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1383" y="1734575"/>
              <a:ext cx="2373272" cy="2244352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5026317" y="994092"/>
            <a:ext cx="1369406" cy="36577"/>
            <a:chOff x="5331010" y="976966"/>
            <a:chExt cx="1369406" cy="36577"/>
          </a:xfrm>
        </p:grpSpPr>
        <p:sp>
          <p:nvSpPr>
            <p:cNvPr id="22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3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4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5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6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7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4" name="文本框 3"/>
          <p:cNvSpPr txBox="1"/>
          <p:nvPr/>
        </p:nvSpPr>
        <p:spPr>
          <a:xfrm>
            <a:off x="4540749" y="1044163"/>
            <a:ext cx="28426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18618"/>
                </a:solidFill>
              </a:rPr>
              <a:t>excellent soybeans</a:t>
            </a:r>
            <a:endParaRPr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0188335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93" b="392"/>
          <a:stretch/>
        </p:blipFill>
        <p:spPr>
          <a:xfrm rot="10800000">
            <a:off x="0" y="0"/>
            <a:ext cx="4020136" cy="685896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332121" y="191095"/>
            <a:ext cx="64508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3600" b="1" dirty="0">
                <a:solidFill>
                  <a:srgbClr val="F18618"/>
                </a:solidFill>
              </a:rPr>
              <a:t>Soy lecithin-the third nutrient</a:t>
            </a:r>
          </a:p>
        </p:txBody>
      </p:sp>
      <p:sp>
        <p:nvSpPr>
          <p:cNvPr id="6" name="矩形 5"/>
          <p:cNvSpPr/>
          <p:nvPr/>
        </p:nvSpPr>
        <p:spPr>
          <a:xfrm>
            <a:off x="3997337" y="1532139"/>
            <a:ext cx="8331375" cy="3495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Lecithin is parallel with protein, vitamin and called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“the third primary nutrient” 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Soybean is most 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active in all kinds of lecithin. </a:t>
            </a:r>
          </a:p>
          <a:p>
            <a:pPr marL="285750" indent="-28575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Lecithin can </a:t>
            </a:r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improve the liver function parameters </a:t>
            </a:r>
            <a:r>
              <a:rPr lang="en-US" altLang="zh-CN" sz="16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effectively.</a:t>
            </a: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zh-CN" altLang="zh-CN" sz="1600" b="1" dirty="0">
                <a:solidFill>
                  <a:schemeClr val="accent2">
                    <a:lumMod val="75000"/>
                  </a:schemeClr>
                </a:solidFill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SimSun" charset="-122"/>
              <a:ea typeface="SimSun" charset="-122"/>
              <a:cs typeface="SimSun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SimSun" charset="-122"/>
              <a:ea typeface="SimSun" charset="-122"/>
              <a:cs typeface="SimSun" charset="-122"/>
            </a:endParaRPr>
          </a:p>
          <a:p>
            <a:pPr>
              <a:lnSpc>
                <a:spcPct val="150000"/>
              </a:lnSpc>
              <a:spcBef>
                <a:spcPts val="500"/>
              </a:spcBef>
            </a:pPr>
            <a:endParaRPr lang="en-US" altLang="zh-CN" sz="1600" b="1" dirty="0">
              <a:solidFill>
                <a:schemeClr val="accent2">
                  <a:lumMod val="75000"/>
                </a:schemeClr>
              </a:solidFill>
              <a:latin typeface="SimSun" charset="-122"/>
              <a:ea typeface="SimSun" charset="-122"/>
              <a:cs typeface="SimSun" charset="-122"/>
            </a:endParaRPr>
          </a:p>
          <a:p>
            <a:pPr lvl="0">
              <a:lnSpc>
                <a:spcPct val="150000"/>
              </a:lnSpc>
              <a:spcBef>
                <a:spcPts val="500"/>
              </a:spcBef>
            </a:pPr>
            <a:r>
              <a:rPr lang="zh-CN" altLang="zh-CN" sz="1600" dirty="0">
                <a:latin typeface="SimSun" charset="-122"/>
                <a:ea typeface="SimSun" charset="-122"/>
                <a:cs typeface="SimSun" charset="-122"/>
              </a:rPr>
              <a:t> </a:t>
            </a:r>
            <a:endParaRPr lang="en-US" altLang="zh-CN" sz="1600" dirty="0">
              <a:latin typeface="SimSun" charset="-122"/>
              <a:ea typeface="SimSun" charset="-122"/>
              <a:cs typeface="SimSun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048900" y="4608061"/>
            <a:ext cx="1559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Protection of the liver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>
            <a:grpSpLocks noChangeAspect="1"/>
          </p:cNvGrpSpPr>
          <p:nvPr/>
        </p:nvGrpSpPr>
        <p:grpSpPr>
          <a:xfrm>
            <a:off x="4326406" y="4638739"/>
            <a:ext cx="573856" cy="573856"/>
            <a:chOff x="3836504" y="924339"/>
            <a:chExt cx="854765" cy="854765"/>
          </a:xfrm>
        </p:grpSpPr>
        <p:sp>
          <p:nvSpPr>
            <p:cNvPr id="11" name="椭圆 10"/>
            <p:cNvSpPr/>
            <p:nvPr/>
          </p:nvSpPr>
          <p:spPr>
            <a:xfrm>
              <a:off x="3836504" y="924339"/>
              <a:ext cx="854765" cy="854765"/>
            </a:xfrm>
            <a:prstGeom prst="ellipse">
              <a:avLst/>
            </a:prstGeom>
            <a:solidFill>
              <a:srgbClr val="1CAE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3999" y="1024128"/>
              <a:ext cx="673715" cy="673715"/>
            </a:xfrm>
            <a:prstGeom prst="rect">
              <a:avLst/>
            </a:prstGeom>
          </p:spPr>
        </p:pic>
      </p:grpSp>
      <p:sp>
        <p:nvSpPr>
          <p:cNvPr id="13" name="文本框 12"/>
          <p:cNvSpPr txBox="1"/>
          <p:nvPr/>
        </p:nvSpPr>
        <p:spPr>
          <a:xfrm>
            <a:off x="5048900" y="5727698"/>
            <a:ext cx="3415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Prevention of cardiovascular diseases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>
            <a:grpSpLocks noChangeAspect="1"/>
          </p:cNvGrpSpPr>
          <p:nvPr/>
        </p:nvGrpSpPr>
        <p:grpSpPr>
          <a:xfrm>
            <a:off x="4349607" y="5795935"/>
            <a:ext cx="580374" cy="580374"/>
            <a:chOff x="3836504" y="2315817"/>
            <a:chExt cx="854765" cy="854765"/>
          </a:xfrm>
        </p:grpSpPr>
        <p:sp>
          <p:nvSpPr>
            <p:cNvPr id="15" name="椭圆 14"/>
            <p:cNvSpPr/>
            <p:nvPr/>
          </p:nvSpPr>
          <p:spPr>
            <a:xfrm>
              <a:off x="3836504" y="2315817"/>
              <a:ext cx="854765" cy="854765"/>
            </a:xfrm>
            <a:prstGeom prst="ellipse">
              <a:avLst/>
            </a:prstGeom>
            <a:solidFill>
              <a:srgbClr val="AAC6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1178" y="2529674"/>
              <a:ext cx="545416" cy="545416"/>
            </a:xfrm>
            <a:prstGeom prst="rect">
              <a:avLst/>
            </a:prstGeom>
          </p:spPr>
        </p:pic>
      </p:grpSp>
      <p:sp>
        <p:nvSpPr>
          <p:cNvPr id="17" name="文本框 16"/>
          <p:cNvSpPr txBox="1"/>
          <p:nvPr/>
        </p:nvSpPr>
        <p:spPr>
          <a:xfrm>
            <a:off x="8876852" y="4591469"/>
            <a:ext cx="2789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Prevention of Alzheimer 's disease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846748" y="5788078"/>
            <a:ext cx="2849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Reducing diabetes symptoms</a:t>
            </a:r>
            <a:endParaRPr lang="zh-CN" altLang="en-US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9" name="组合 18"/>
          <p:cNvGrpSpPr>
            <a:grpSpLocks noChangeAspect="1"/>
          </p:cNvGrpSpPr>
          <p:nvPr/>
        </p:nvGrpSpPr>
        <p:grpSpPr>
          <a:xfrm>
            <a:off x="8137705" y="4579468"/>
            <a:ext cx="575043" cy="575043"/>
            <a:chOff x="3836504" y="3707295"/>
            <a:chExt cx="854765" cy="854765"/>
          </a:xfrm>
        </p:grpSpPr>
        <p:sp>
          <p:nvSpPr>
            <p:cNvPr id="20" name="椭圆 19"/>
            <p:cNvSpPr/>
            <p:nvPr/>
          </p:nvSpPr>
          <p:spPr>
            <a:xfrm>
              <a:off x="3836504" y="3707295"/>
              <a:ext cx="854765" cy="854765"/>
            </a:xfrm>
            <a:prstGeom prst="ellipse">
              <a:avLst/>
            </a:prstGeom>
            <a:solidFill>
              <a:srgbClr val="F29B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8187" y="3817955"/>
              <a:ext cx="687394" cy="687394"/>
            </a:xfrm>
            <a:prstGeom prst="rect">
              <a:avLst/>
            </a:prstGeom>
          </p:spPr>
        </p:pic>
      </p:grpSp>
      <p:grpSp>
        <p:nvGrpSpPr>
          <p:cNvPr id="22" name="组合 21"/>
          <p:cNvGrpSpPr>
            <a:grpSpLocks noChangeAspect="1"/>
          </p:cNvGrpSpPr>
          <p:nvPr/>
        </p:nvGrpSpPr>
        <p:grpSpPr>
          <a:xfrm>
            <a:off x="8115347" y="5775297"/>
            <a:ext cx="621649" cy="621649"/>
            <a:chOff x="3836504" y="5098773"/>
            <a:chExt cx="854765" cy="854765"/>
          </a:xfrm>
        </p:grpSpPr>
        <p:sp>
          <p:nvSpPr>
            <p:cNvPr id="23" name="椭圆 22"/>
            <p:cNvSpPr/>
            <p:nvPr/>
          </p:nvSpPr>
          <p:spPr>
            <a:xfrm>
              <a:off x="3836504" y="5098773"/>
              <a:ext cx="854765" cy="854765"/>
            </a:xfrm>
            <a:prstGeom prst="ellipse">
              <a:avLst/>
            </a:prstGeom>
            <a:solidFill>
              <a:srgbClr val="CB4D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7445" y="5207748"/>
              <a:ext cx="636814" cy="636814"/>
            </a:xfrm>
            <a:prstGeom prst="rect">
              <a:avLst/>
            </a:prstGeom>
          </p:spPr>
        </p:pic>
      </p:grpSp>
      <p:grpSp>
        <p:nvGrpSpPr>
          <p:cNvPr id="26" name="组合 25"/>
          <p:cNvGrpSpPr/>
          <p:nvPr/>
        </p:nvGrpSpPr>
        <p:grpSpPr>
          <a:xfrm>
            <a:off x="6793619" y="804811"/>
            <a:ext cx="1369406" cy="36577"/>
            <a:chOff x="5331010" y="976966"/>
            <a:chExt cx="1369406" cy="36577"/>
          </a:xfrm>
        </p:grpSpPr>
        <p:sp>
          <p:nvSpPr>
            <p:cNvPr id="27" name="Rectangle 38"/>
            <p:cNvSpPr/>
            <p:nvPr/>
          </p:nvSpPr>
          <p:spPr>
            <a:xfrm flipV="1">
              <a:off x="5331010" y="976966"/>
              <a:ext cx="203761" cy="365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8" name="Rectangle 39"/>
            <p:cNvSpPr/>
            <p:nvPr/>
          </p:nvSpPr>
          <p:spPr>
            <a:xfrm flipV="1">
              <a:off x="5563131" y="976966"/>
              <a:ext cx="203761" cy="36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29" name="Rectangle 40"/>
            <p:cNvSpPr/>
            <p:nvPr/>
          </p:nvSpPr>
          <p:spPr>
            <a:xfrm flipV="1">
              <a:off x="5802482" y="976967"/>
              <a:ext cx="203761" cy="3657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0" name="Rectangle 41"/>
            <p:cNvSpPr/>
            <p:nvPr/>
          </p:nvSpPr>
          <p:spPr>
            <a:xfrm flipV="1">
              <a:off x="6034653" y="976968"/>
              <a:ext cx="203761" cy="3657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1" name="Rectangle 42"/>
            <p:cNvSpPr/>
            <p:nvPr/>
          </p:nvSpPr>
          <p:spPr>
            <a:xfrm flipV="1">
              <a:off x="6266774" y="976967"/>
              <a:ext cx="203761" cy="36575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  <p:sp>
          <p:nvSpPr>
            <p:cNvPr id="32" name="Rectangle 43"/>
            <p:cNvSpPr/>
            <p:nvPr/>
          </p:nvSpPr>
          <p:spPr>
            <a:xfrm flipV="1">
              <a:off x="6496655" y="976967"/>
              <a:ext cx="203761" cy="365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899" tIns="60950" rIns="121899" bIns="60950"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900" dirty="0">
                <a:latin typeface="Calibri Light"/>
              </a:endParaRP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863193" y="870075"/>
            <a:ext cx="69538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solidFill>
                  <a:srgbClr val="F25B18"/>
                </a:solidFill>
              </a:rPr>
              <a:t>Continued to be the best selling nutrient for 30 years in US</a:t>
            </a:r>
            <a:endParaRPr lang="zh-CN" altLang="en-US" sz="1400" b="1" dirty="0">
              <a:solidFill>
                <a:srgbClr val="F25B18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4027217" y="3305567"/>
            <a:ext cx="7864094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l"/>
            </a:pP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Mainly contains </a:t>
            </a:r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phosphatidylcholine</a:t>
            </a:r>
            <a:r>
              <a:rPr lang="en-US" altLang="zh-CN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, has the following effect</a:t>
            </a:r>
            <a:r>
              <a:rPr lang="zh-CN" altLang="en-US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SimSun" charset="-122"/>
                <a:cs typeface="Arial" panose="020B0604020202020204" pitchFamily="34" charset="0"/>
              </a:rPr>
              <a:t>：</a:t>
            </a:r>
            <a:endParaRPr lang="zh-CN" altLang="de-DE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SimSun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0610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BF Suma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ADDE"/>
      </a:accent1>
      <a:accent2>
        <a:srgbClr val="F08618"/>
      </a:accent2>
      <a:accent3>
        <a:srgbClr val="E52774"/>
      </a:accent3>
      <a:accent4>
        <a:srgbClr val="F8B915"/>
      </a:accent4>
      <a:accent5>
        <a:srgbClr val="3DAE31"/>
      </a:accent5>
      <a:accent6>
        <a:srgbClr val="C0C0C0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vi" id="{82A5DFF9-7D77-FE41-B0A0-2B09FADA3FF0}" vid="{F6521F94-3A80-A140-8D97-AEE9CADB4AFC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12760</TotalTime>
  <Words>1050</Words>
  <Application>Microsoft Office PowerPoint</Application>
  <PresentationFormat>宽屏</PresentationFormat>
  <Paragraphs>148</Paragraphs>
  <Slides>13</Slides>
  <Notes>11</Notes>
  <HiddenSlides>0</HiddenSlides>
  <MMClips>0</MMClips>
  <ScaleCrop>false</ScaleCrop>
  <HeadingPairs>
    <vt:vector size="8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0" baseType="lpstr">
      <vt:lpstr>Lato Regular</vt:lpstr>
      <vt:lpstr>新細明體</vt:lpstr>
      <vt:lpstr>DengXian</vt:lpstr>
      <vt:lpstr>DengXian</vt:lpstr>
      <vt:lpstr>DengXian Light</vt:lpstr>
      <vt:lpstr>SimSun</vt:lpstr>
      <vt:lpstr>SimSun</vt:lpstr>
      <vt:lpstr>微软雅黑</vt:lpstr>
      <vt:lpstr>微软雅黑 Light</vt:lpstr>
      <vt:lpstr>Arial</vt:lpstr>
      <vt:lpstr>Calibri</vt:lpstr>
      <vt:lpstr>Calibri Light</vt:lpstr>
      <vt:lpstr>Helvetica</vt:lpstr>
      <vt:lpstr>Times New Roman</vt:lpstr>
      <vt:lpstr>Wingdings</vt:lpstr>
      <vt:lpstr>Office 主题</vt:lpstr>
      <vt:lpstr>多媒體項目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75523</dc:creator>
  <cp:lastModifiedBy>user</cp:lastModifiedBy>
  <cp:revision>730</cp:revision>
  <cp:lastPrinted>2017-03-14T15:11:33Z</cp:lastPrinted>
  <dcterms:created xsi:type="dcterms:W3CDTF">2016-09-25T10:26:28Z</dcterms:created>
  <dcterms:modified xsi:type="dcterms:W3CDTF">2017-09-19T02:54:25Z</dcterms:modified>
</cp:coreProperties>
</file>