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5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774"/>
    <a:srgbClr val="00A5DD"/>
    <a:srgbClr val="F18618"/>
    <a:srgbClr val="3DB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047" autoAdjust="0"/>
    <p:restoredTop sz="94624" autoAdjust="0"/>
  </p:normalViewPr>
  <p:slideViewPr>
    <p:cSldViewPr snapToGrid="0" snapToObjects="1">
      <p:cViewPr>
        <p:scale>
          <a:sx n="66" d="100"/>
          <a:sy n="66" d="100"/>
        </p:scale>
        <p:origin x="-125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94AA7-E2DA-4FCB-8BA0-FC18382DFD9B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30A459FC-2BDE-491C-836C-9CF91753752A}">
      <dgm:prSet/>
      <dgm:spPr/>
      <dgm:t>
        <a:bodyPr/>
        <a:lstStyle/>
        <a:p>
          <a:pPr rtl="0"/>
          <a:r>
            <a:rPr lang="en-US" dirty="0" smtClean="0"/>
            <a:t>The Gut Health Can Make You Feel Easy From Inside To Outside, Boost Luster And Whiten Skin And Get Rid Of  Toxin</a:t>
          </a:r>
          <a:endParaRPr lang="en-US" dirty="0"/>
        </a:p>
      </dgm:t>
    </dgm:pt>
    <dgm:pt modelId="{7E079D0C-480B-446E-9EBE-BF9364210678}" type="parTrans" cxnId="{E0E77B79-139F-4708-91AF-CCE50985D10D}">
      <dgm:prSet/>
      <dgm:spPr/>
      <dgm:t>
        <a:bodyPr/>
        <a:lstStyle/>
        <a:p>
          <a:endParaRPr lang="en-US"/>
        </a:p>
      </dgm:t>
    </dgm:pt>
    <dgm:pt modelId="{88BAF35C-C929-4E6A-85E6-95C265DEF9EE}" type="sibTrans" cxnId="{E0E77B79-139F-4708-91AF-CCE50985D10D}">
      <dgm:prSet/>
      <dgm:spPr/>
      <dgm:t>
        <a:bodyPr/>
        <a:lstStyle/>
        <a:p>
          <a:endParaRPr lang="en-US"/>
        </a:p>
      </dgm:t>
    </dgm:pt>
    <dgm:pt modelId="{8D466AC4-6B23-48F9-A371-D0B7F662AD9E}">
      <dgm:prSet/>
      <dgm:spPr/>
      <dgm:t>
        <a:bodyPr/>
        <a:lstStyle/>
        <a:p>
          <a:pPr rtl="0"/>
          <a:r>
            <a:rPr lang="en-US" dirty="0" smtClean="0"/>
            <a:t>Gut Health, In Other Words, When Beauty Comes As Much From Within As Without, It In Turn Magnifies Their Outer Beauty. </a:t>
          </a:r>
          <a:endParaRPr lang="en-US" dirty="0"/>
        </a:p>
      </dgm:t>
    </dgm:pt>
    <dgm:pt modelId="{D7FFD9E8-C594-4E0E-8149-1A6921CF94A3}" type="parTrans" cxnId="{D9EF2EFF-2326-4CB2-8B2F-D1FB19EFA332}">
      <dgm:prSet/>
      <dgm:spPr/>
      <dgm:t>
        <a:bodyPr/>
        <a:lstStyle/>
        <a:p>
          <a:endParaRPr lang="en-US"/>
        </a:p>
      </dgm:t>
    </dgm:pt>
    <dgm:pt modelId="{52F3C149-B685-4FAA-AB4B-D362419D7504}" type="sibTrans" cxnId="{D9EF2EFF-2326-4CB2-8B2F-D1FB19EFA332}">
      <dgm:prSet/>
      <dgm:spPr/>
      <dgm:t>
        <a:bodyPr/>
        <a:lstStyle/>
        <a:p>
          <a:endParaRPr lang="en-US"/>
        </a:p>
      </dgm:t>
    </dgm:pt>
    <dgm:pt modelId="{04B2170C-23C0-443A-8ACF-D0C07746A89E}" type="pres">
      <dgm:prSet presAssocID="{96C94AA7-E2DA-4FCB-8BA0-FC18382DFD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2AF94-9E88-41CF-B254-892EE7FF97BF}" type="pres">
      <dgm:prSet presAssocID="{30A459FC-2BDE-491C-836C-9CF9175375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1366F-9CD8-4085-9262-0ADFEBA44010}" type="pres">
      <dgm:prSet presAssocID="{88BAF35C-C929-4E6A-85E6-95C265DEF9EE}" presName="spacer" presStyleCnt="0"/>
      <dgm:spPr/>
    </dgm:pt>
    <dgm:pt modelId="{3E714878-3705-497E-A1CF-F4DA74D6EAA4}" type="pres">
      <dgm:prSet presAssocID="{8D466AC4-6B23-48F9-A371-D0B7F662AD9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3ECB7-0AB9-4EEE-A860-F8F927DEC3A1}" type="presOf" srcId="{8D466AC4-6B23-48F9-A371-D0B7F662AD9E}" destId="{3E714878-3705-497E-A1CF-F4DA74D6EAA4}" srcOrd="0" destOrd="0" presId="urn:microsoft.com/office/officeart/2005/8/layout/vList2"/>
    <dgm:cxn modelId="{D9EF2EFF-2326-4CB2-8B2F-D1FB19EFA332}" srcId="{96C94AA7-E2DA-4FCB-8BA0-FC18382DFD9B}" destId="{8D466AC4-6B23-48F9-A371-D0B7F662AD9E}" srcOrd="1" destOrd="0" parTransId="{D7FFD9E8-C594-4E0E-8149-1A6921CF94A3}" sibTransId="{52F3C149-B685-4FAA-AB4B-D362419D7504}"/>
    <dgm:cxn modelId="{DEBD4EE1-19F8-437D-A5BC-63567487EA0C}" type="presOf" srcId="{30A459FC-2BDE-491C-836C-9CF91753752A}" destId="{6F62AF94-9E88-41CF-B254-892EE7FF97BF}" srcOrd="0" destOrd="0" presId="urn:microsoft.com/office/officeart/2005/8/layout/vList2"/>
    <dgm:cxn modelId="{E0E77B79-139F-4708-91AF-CCE50985D10D}" srcId="{96C94AA7-E2DA-4FCB-8BA0-FC18382DFD9B}" destId="{30A459FC-2BDE-491C-836C-9CF91753752A}" srcOrd="0" destOrd="0" parTransId="{7E079D0C-480B-446E-9EBE-BF9364210678}" sibTransId="{88BAF35C-C929-4E6A-85E6-95C265DEF9EE}"/>
    <dgm:cxn modelId="{86D0FC1F-B930-456E-A543-9EED9C4B3B34}" type="presOf" srcId="{96C94AA7-E2DA-4FCB-8BA0-FC18382DFD9B}" destId="{04B2170C-23C0-443A-8ACF-D0C07746A89E}" srcOrd="0" destOrd="0" presId="urn:microsoft.com/office/officeart/2005/8/layout/vList2"/>
    <dgm:cxn modelId="{E436EEC0-67F3-49C5-91F9-4327EFC554E3}" type="presParOf" srcId="{04B2170C-23C0-443A-8ACF-D0C07746A89E}" destId="{6F62AF94-9E88-41CF-B254-892EE7FF97BF}" srcOrd="0" destOrd="0" presId="urn:microsoft.com/office/officeart/2005/8/layout/vList2"/>
    <dgm:cxn modelId="{18E09064-C67F-4423-86A4-CDE14DD08D67}" type="presParOf" srcId="{04B2170C-23C0-443A-8ACF-D0C07746A89E}" destId="{BB01366F-9CD8-4085-9262-0ADFEBA44010}" srcOrd="1" destOrd="0" presId="urn:microsoft.com/office/officeart/2005/8/layout/vList2"/>
    <dgm:cxn modelId="{1E257F4D-C530-40A1-926E-1154B66C117A}" type="presParOf" srcId="{04B2170C-23C0-443A-8ACF-D0C07746A89E}" destId="{3E714878-3705-497E-A1CF-F4DA74D6EAA4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2780B-797A-40CC-8EDD-9CAAA7952B7A}" type="doc">
      <dgm:prSet loTypeId="urn:microsoft.com/office/officeart/2005/8/layout/venn3" loCatId="relationship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BB44F7D3-FCF9-43D5-8669-C07D11C16F08}">
      <dgm:prSet/>
      <dgm:spPr/>
      <dgm:t>
        <a:bodyPr/>
        <a:lstStyle/>
        <a:p>
          <a:pPr rtl="0"/>
          <a:r>
            <a:rPr lang="en-US" b="1" dirty="0" smtClean="0"/>
            <a:t>100% natural and safe</a:t>
          </a:r>
          <a:endParaRPr lang="en-US" dirty="0"/>
        </a:p>
      </dgm:t>
    </dgm:pt>
    <dgm:pt modelId="{1283D711-02D1-4FFD-929C-A927D66181F9}" type="parTrans" cxnId="{189B3A07-F2C6-41D9-BCF2-066A64B02F83}">
      <dgm:prSet/>
      <dgm:spPr/>
      <dgm:t>
        <a:bodyPr/>
        <a:lstStyle/>
        <a:p>
          <a:endParaRPr lang="en-US"/>
        </a:p>
      </dgm:t>
    </dgm:pt>
    <dgm:pt modelId="{537EA290-CA78-4E99-A6B4-AD9E5FC23DBB}" type="sibTrans" cxnId="{189B3A07-F2C6-41D9-BCF2-066A64B02F83}">
      <dgm:prSet/>
      <dgm:spPr/>
      <dgm:t>
        <a:bodyPr/>
        <a:lstStyle/>
        <a:p>
          <a:endParaRPr lang="en-US"/>
        </a:p>
      </dgm:t>
    </dgm:pt>
    <dgm:pt modelId="{1E3B8141-AD1E-4C7F-804A-2E7958098891}">
      <dgm:prSet/>
      <dgm:spPr/>
      <dgm:t>
        <a:bodyPr/>
        <a:lstStyle/>
        <a:p>
          <a:pPr rtl="0"/>
          <a:r>
            <a:rPr lang="en-US" b="1" dirty="0" smtClean="0"/>
            <a:t>Regulate and improve the intestinal flora</a:t>
          </a:r>
          <a:endParaRPr lang="en-US" dirty="0"/>
        </a:p>
      </dgm:t>
    </dgm:pt>
    <dgm:pt modelId="{B0F8FCB8-F271-4D6C-B213-63A1D856EEE5}" type="parTrans" cxnId="{D8565D6E-333E-46FB-9154-A3D2EC5D4EFE}">
      <dgm:prSet/>
      <dgm:spPr/>
      <dgm:t>
        <a:bodyPr/>
        <a:lstStyle/>
        <a:p>
          <a:endParaRPr lang="en-US"/>
        </a:p>
      </dgm:t>
    </dgm:pt>
    <dgm:pt modelId="{1F7CBDA9-4D4F-4CB6-99F1-01BB3FBF0AEE}" type="sibTrans" cxnId="{D8565D6E-333E-46FB-9154-A3D2EC5D4EFE}">
      <dgm:prSet/>
      <dgm:spPr/>
      <dgm:t>
        <a:bodyPr/>
        <a:lstStyle/>
        <a:p>
          <a:endParaRPr lang="en-US"/>
        </a:p>
      </dgm:t>
    </dgm:pt>
    <dgm:pt modelId="{4643B62D-31AA-4EFD-831E-A49778B8C91A}">
      <dgm:prSet/>
      <dgm:spPr/>
      <dgm:t>
        <a:bodyPr/>
        <a:lstStyle/>
        <a:p>
          <a:pPr rtl="0"/>
          <a:r>
            <a:rPr lang="en-US" b="1" dirty="0" smtClean="0"/>
            <a:t>Safeguard gut health while improve immunity </a:t>
          </a:r>
          <a:endParaRPr lang="en-US" dirty="0"/>
        </a:p>
      </dgm:t>
    </dgm:pt>
    <dgm:pt modelId="{ECDDA85F-E4C9-469F-B80F-3C4DB24B53A8}" type="parTrans" cxnId="{8811931E-21E9-47B3-A585-5BF6AFFC770A}">
      <dgm:prSet/>
      <dgm:spPr/>
      <dgm:t>
        <a:bodyPr/>
        <a:lstStyle/>
        <a:p>
          <a:endParaRPr lang="en-US"/>
        </a:p>
      </dgm:t>
    </dgm:pt>
    <dgm:pt modelId="{574A2BAB-CA7D-4DAD-B206-FA337919BA64}" type="sibTrans" cxnId="{8811931E-21E9-47B3-A585-5BF6AFFC770A}">
      <dgm:prSet/>
      <dgm:spPr/>
      <dgm:t>
        <a:bodyPr/>
        <a:lstStyle/>
        <a:p>
          <a:endParaRPr lang="en-US"/>
        </a:p>
      </dgm:t>
    </dgm:pt>
    <dgm:pt modelId="{C5ED2DB6-A31F-4BF3-8BB6-A54812836953}" type="pres">
      <dgm:prSet presAssocID="{D642780B-797A-40CC-8EDD-9CAAA7952B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FA7F23-8BC7-40B7-B3AA-DEA42DAAEFDD}" type="pres">
      <dgm:prSet presAssocID="{BB44F7D3-FCF9-43D5-8669-C07D11C16F08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59364-1649-4344-9315-69F8F698B718}" type="pres">
      <dgm:prSet presAssocID="{537EA290-CA78-4E99-A6B4-AD9E5FC23DBB}" presName="space" presStyleCnt="0"/>
      <dgm:spPr/>
    </dgm:pt>
    <dgm:pt modelId="{4D7ED936-E432-4ABF-A2F2-DA68DBE02FDD}" type="pres">
      <dgm:prSet presAssocID="{1E3B8141-AD1E-4C7F-804A-2E795809889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79BE-6805-4F9A-8215-9DFA158508CF}" type="pres">
      <dgm:prSet presAssocID="{1F7CBDA9-4D4F-4CB6-99F1-01BB3FBF0AEE}" presName="space" presStyleCnt="0"/>
      <dgm:spPr/>
    </dgm:pt>
    <dgm:pt modelId="{2CFD8A48-1466-455E-BC7A-25918B35861D}" type="pres">
      <dgm:prSet presAssocID="{4643B62D-31AA-4EFD-831E-A49778B8C91A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40D7F-A53C-41AD-8567-3416DEA4523F}" type="presOf" srcId="{D642780B-797A-40CC-8EDD-9CAAA7952B7A}" destId="{C5ED2DB6-A31F-4BF3-8BB6-A54812836953}" srcOrd="0" destOrd="0" presId="urn:microsoft.com/office/officeart/2005/8/layout/venn3"/>
    <dgm:cxn modelId="{D8565D6E-333E-46FB-9154-A3D2EC5D4EFE}" srcId="{D642780B-797A-40CC-8EDD-9CAAA7952B7A}" destId="{1E3B8141-AD1E-4C7F-804A-2E7958098891}" srcOrd="1" destOrd="0" parTransId="{B0F8FCB8-F271-4D6C-B213-63A1D856EEE5}" sibTransId="{1F7CBDA9-4D4F-4CB6-99F1-01BB3FBF0AEE}"/>
    <dgm:cxn modelId="{C31458E4-3053-4698-96D7-28AA73DD6F61}" type="presOf" srcId="{1E3B8141-AD1E-4C7F-804A-2E7958098891}" destId="{4D7ED936-E432-4ABF-A2F2-DA68DBE02FDD}" srcOrd="0" destOrd="0" presId="urn:microsoft.com/office/officeart/2005/8/layout/venn3"/>
    <dgm:cxn modelId="{05938175-018B-4430-895B-C9A59AC762B7}" type="presOf" srcId="{4643B62D-31AA-4EFD-831E-A49778B8C91A}" destId="{2CFD8A48-1466-455E-BC7A-25918B35861D}" srcOrd="0" destOrd="0" presId="urn:microsoft.com/office/officeart/2005/8/layout/venn3"/>
    <dgm:cxn modelId="{189B3A07-F2C6-41D9-BCF2-066A64B02F83}" srcId="{D642780B-797A-40CC-8EDD-9CAAA7952B7A}" destId="{BB44F7D3-FCF9-43D5-8669-C07D11C16F08}" srcOrd="0" destOrd="0" parTransId="{1283D711-02D1-4FFD-929C-A927D66181F9}" sibTransId="{537EA290-CA78-4E99-A6B4-AD9E5FC23DBB}"/>
    <dgm:cxn modelId="{8811931E-21E9-47B3-A585-5BF6AFFC770A}" srcId="{D642780B-797A-40CC-8EDD-9CAAA7952B7A}" destId="{4643B62D-31AA-4EFD-831E-A49778B8C91A}" srcOrd="2" destOrd="0" parTransId="{ECDDA85F-E4C9-469F-B80F-3C4DB24B53A8}" sibTransId="{574A2BAB-CA7D-4DAD-B206-FA337919BA64}"/>
    <dgm:cxn modelId="{6E37CC0C-F9A8-41DB-A626-82AC2B89AC0E}" type="presOf" srcId="{BB44F7D3-FCF9-43D5-8669-C07D11C16F08}" destId="{F2FA7F23-8BC7-40B7-B3AA-DEA42DAAEFDD}" srcOrd="0" destOrd="0" presId="urn:microsoft.com/office/officeart/2005/8/layout/venn3"/>
    <dgm:cxn modelId="{06AFCFC2-FD0D-4D92-8A06-1388FCA9F910}" type="presParOf" srcId="{C5ED2DB6-A31F-4BF3-8BB6-A54812836953}" destId="{F2FA7F23-8BC7-40B7-B3AA-DEA42DAAEFDD}" srcOrd="0" destOrd="0" presId="urn:microsoft.com/office/officeart/2005/8/layout/venn3"/>
    <dgm:cxn modelId="{51D2E4C1-DAA7-4404-B599-440A383B44A7}" type="presParOf" srcId="{C5ED2DB6-A31F-4BF3-8BB6-A54812836953}" destId="{F4559364-1649-4344-9315-69F8F698B718}" srcOrd="1" destOrd="0" presId="urn:microsoft.com/office/officeart/2005/8/layout/venn3"/>
    <dgm:cxn modelId="{5B2AFF7D-0119-4C34-8D51-AE732E543283}" type="presParOf" srcId="{C5ED2DB6-A31F-4BF3-8BB6-A54812836953}" destId="{4D7ED936-E432-4ABF-A2F2-DA68DBE02FDD}" srcOrd="2" destOrd="0" presId="urn:microsoft.com/office/officeart/2005/8/layout/venn3"/>
    <dgm:cxn modelId="{82C15CC6-2AD2-470B-A13F-C473CE7FEA94}" type="presParOf" srcId="{C5ED2DB6-A31F-4BF3-8BB6-A54812836953}" destId="{A14879BE-6805-4F9A-8215-9DFA158508CF}" srcOrd="3" destOrd="0" presId="urn:microsoft.com/office/officeart/2005/8/layout/venn3"/>
    <dgm:cxn modelId="{E7DDBA09-78B2-4909-9368-294C87EBB699}" type="presParOf" srcId="{C5ED2DB6-A31F-4BF3-8BB6-A54812836953}" destId="{2CFD8A48-1466-455E-BC7A-25918B35861D}" srcOrd="4" destOrd="0" presId="urn:microsoft.com/office/officeart/2005/8/layout/ven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8D6C7-5648-47D7-AB37-26196F1BC6DC}" type="doc">
      <dgm:prSet loTypeId="urn:microsoft.com/office/officeart/2005/8/layout/vList5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FC9DCAA4-8924-4D6C-842F-33A63977D7A6}">
      <dgm:prSet custT="1"/>
      <dgm:spPr/>
      <dgm:t>
        <a:bodyPr/>
        <a:lstStyle/>
        <a:p>
          <a:pPr rtl="0"/>
          <a:r>
            <a:rPr lang="en-US" sz="2000" b="1" dirty="0" smtClean="0"/>
            <a:t>Radix </a:t>
          </a:r>
          <a:r>
            <a:rPr lang="en-US" sz="2000" b="1" dirty="0" err="1" smtClean="0"/>
            <a:t>Astragali</a:t>
          </a:r>
          <a:r>
            <a:rPr lang="en-US" sz="2000" b="1" dirty="0" smtClean="0"/>
            <a:t> Extract</a:t>
          </a:r>
          <a:endParaRPr lang="en-US" sz="2000" dirty="0"/>
        </a:p>
      </dgm:t>
    </dgm:pt>
    <dgm:pt modelId="{9B3BB53C-D93E-42FC-8D73-9FB2983569AA}" type="parTrans" cxnId="{E620DC40-FE9C-4892-8A79-78840590E6E9}">
      <dgm:prSet/>
      <dgm:spPr/>
      <dgm:t>
        <a:bodyPr/>
        <a:lstStyle/>
        <a:p>
          <a:endParaRPr lang="en-US"/>
        </a:p>
      </dgm:t>
    </dgm:pt>
    <dgm:pt modelId="{A6A6F74C-258A-4B2D-8926-599F1FFB9F99}" type="sibTrans" cxnId="{E620DC40-FE9C-4892-8A79-78840590E6E9}">
      <dgm:prSet/>
      <dgm:spPr/>
      <dgm:t>
        <a:bodyPr/>
        <a:lstStyle/>
        <a:p>
          <a:endParaRPr lang="en-US"/>
        </a:p>
      </dgm:t>
    </dgm:pt>
    <dgm:pt modelId="{53EF3EBF-ECAB-4315-9996-89C85AEC287A}">
      <dgm:prSet custT="1"/>
      <dgm:spPr/>
      <dgm:t>
        <a:bodyPr/>
        <a:lstStyle/>
        <a:p>
          <a:pPr rtl="0"/>
          <a:r>
            <a:rPr lang="en-US" sz="1600" dirty="0" smtClean="0"/>
            <a:t>Radix </a:t>
          </a:r>
          <a:r>
            <a:rPr lang="en-US" sz="1600" dirty="0" err="1" smtClean="0"/>
            <a:t>Astragali</a:t>
          </a:r>
          <a:r>
            <a:rPr lang="en-US" sz="1600" dirty="0" smtClean="0"/>
            <a:t> is one of the most powerful </a:t>
          </a:r>
          <a:r>
            <a:rPr lang="en-US" sz="1600" dirty="0" smtClean="0">
              <a:solidFill>
                <a:schemeClr val="accent2">
                  <a:lumMod val="75000"/>
                </a:schemeClr>
              </a:solidFill>
            </a:rPr>
            <a:t>immune-building</a:t>
          </a:r>
          <a:r>
            <a:rPr lang="en-US" sz="1600" dirty="0" smtClean="0"/>
            <a:t> plants on the planet</a:t>
          </a:r>
          <a:endParaRPr lang="en-US" sz="1600" dirty="0"/>
        </a:p>
      </dgm:t>
    </dgm:pt>
    <dgm:pt modelId="{E4C497F1-8B6A-4973-B25B-0E7DD1794D68}" type="parTrans" cxnId="{B023A442-CAA5-4C6A-B586-41C860AD7C2B}">
      <dgm:prSet/>
      <dgm:spPr/>
      <dgm:t>
        <a:bodyPr/>
        <a:lstStyle/>
        <a:p>
          <a:endParaRPr lang="en-US"/>
        </a:p>
      </dgm:t>
    </dgm:pt>
    <dgm:pt modelId="{F8575E04-1F49-4D96-9BB2-EFEF1833D1D5}" type="sibTrans" cxnId="{B023A442-CAA5-4C6A-B586-41C860AD7C2B}">
      <dgm:prSet/>
      <dgm:spPr/>
      <dgm:t>
        <a:bodyPr/>
        <a:lstStyle/>
        <a:p>
          <a:endParaRPr lang="en-US"/>
        </a:p>
      </dgm:t>
    </dgm:pt>
    <dgm:pt modelId="{CAFCC95A-5C39-4B72-94B7-417CA8072E8F}">
      <dgm:prSet/>
      <dgm:spPr/>
      <dgm:t>
        <a:bodyPr/>
        <a:lstStyle/>
        <a:p>
          <a:pPr rtl="0"/>
          <a:r>
            <a:rPr lang="en-US" b="1" dirty="0" smtClean="0"/>
            <a:t>1. Acts as an Anti-Inflammatory</a:t>
          </a:r>
          <a:endParaRPr lang="en-US" dirty="0"/>
        </a:p>
      </dgm:t>
    </dgm:pt>
    <dgm:pt modelId="{F1BF9318-9A0A-429B-A69C-219DB3841943}" type="parTrans" cxnId="{6785561C-A417-4621-9636-95DE0AD223DC}">
      <dgm:prSet/>
      <dgm:spPr/>
      <dgm:t>
        <a:bodyPr/>
        <a:lstStyle/>
        <a:p>
          <a:endParaRPr lang="en-US"/>
        </a:p>
      </dgm:t>
    </dgm:pt>
    <dgm:pt modelId="{15E5F4E3-A415-4AA6-BA8B-1AD45D6B443B}" type="sibTrans" cxnId="{6785561C-A417-4621-9636-95DE0AD223DC}">
      <dgm:prSet/>
      <dgm:spPr/>
      <dgm:t>
        <a:bodyPr/>
        <a:lstStyle/>
        <a:p>
          <a:endParaRPr lang="en-US"/>
        </a:p>
      </dgm:t>
    </dgm:pt>
    <dgm:pt modelId="{204976D1-F7CD-40B0-A29A-C4AA2DB9971D}">
      <dgm:prSet/>
      <dgm:spPr/>
      <dgm:t>
        <a:bodyPr/>
        <a:lstStyle/>
        <a:p>
          <a:pPr rtl="0"/>
          <a:r>
            <a:rPr lang="en-US" b="1" dirty="0" smtClean="0"/>
            <a:t>2.</a:t>
          </a:r>
          <a:r>
            <a:rPr lang="en-US" dirty="0" smtClean="0"/>
            <a:t> </a:t>
          </a:r>
          <a:r>
            <a:rPr lang="en-US" b="1" dirty="0" smtClean="0"/>
            <a:t>Boosts the Immune System</a:t>
          </a:r>
          <a:endParaRPr lang="en-US" dirty="0"/>
        </a:p>
      </dgm:t>
    </dgm:pt>
    <dgm:pt modelId="{1EAE812B-C6A0-4921-A423-D21F22C6EDE5}" type="parTrans" cxnId="{7E4282E0-E73F-4635-A32F-A681CCF4AE4F}">
      <dgm:prSet/>
      <dgm:spPr/>
      <dgm:t>
        <a:bodyPr/>
        <a:lstStyle/>
        <a:p>
          <a:endParaRPr lang="en-US"/>
        </a:p>
      </dgm:t>
    </dgm:pt>
    <dgm:pt modelId="{A41AD69C-CD60-49B7-A2F6-FB4376528F82}" type="sibTrans" cxnId="{7E4282E0-E73F-4635-A32F-A681CCF4AE4F}">
      <dgm:prSet/>
      <dgm:spPr/>
      <dgm:t>
        <a:bodyPr/>
        <a:lstStyle/>
        <a:p>
          <a:endParaRPr lang="en-US"/>
        </a:p>
      </dgm:t>
    </dgm:pt>
    <dgm:pt modelId="{0D1D4DB3-8BB9-4B81-8D95-23304C69EDB6}">
      <dgm:prSet/>
      <dgm:spPr/>
      <dgm:t>
        <a:bodyPr/>
        <a:lstStyle/>
        <a:p>
          <a:pPr rtl="0"/>
          <a:r>
            <a:rPr lang="en-US" b="1" dirty="0" smtClean="0"/>
            <a:t>3. Slows or Prevents the Growth of Tumors etc.</a:t>
          </a:r>
          <a:endParaRPr lang="en-US" dirty="0"/>
        </a:p>
      </dgm:t>
    </dgm:pt>
    <dgm:pt modelId="{7F2C2C02-EBDF-4F9F-A5A0-2CC1664E875B}" type="parTrans" cxnId="{BEFBB105-0084-4D04-8DAC-0F84ECC2A5D8}">
      <dgm:prSet/>
      <dgm:spPr/>
      <dgm:t>
        <a:bodyPr/>
        <a:lstStyle/>
        <a:p>
          <a:endParaRPr lang="en-US"/>
        </a:p>
      </dgm:t>
    </dgm:pt>
    <dgm:pt modelId="{2BF4E2D7-7C19-4835-921A-D81501660827}" type="sibTrans" cxnId="{BEFBB105-0084-4D04-8DAC-0F84ECC2A5D8}">
      <dgm:prSet/>
      <dgm:spPr/>
      <dgm:t>
        <a:bodyPr/>
        <a:lstStyle/>
        <a:p>
          <a:endParaRPr lang="en-US"/>
        </a:p>
      </dgm:t>
    </dgm:pt>
    <dgm:pt modelId="{9F25D21D-F72B-40B7-83A1-609FA93E9D09}" type="pres">
      <dgm:prSet presAssocID="{92A8D6C7-5648-47D7-AB37-26196F1BC6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208F8-6EA4-42C8-9727-8684B5D42F18}" type="pres">
      <dgm:prSet presAssocID="{FC9DCAA4-8924-4D6C-842F-33A63977D7A6}" presName="linNode" presStyleCnt="0"/>
      <dgm:spPr/>
    </dgm:pt>
    <dgm:pt modelId="{81993DD2-200F-4924-A7EA-73DCAD8B6323}" type="pres">
      <dgm:prSet presAssocID="{FC9DCAA4-8924-4D6C-842F-33A63977D7A6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52B5F-FA22-45BA-8A4E-5BB3373371F9}" type="pres">
      <dgm:prSet presAssocID="{A6A6F74C-258A-4B2D-8926-599F1FFB9F99}" presName="sp" presStyleCnt="0"/>
      <dgm:spPr/>
    </dgm:pt>
    <dgm:pt modelId="{865A0971-8883-4397-A840-15DD31C1A4CE}" type="pres">
      <dgm:prSet presAssocID="{53EF3EBF-ECAB-4315-9996-89C85AEC287A}" presName="linNode" presStyleCnt="0"/>
      <dgm:spPr/>
    </dgm:pt>
    <dgm:pt modelId="{770879F8-2A36-4A26-B01A-BCBB42D6D2DA}" type="pres">
      <dgm:prSet presAssocID="{53EF3EBF-ECAB-4315-9996-89C85AEC287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103C7-8087-4C2C-9CD7-D3E0DF6BF22F}" type="pres">
      <dgm:prSet presAssocID="{F8575E04-1F49-4D96-9BB2-EFEF1833D1D5}" presName="sp" presStyleCnt="0"/>
      <dgm:spPr/>
    </dgm:pt>
    <dgm:pt modelId="{E391587C-83CA-4D8A-A249-4AA722A2348F}" type="pres">
      <dgm:prSet presAssocID="{CAFCC95A-5C39-4B72-94B7-417CA8072E8F}" presName="linNode" presStyleCnt="0"/>
      <dgm:spPr/>
    </dgm:pt>
    <dgm:pt modelId="{3A20005A-0C1A-4D14-8AA4-E636DBA5F624}" type="pres">
      <dgm:prSet presAssocID="{CAFCC95A-5C39-4B72-94B7-417CA8072E8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70B69-502F-4ED9-BEE1-B8FCCDA6D6AE}" type="pres">
      <dgm:prSet presAssocID="{15E5F4E3-A415-4AA6-BA8B-1AD45D6B443B}" presName="sp" presStyleCnt="0"/>
      <dgm:spPr/>
    </dgm:pt>
    <dgm:pt modelId="{201EC74D-5ECB-47B9-9C94-366C09491F51}" type="pres">
      <dgm:prSet presAssocID="{204976D1-F7CD-40B0-A29A-C4AA2DB9971D}" presName="linNode" presStyleCnt="0"/>
      <dgm:spPr/>
    </dgm:pt>
    <dgm:pt modelId="{7369D5FA-C039-4842-A601-3849A9B0B712}" type="pres">
      <dgm:prSet presAssocID="{204976D1-F7CD-40B0-A29A-C4AA2DB9971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F91F3-C4C6-410E-93FE-628AF2BFDB59}" type="pres">
      <dgm:prSet presAssocID="{A41AD69C-CD60-49B7-A2F6-FB4376528F82}" presName="sp" presStyleCnt="0"/>
      <dgm:spPr/>
    </dgm:pt>
    <dgm:pt modelId="{987D5CA1-8B0E-4978-891F-8D7D7BBDA5F9}" type="pres">
      <dgm:prSet presAssocID="{0D1D4DB3-8BB9-4B81-8D95-23304C69EDB6}" presName="linNode" presStyleCnt="0"/>
      <dgm:spPr/>
    </dgm:pt>
    <dgm:pt modelId="{318F4320-6353-4D4F-A1BA-5567CCF57E84}" type="pres">
      <dgm:prSet presAssocID="{0D1D4DB3-8BB9-4B81-8D95-23304C69EDB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0DC40-FE9C-4892-8A79-78840590E6E9}" srcId="{92A8D6C7-5648-47D7-AB37-26196F1BC6DC}" destId="{FC9DCAA4-8924-4D6C-842F-33A63977D7A6}" srcOrd="0" destOrd="0" parTransId="{9B3BB53C-D93E-42FC-8D73-9FB2983569AA}" sibTransId="{A6A6F74C-258A-4B2D-8926-599F1FFB9F99}"/>
    <dgm:cxn modelId="{3F9E099F-B959-4D13-9FB8-A1064239BA37}" type="presOf" srcId="{92A8D6C7-5648-47D7-AB37-26196F1BC6DC}" destId="{9F25D21D-F72B-40B7-83A1-609FA93E9D09}" srcOrd="0" destOrd="0" presId="urn:microsoft.com/office/officeart/2005/8/layout/vList5"/>
    <dgm:cxn modelId="{5950CC64-4CCB-4ED9-AA34-A22A7D9BA0DF}" type="presOf" srcId="{53EF3EBF-ECAB-4315-9996-89C85AEC287A}" destId="{770879F8-2A36-4A26-B01A-BCBB42D6D2DA}" srcOrd="0" destOrd="0" presId="urn:microsoft.com/office/officeart/2005/8/layout/vList5"/>
    <dgm:cxn modelId="{D37756E5-9516-4CA7-BDA1-BD7EAF00C035}" type="presOf" srcId="{FC9DCAA4-8924-4D6C-842F-33A63977D7A6}" destId="{81993DD2-200F-4924-A7EA-73DCAD8B6323}" srcOrd="0" destOrd="0" presId="urn:microsoft.com/office/officeart/2005/8/layout/vList5"/>
    <dgm:cxn modelId="{6785561C-A417-4621-9636-95DE0AD223DC}" srcId="{92A8D6C7-5648-47D7-AB37-26196F1BC6DC}" destId="{CAFCC95A-5C39-4B72-94B7-417CA8072E8F}" srcOrd="2" destOrd="0" parTransId="{F1BF9318-9A0A-429B-A69C-219DB3841943}" sibTransId="{15E5F4E3-A415-4AA6-BA8B-1AD45D6B443B}"/>
    <dgm:cxn modelId="{73C8824C-7E17-4B97-8754-CD19E8BD8558}" type="presOf" srcId="{0D1D4DB3-8BB9-4B81-8D95-23304C69EDB6}" destId="{318F4320-6353-4D4F-A1BA-5567CCF57E84}" srcOrd="0" destOrd="0" presId="urn:microsoft.com/office/officeart/2005/8/layout/vList5"/>
    <dgm:cxn modelId="{D4FEFC69-9614-4C92-8BAA-146B971FDED3}" type="presOf" srcId="{204976D1-F7CD-40B0-A29A-C4AA2DB9971D}" destId="{7369D5FA-C039-4842-A601-3849A9B0B712}" srcOrd="0" destOrd="0" presId="urn:microsoft.com/office/officeart/2005/8/layout/vList5"/>
    <dgm:cxn modelId="{7E4282E0-E73F-4635-A32F-A681CCF4AE4F}" srcId="{92A8D6C7-5648-47D7-AB37-26196F1BC6DC}" destId="{204976D1-F7CD-40B0-A29A-C4AA2DB9971D}" srcOrd="3" destOrd="0" parTransId="{1EAE812B-C6A0-4921-A423-D21F22C6EDE5}" sibTransId="{A41AD69C-CD60-49B7-A2F6-FB4376528F82}"/>
    <dgm:cxn modelId="{94CF8CE5-74B5-4F3B-8907-D79B737D8395}" type="presOf" srcId="{CAFCC95A-5C39-4B72-94B7-417CA8072E8F}" destId="{3A20005A-0C1A-4D14-8AA4-E636DBA5F624}" srcOrd="0" destOrd="0" presId="urn:microsoft.com/office/officeart/2005/8/layout/vList5"/>
    <dgm:cxn modelId="{BEFBB105-0084-4D04-8DAC-0F84ECC2A5D8}" srcId="{92A8D6C7-5648-47D7-AB37-26196F1BC6DC}" destId="{0D1D4DB3-8BB9-4B81-8D95-23304C69EDB6}" srcOrd="4" destOrd="0" parTransId="{7F2C2C02-EBDF-4F9F-A5A0-2CC1664E875B}" sibTransId="{2BF4E2D7-7C19-4835-921A-D81501660827}"/>
    <dgm:cxn modelId="{B023A442-CAA5-4C6A-B586-41C860AD7C2B}" srcId="{92A8D6C7-5648-47D7-AB37-26196F1BC6DC}" destId="{53EF3EBF-ECAB-4315-9996-89C85AEC287A}" srcOrd="1" destOrd="0" parTransId="{E4C497F1-8B6A-4973-B25B-0E7DD1794D68}" sibTransId="{F8575E04-1F49-4D96-9BB2-EFEF1833D1D5}"/>
    <dgm:cxn modelId="{AC086829-5CA3-438D-9BBE-01104E63718D}" type="presParOf" srcId="{9F25D21D-F72B-40B7-83A1-609FA93E9D09}" destId="{4A1208F8-6EA4-42C8-9727-8684B5D42F18}" srcOrd="0" destOrd="0" presId="urn:microsoft.com/office/officeart/2005/8/layout/vList5"/>
    <dgm:cxn modelId="{93922F8D-FF80-49D8-8A40-695476F2C109}" type="presParOf" srcId="{4A1208F8-6EA4-42C8-9727-8684B5D42F18}" destId="{81993DD2-200F-4924-A7EA-73DCAD8B6323}" srcOrd="0" destOrd="0" presId="urn:microsoft.com/office/officeart/2005/8/layout/vList5"/>
    <dgm:cxn modelId="{935DAE81-64DB-415A-B564-8A0ED8FB00A8}" type="presParOf" srcId="{9F25D21D-F72B-40B7-83A1-609FA93E9D09}" destId="{8EC52B5F-FA22-45BA-8A4E-5BB3373371F9}" srcOrd="1" destOrd="0" presId="urn:microsoft.com/office/officeart/2005/8/layout/vList5"/>
    <dgm:cxn modelId="{FA6407A6-BA60-4284-B179-84EE5A8637C2}" type="presParOf" srcId="{9F25D21D-F72B-40B7-83A1-609FA93E9D09}" destId="{865A0971-8883-4397-A840-15DD31C1A4CE}" srcOrd="2" destOrd="0" presId="urn:microsoft.com/office/officeart/2005/8/layout/vList5"/>
    <dgm:cxn modelId="{CBCDA794-2EBE-4AB2-83E1-3A557814A62A}" type="presParOf" srcId="{865A0971-8883-4397-A840-15DD31C1A4CE}" destId="{770879F8-2A36-4A26-B01A-BCBB42D6D2DA}" srcOrd="0" destOrd="0" presId="urn:microsoft.com/office/officeart/2005/8/layout/vList5"/>
    <dgm:cxn modelId="{70BEF647-AD76-4B94-BD34-C05BC64D3964}" type="presParOf" srcId="{9F25D21D-F72B-40B7-83A1-609FA93E9D09}" destId="{FE8103C7-8087-4C2C-9CD7-D3E0DF6BF22F}" srcOrd="3" destOrd="0" presId="urn:microsoft.com/office/officeart/2005/8/layout/vList5"/>
    <dgm:cxn modelId="{2B621E92-2227-4533-8BD9-B2592897489D}" type="presParOf" srcId="{9F25D21D-F72B-40B7-83A1-609FA93E9D09}" destId="{E391587C-83CA-4D8A-A249-4AA722A2348F}" srcOrd="4" destOrd="0" presId="urn:microsoft.com/office/officeart/2005/8/layout/vList5"/>
    <dgm:cxn modelId="{9DB38F3A-2EBA-4A8E-A7A0-017D67E31C32}" type="presParOf" srcId="{E391587C-83CA-4D8A-A249-4AA722A2348F}" destId="{3A20005A-0C1A-4D14-8AA4-E636DBA5F624}" srcOrd="0" destOrd="0" presId="urn:microsoft.com/office/officeart/2005/8/layout/vList5"/>
    <dgm:cxn modelId="{A27270A2-251E-41E4-A140-FB4DD7F0473F}" type="presParOf" srcId="{9F25D21D-F72B-40B7-83A1-609FA93E9D09}" destId="{D2D70B69-502F-4ED9-BEE1-B8FCCDA6D6AE}" srcOrd="5" destOrd="0" presId="urn:microsoft.com/office/officeart/2005/8/layout/vList5"/>
    <dgm:cxn modelId="{52354187-9CAA-48C7-A834-765B336AB7DB}" type="presParOf" srcId="{9F25D21D-F72B-40B7-83A1-609FA93E9D09}" destId="{201EC74D-5ECB-47B9-9C94-366C09491F51}" srcOrd="6" destOrd="0" presId="urn:microsoft.com/office/officeart/2005/8/layout/vList5"/>
    <dgm:cxn modelId="{686C4FEE-7B8E-4B0A-B1A8-4147D203DA84}" type="presParOf" srcId="{201EC74D-5ECB-47B9-9C94-366C09491F51}" destId="{7369D5FA-C039-4842-A601-3849A9B0B712}" srcOrd="0" destOrd="0" presId="urn:microsoft.com/office/officeart/2005/8/layout/vList5"/>
    <dgm:cxn modelId="{4E1D45A1-C895-4B3F-B94B-D75CE949FFCF}" type="presParOf" srcId="{9F25D21D-F72B-40B7-83A1-609FA93E9D09}" destId="{57BF91F3-C4C6-410E-93FE-628AF2BFDB59}" srcOrd="7" destOrd="0" presId="urn:microsoft.com/office/officeart/2005/8/layout/vList5"/>
    <dgm:cxn modelId="{BBCEA6C4-F592-4CF2-8058-69F272F25021}" type="presParOf" srcId="{9F25D21D-F72B-40B7-83A1-609FA93E9D09}" destId="{987D5CA1-8B0E-4978-891F-8D7D7BBDA5F9}" srcOrd="8" destOrd="0" presId="urn:microsoft.com/office/officeart/2005/8/layout/vList5"/>
    <dgm:cxn modelId="{EF714C65-A524-4141-A65E-6597A2C16E42}" type="presParOf" srcId="{987D5CA1-8B0E-4978-891F-8D7D7BBDA5F9}" destId="{318F4320-6353-4D4F-A1BA-5567CCF57E84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pPr/>
              <a:t>2016/10/31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 smtClean="0"/>
              <a:t>二级</a:t>
            </a:r>
          </a:p>
        </p:txBody>
      </p:sp>
    </p:spTree>
    <p:extLst>
      <p:ext uri="{BB962C8B-B14F-4D97-AF65-F5344CB8AC3E}">
        <p14:creationId xmlns=""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69418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6113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7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271164" y="3357381"/>
            <a:ext cx="3106084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 smtClean="0"/>
              <a:t>TOPIC</a:t>
            </a:r>
            <a:endParaRPr kumimoji="1" lang="zh-CN" altLang="en-US" sz="3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065818" y="4365625"/>
            <a:ext cx="4251469" cy="895350"/>
          </a:xfrm>
        </p:spPr>
        <p:txBody>
          <a:bodyPr/>
          <a:lstStyle/>
          <a:p>
            <a:pPr marL="0" indent="0" algn="r">
              <a:buNone/>
            </a:pPr>
            <a:r>
              <a:rPr kumimoji="1" lang="en-US" altLang="zh-CN" b="1" dirty="0" smtClean="0"/>
              <a:t>Bf Suma Lagos Nigeria</a:t>
            </a:r>
          </a:p>
          <a:p>
            <a:pPr marL="0" indent="0" algn="r">
              <a:buNone/>
            </a:pPr>
            <a:r>
              <a:rPr kumimoji="1" lang="en-US" altLang="zh-CN" b="1" dirty="0" smtClean="0"/>
              <a:t>October 25, 2016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4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去豆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4060" y="1600200"/>
            <a:ext cx="3397324" cy="206388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6346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GUT HEALTH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1687260" y="1447800"/>
          <a:ext cx="51816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肥与瘦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460" y="3962400"/>
            <a:ext cx="4789715" cy="2514600"/>
          </a:xfrm>
          <a:prstGeom prst="rect">
            <a:avLst/>
          </a:prstGeom>
        </p:spPr>
      </p:pic>
      <p:pic>
        <p:nvPicPr>
          <p:cNvPr id="6" name="Picture 5" descr="美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64060" y="3886200"/>
            <a:ext cx="3657600" cy="27020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onstiRela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39543" y="3973309"/>
            <a:ext cx="4076103" cy="288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61862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ConstiRelax</a:t>
            </a:r>
            <a:r>
              <a:rPr kumimoji="0" lang="en-US" altLang="zh-CN" sz="4400" b="0" i="1" u="none" strike="noStrike" kern="1200" cap="none" spc="0" normalizeH="0" baseline="3000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TM</a:t>
            </a:r>
            <a:r>
              <a:rPr kumimoji="0" lang="en-US" altLang="zh-CN" sz="44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204662" y="1077708"/>
          <a:ext cx="8991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5393954"/>
            <a:ext cx="120903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According to nutrition experts, and many medical studies, soluble dietary fiber and oligosaccharides have similar function. FOS can promote bowel movement, relieve constipation, diarrhea etc . The reason is that the small intestine can not fully absorb FOS, </a:t>
            </a:r>
            <a:r>
              <a:rPr lang="en-US" dirty="0" smtClean="0"/>
              <a:t>intestinal  flora can make use of the </a:t>
            </a:r>
            <a:r>
              <a:rPr lang="en-US" altLang="zh-TW" dirty="0" smtClean="0"/>
              <a:t>unable to digest part .thereby FOS can alter the gut ecology to normalize the </a:t>
            </a:r>
            <a:r>
              <a:rPr lang="en-US" dirty="0" smtClean="0"/>
              <a:t>intestinal  flora in</a:t>
            </a:r>
            <a:r>
              <a:rPr lang="en-US" altLang="zh-TW" dirty="0" smtClean="0"/>
              <a:t> human digestive system. the number of beneficial bacteria is improved. Digestion and normal bowel movement get better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1832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ConstiRelax</a:t>
            </a:r>
            <a:r>
              <a:rPr kumimoji="0" lang="en-US" altLang="zh-CN" sz="4400" b="0" i="1" u="none" strike="noStrike" kern="1200" cap="none" spc="0" normalizeH="0" baseline="3000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TM</a:t>
            </a:r>
            <a:r>
              <a:rPr kumimoji="0" lang="en-US" altLang="zh-CN" sz="44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4" name="Picture 3" descr="蛋聚糖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85720" y="2438400"/>
            <a:ext cx="2514600" cy="266393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465920" y="1828800"/>
            <a:ext cx="6019800" cy="3581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zh-CN" b="1" dirty="0" err="1" smtClean="0">
                <a:solidFill>
                  <a:srgbClr val="32329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Fructo-oligosacharide</a:t>
            </a:r>
            <a:r>
              <a:rPr lang="en-US" altLang="zh-CN" b="1" dirty="0" smtClean="0">
                <a:solidFill>
                  <a:srgbClr val="32329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(FOS)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   Good Nutrition For Your Gut Bacteria</a:t>
            </a:r>
          </a:p>
          <a:p>
            <a:pPr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Digest And Absorb More Thoroughly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CN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   Maintain A Healthier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Intestinal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</a:rPr>
              <a:t> Environment </a:t>
            </a:r>
          </a:p>
          <a:p>
            <a:pPr>
              <a:buNone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黄芪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3557" y="1567248"/>
            <a:ext cx="3581400" cy="3581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23114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ConstiRelax</a:t>
            </a:r>
            <a:r>
              <a:rPr kumimoji="0" lang="en-US" altLang="zh-CN" sz="4400" b="0" i="1" u="none" strike="noStrike" kern="1200" cap="none" spc="0" normalizeH="0" baseline="3000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TM</a:t>
            </a:r>
            <a:r>
              <a:rPr kumimoji="0" lang="en-US" altLang="zh-CN" sz="44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227914" y="16764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1792488" y="1535113"/>
            <a:ext cx="4040188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Laxatives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92488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5A5A5A"/>
                </a:solidFill>
                <a:latin typeface="Calibri" pitchFamily="34" charset="0"/>
                <a:ea typeface="SimSun" pitchFamily="2" charset="-122"/>
              </a:rPr>
              <a:t>By accelerating excretion</a:t>
            </a:r>
            <a:r>
              <a:rPr lang="zh-CN" altLang="en-US" b="1" dirty="0" smtClean="0">
                <a:solidFill>
                  <a:srgbClr val="5A5A5A"/>
                </a:solidFill>
                <a:latin typeface="Calibri" pitchFamily="34" charset="0"/>
                <a:ea typeface="SimSun" pitchFamily="2" charset="-122"/>
              </a:rPr>
              <a:t> </a:t>
            </a:r>
            <a:endParaRPr lang="en-US" altLang="zh-CN" sz="2000" dirty="0" smtClean="0">
              <a:solidFill>
                <a:srgbClr val="5A5A5A"/>
              </a:solidFill>
              <a:latin typeface="Calibri" pitchFamily="34" charset="0"/>
              <a:ea typeface="SimSun" pitchFamily="2" charset="-122"/>
            </a:endParaRPr>
          </a:p>
          <a:p>
            <a:endParaRPr lang="en-US" dirty="0" smtClean="0"/>
          </a:p>
          <a:p>
            <a:r>
              <a:rPr lang="en-US" sz="2000" dirty="0" smtClean="0"/>
              <a:t>Do help bowel movements.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Laxatives can be habit-forming. When stop ,there is a significant risk of constipation</a:t>
            </a:r>
          </a:p>
          <a:p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SimSun" pitchFamily="2" charset="-122"/>
              </a:rPr>
              <a:t>May cause progressive dysfunction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980313" y="1535113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32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ConstiRelax</a:t>
            </a:r>
            <a:r>
              <a:rPr kumimoji="0" lang="en-US" altLang="zh-CN" sz="3200" b="0" i="1" u="none" strike="noStrike" kern="1200" cap="none" spc="0" normalizeH="0" baseline="3000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TM</a:t>
            </a:r>
            <a:r>
              <a:rPr kumimoji="0" lang="en-US" altLang="zh-CN" sz="32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980313" y="2174875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altLang="zh-CN" b="1" dirty="0" smtClean="0">
                <a:solidFill>
                  <a:srgbClr val="5A5A5A"/>
                </a:solidFill>
                <a:latin typeface="Calibri" pitchFamily="34" charset="0"/>
                <a:ea typeface="SimSun" pitchFamily="2" charset="-122"/>
              </a:rPr>
              <a:t>Relieving constipation </a:t>
            </a:r>
            <a:endParaRPr lang="zh-CN" altLang="en-US" sz="2000" dirty="0" smtClean="0">
              <a:solidFill>
                <a:srgbClr val="5A5A5A"/>
              </a:solidFill>
              <a:latin typeface="Calibri" pitchFamily="34" charset="0"/>
              <a:ea typeface="SimSun" pitchFamily="2" charset="-122"/>
            </a:endParaRPr>
          </a:p>
          <a:p>
            <a:endParaRPr lang="en-US" dirty="0" smtClean="0"/>
          </a:p>
          <a:p>
            <a:r>
              <a:rPr lang="en-US" sz="2000" dirty="0" smtClean="0"/>
              <a:t>Do good for your gut bacteria</a:t>
            </a:r>
          </a:p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Maintain a healthier intestinal environment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Improve your immunity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se-Health-trimmed1.jpg"/>
          <p:cNvPicPr>
            <a:picLocks noChangeAspect="1"/>
          </p:cNvPicPr>
          <p:nvPr/>
        </p:nvPicPr>
        <p:blipFill>
          <a:blip r:embed="rId2" cstate="print"/>
          <a:srcRect t="18029" r="4425" b="8350"/>
          <a:stretch>
            <a:fillRect/>
          </a:stretch>
        </p:blipFill>
        <p:spPr>
          <a:xfrm>
            <a:off x="1665492" y="1752600"/>
            <a:ext cx="8229600" cy="37338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817892" y="997872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BF SUMA –REALLY GOOD FOR YOUR HEALTH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" name="矩形 6"/>
          <p:cNvSpPr txBox="1">
            <a:spLocks/>
          </p:cNvSpPr>
          <p:nvPr/>
        </p:nvSpPr>
        <p:spPr>
          <a:xfrm>
            <a:off x="2503692" y="3497944"/>
            <a:ext cx="64008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黑体" pitchFamily="2" charset="-122"/>
                <a:cs typeface="Arial" charset="0"/>
              </a:rPr>
              <a:t>Thank you !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itchFamily="2" charset="-122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2092" y="5546872"/>
            <a:ext cx="3048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黑体" pitchFamily="2" charset="-122"/>
              </a:rPr>
              <a:t>Email: info@bfsuma.com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黑体" pitchFamily="2" charset="-122"/>
              </a:rPr>
              <a:t>Website: www.bfsuma.com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黑体" pitchFamily="2" charset="-122"/>
              </a:rPr>
              <a:t>US Toll Free: 1-626-287-4700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764605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939053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933103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4011416"/>
            <a:ext cx="6736173" cy="352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2016</a:t>
            </a:r>
            <a:r>
              <a:rPr lang="zh-CN" altLang="en-US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Q3</a:t>
            </a:r>
            <a:endParaRPr lang="zh-CN" altLang="en-US" sz="1692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0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534859" y="5609669"/>
            <a:ext cx="6409866" cy="63873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Good Digestion Makes You Enjoy The Day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矩形 11"/>
          <p:cNvSpPr txBox="1">
            <a:spLocks/>
          </p:cNvSpPr>
          <p:nvPr/>
        </p:nvSpPr>
        <p:spPr>
          <a:xfrm>
            <a:off x="1306259" y="1843314"/>
            <a:ext cx="10896771" cy="7848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ConstiRelax</a:t>
            </a:r>
            <a:r>
              <a:rPr kumimoji="0" lang="en-US" altLang="zh-CN" sz="5000" b="0" i="1" u="none" strike="noStrike" kern="1200" cap="none" spc="0" normalizeH="0" baseline="3000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TM</a:t>
            </a:r>
            <a:r>
              <a:rPr kumimoji="0" lang="en-US" altLang="zh-CN" sz="5000" b="0" i="1" u="none" strike="noStrike" kern="1200" cap="none" spc="0" normalizeH="0" baseline="0" noProof="0" smtClean="0">
                <a:ln>
                  <a:noFill/>
                </a:ln>
                <a:solidFill>
                  <a:srgbClr val="3232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 </a:t>
            </a:r>
            <a:endParaRPr kumimoji="0" lang="zh-CN" altLang="en-US" sz="5000" b="0" i="1" u="none" strike="noStrike" kern="1200" cap="none" spc="0" normalizeH="0" baseline="0" noProof="0" dirty="0">
              <a:ln>
                <a:noFill/>
              </a:ln>
              <a:solidFill>
                <a:srgbClr val="3232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17" name="Picture 10" descr="constiRela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BFB"/>
              </a:clrFrom>
              <a:clrTo>
                <a:srgbClr val="FC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1660" y="3101766"/>
            <a:ext cx="5098169" cy="290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23114" y="491689"/>
            <a:ext cx="8229600" cy="8145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      Busy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Modern Life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pic>
        <p:nvPicPr>
          <p:cNvPr id="7" name="Picture 6" descr="busy life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6914" y="1683657"/>
            <a:ext cx="4495800" cy="3425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5514" y="5576526"/>
            <a:ext cx="7696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busy, modern lifestyles may be responsible for most cases of constipation: not </a:t>
            </a:r>
            <a:r>
              <a:rPr lang="en-US" dirty="0" smtClean="0">
                <a:solidFill>
                  <a:srgbClr val="00B050"/>
                </a:solidFill>
              </a:rPr>
              <a:t>eating </a:t>
            </a:r>
            <a:r>
              <a:rPr lang="en-US" altLang="zh-CN" dirty="0" smtClean="0">
                <a:solidFill>
                  <a:srgbClr val="00B050"/>
                </a:solidFill>
              </a:rPr>
              <a:t>enough </a:t>
            </a:r>
            <a:r>
              <a:rPr lang="en-US" altLang="zh-CN" dirty="0" err="1" smtClean="0">
                <a:solidFill>
                  <a:srgbClr val="00B050"/>
                </a:solidFill>
              </a:rPr>
              <a:t>fibre</a:t>
            </a:r>
            <a:r>
              <a:rPr lang="en-US" dirty="0" smtClean="0">
                <a:solidFill>
                  <a:srgbClr val="00B050"/>
                </a:solidFill>
              </a:rPr>
              <a:t> </a:t>
            </a:r>
            <a:r>
              <a:rPr lang="en-US" dirty="0" smtClean="0"/>
              <a:t>or </a:t>
            </a:r>
            <a:r>
              <a:rPr lang="en-US" dirty="0">
                <a:solidFill>
                  <a:srgbClr val="00B050"/>
                </a:solidFill>
              </a:rPr>
              <a:t>drinking enough water</a:t>
            </a:r>
            <a:r>
              <a:rPr lang="en-US" dirty="0"/>
              <a:t>, not </a:t>
            </a:r>
            <a:r>
              <a:rPr lang="en-US" dirty="0">
                <a:solidFill>
                  <a:srgbClr val="00B050"/>
                </a:solidFill>
              </a:rPr>
              <a:t>getting enough </a:t>
            </a:r>
            <a:r>
              <a:rPr lang="en-US" dirty="0" smtClean="0">
                <a:solidFill>
                  <a:srgbClr val="00B050"/>
                </a:solidFill>
              </a:rPr>
              <a:t>exercise </a:t>
            </a:r>
            <a:r>
              <a:rPr lang="en-US" dirty="0" smtClean="0"/>
              <a:t>, </a:t>
            </a:r>
            <a:r>
              <a:rPr lang="en-US" dirty="0"/>
              <a:t>and not taking the time </a:t>
            </a:r>
            <a:r>
              <a:rPr lang="en-US" dirty="0" smtClean="0"/>
              <a:t>to </a:t>
            </a:r>
            <a:r>
              <a:rPr lang="en-US" dirty="0"/>
              <a:t>respond to an unmistakable urge to go to the toilet.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7" descr="o-BUSY-facebook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4545" t="-1" r="13636"/>
          <a:stretch>
            <a:fillRect/>
          </a:stretch>
        </p:blipFill>
        <p:spPr>
          <a:xfrm>
            <a:off x="1465914" y="1683657"/>
            <a:ext cx="4114800" cy="340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7029" y="6455624"/>
            <a:ext cx="402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Chronic Constipation is A Serious Issue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820049" y="903528"/>
            <a:ext cx="11334974" cy="50862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Prevalence of constipation in varies countries in 2013 </a:t>
            </a:r>
            <a:endParaRPr lang="en-US" dirty="0"/>
          </a:p>
        </p:txBody>
      </p:sp>
      <p:pic>
        <p:nvPicPr>
          <p:cNvPr id="8" name="Picture 7" descr="prevalence of 便秘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8649" y="1513127"/>
            <a:ext cx="9314551" cy="4916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slide_3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1086" y="435429"/>
            <a:ext cx="8403772" cy="61900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1 10"/>
          <p:cNvSpPr/>
          <p:nvPr/>
        </p:nvSpPr>
        <p:spPr>
          <a:xfrm>
            <a:off x="8142486" y="2362200"/>
            <a:ext cx="1981200" cy="1295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Yes! It  is </a:t>
            </a:r>
            <a:endParaRPr lang="en-US" dirty="0"/>
          </a:p>
        </p:txBody>
      </p:sp>
      <p:pic>
        <p:nvPicPr>
          <p:cNvPr id="12" name="Picture 11" descr="便秘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2886" y="2628900"/>
            <a:ext cx="4229100" cy="42291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436886" y="1447800"/>
            <a:ext cx="91440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Is Constipation Dagerous For Your Health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1817886" y="5791200"/>
            <a:ext cx="83058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sz="2000" dirty="0" smtClean="0"/>
              <a:t>A person will always  have the problem of constipation (temporary or chronic )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84" y="5380672"/>
            <a:ext cx="12003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Constipation predisposes you to all major colorectal disorders starting with enlarged hemorrhoids and ending up with colorectal cancer. The reasons aren‘t difficult to understand — your colon was designed by nature to hold a few pounds of feces in transit. When a person gets constipated, the colon may be holding 10, 20 or more lbs. The weight by itself isn‘t the problem, but the volume is – large, heavy stools enlarge and stretch out the colon, irritate the colon mucosa, harm the anal canal, and may produce toxins related to fermentation and rotting.</a:t>
            </a:r>
            <a:endParaRPr lang="en-US" dirty="0"/>
          </a:p>
        </p:txBody>
      </p:sp>
      <p:pic>
        <p:nvPicPr>
          <p:cNvPr id="3" name="Picture 2" descr="5171_image.png"/>
          <p:cNvPicPr>
            <a:picLocks noChangeAspect="1"/>
          </p:cNvPicPr>
          <p:nvPr/>
        </p:nvPicPr>
        <p:blipFill>
          <a:blip r:embed="rId2" cstate="print"/>
          <a:srcRect r="2857"/>
          <a:stretch>
            <a:fillRect/>
          </a:stretch>
        </p:blipFill>
        <p:spPr>
          <a:xfrm>
            <a:off x="5878248" y="2224326"/>
            <a:ext cx="5181600" cy="299475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1694" y="290280"/>
            <a:ext cx="8305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Problem Caused By Constipation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309896" y="1538526"/>
            <a:ext cx="8153400" cy="38401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PHYSICAL HEALTH</a:t>
            </a:r>
            <a:endParaRPr lang="en-US" dirty="0" smtClean="0"/>
          </a:p>
          <a:p>
            <a:r>
              <a:rPr lang="en-US" sz="1900" dirty="0" smtClean="0"/>
              <a:t>Colorectal disorder : Causes flat lesions and polyps that eventually transform into colon cancer</a:t>
            </a:r>
          </a:p>
          <a:p>
            <a:r>
              <a:rPr lang="en-US" sz="1900" dirty="0" smtClean="0"/>
              <a:t>Profoundly affect the endocrine and immune systems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SOCIAL FUNCTIONING</a:t>
            </a:r>
          </a:p>
          <a:p>
            <a:r>
              <a:rPr lang="en-US" sz="1900" dirty="0" smtClean="0"/>
              <a:t>Basic activities such as grocery shopping or sitting at a desk are painful and challenging</a:t>
            </a:r>
          </a:p>
          <a:p>
            <a:r>
              <a:rPr lang="en-US" sz="1900" dirty="0" smtClean="0"/>
              <a:t> </a:t>
            </a:r>
            <a:r>
              <a:rPr lang="en-US" sz="2000" dirty="0" smtClean="0"/>
              <a:t>The more severe the constipation, the more fatigued you become , barely able to get through the work day </a:t>
            </a:r>
            <a:endParaRPr lang="en-US" sz="1900" dirty="0" smtClean="0"/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MENTAL WELL-BEING</a:t>
            </a:r>
          </a:p>
          <a:p>
            <a:r>
              <a:rPr lang="en-US" sz="19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900" dirty="0" smtClean="0"/>
              <a:t>Cause stress </a:t>
            </a:r>
          </a:p>
          <a:p>
            <a:r>
              <a:rPr lang="en-US" sz="1900" dirty="0" smtClean="0"/>
              <a:t>Diminish your overall sense of well-being 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1364316" y="1222830"/>
            <a:ext cx="90678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Constipation is one of the symptoms of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dysbacteriosis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/>
          </a:p>
        </p:txBody>
      </p:sp>
      <p:pic>
        <p:nvPicPr>
          <p:cNvPr id="3" name="Picture 2" descr="肠道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9116" y="2594430"/>
            <a:ext cx="4315203" cy="3581400"/>
          </a:xfrm>
          <a:prstGeom prst="rect">
            <a:avLst/>
          </a:prstGeom>
        </p:spPr>
      </p:pic>
      <p:pic>
        <p:nvPicPr>
          <p:cNvPr id="4" name="Picture 3" descr="Bacteria-DPC-1140x7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8716" y="2823030"/>
            <a:ext cx="42291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1560264" y="4572000"/>
            <a:ext cx="8077200" cy="1905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    So much depends upon the human gut. It is after all the organ that determines if—and how—what we eat fuels the other organs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That’s why we need it to be in optimal health and fix any digestion problems now rather than later.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吃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464" y="1447800"/>
            <a:ext cx="7543800" cy="3007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VI</Template>
  <TotalTime>3555</TotalTime>
  <Words>539</Words>
  <Application>Microsoft Macintosh PowerPoint</Application>
  <PresentationFormat>Custom</PresentationFormat>
  <Paragraphs>70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HP</cp:lastModifiedBy>
  <cp:revision>301</cp:revision>
  <dcterms:created xsi:type="dcterms:W3CDTF">2016-09-25T10:26:28Z</dcterms:created>
  <dcterms:modified xsi:type="dcterms:W3CDTF">2016-10-31T08:47:26Z</dcterms:modified>
</cp:coreProperties>
</file>